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6" r:id="rId4"/>
  </p:sldMasterIdLst>
  <p:notesMasterIdLst>
    <p:notesMasterId r:id="rId21"/>
  </p:notesMasterIdLst>
  <p:handoutMasterIdLst>
    <p:handoutMasterId r:id="rId22"/>
  </p:handoutMasterIdLst>
  <p:sldIdLst>
    <p:sldId id="256" r:id="rId5"/>
    <p:sldId id="284" r:id="rId6"/>
    <p:sldId id="266" r:id="rId7"/>
    <p:sldId id="267" r:id="rId8"/>
    <p:sldId id="263" r:id="rId9"/>
    <p:sldId id="274" r:id="rId10"/>
    <p:sldId id="272" r:id="rId11"/>
    <p:sldId id="279" r:id="rId12"/>
    <p:sldId id="273" r:id="rId13"/>
    <p:sldId id="280" r:id="rId14"/>
    <p:sldId id="268" r:id="rId15"/>
    <p:sldId id="269" r:id="rId16"/>
    <p:sldId id="281" r:id="rId17"/>
    <p:sldId id="282" r:id="rId18"/>
    <p:sldId id="283"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F7D28A-54B5-463A-B36D-37CEDAC98A3F}" v="1457" dt="2023-10-09T22:13:12.426"/>
  </p1510:revLst>
</p1510:revInfo>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598" autoAdjust="0"/>
  </p:normalViewPr>
  <p:slideViewPr>
    <p:cSldViewPr snapToGrid="0">
      <p:cViewPr varScale="1">
        <p:scale>
          <a:sx n="110" d="100"/>
          <a:sy n="110" d="100"/>
        </p:scale>
        <p:origin x="264" y="10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8915E-DC14-41D6-9BB5-F49E1C265163}" type="doc">
      <dgm:prSet loTypeId="urn:microsoft.com/office/officeart/2016/7/layout/HorizontalActionList" loCatId="list" qsTypeId="urn:microsoft.com/office/officeart/2005/8/quickstyle/simple1" qsCatId="simple" csTypeId="urn:microsoft.com/office/officeart/2005/8/colors/colorful2" csCatId="colorful" phldr="1"/>
      <dgm:spPr/>
      <dgm:t>
        <a:bodyPr/>
        <a:lstStyle/>
        <a:p>
          <a:endParaRPr lang="en-US"/>
        </a:p>
      </dgm:t>
    </dgm:pt>
    <dgm:pt modelId="{CEA68BC1-0214-475A-AAEB-F2C106BEDF3D}">
      <dgm:prSet custT="1"/>
      <dgm:spPr/>
      <dgm:t>
        <a:bodyPr/>
        <a:lstStyle/>
        <a:p>
          <a:r>
            <a:rPr lang="en-US" sz="2400" b="1" dirty="0">
              <a:latin typeface="+mj-lt"/>
            </a:rPr>
            <a:t>Intercept 0</a:t>
          </a:r>
        </a:p>
      </dgm:t>
    </dgm:pt>
    <dgm:pt modelId="{D39F5498-D166-4D4F-959E-220D13F281F2}" type="parTrans" cxnId="{4A7F6715-186E-49A7-B901-131CC9610C6D}">
      <dgm:prSet/>
      <dgm:spPr/>
      <dgm:t>
        <a:bodyPr/>
        <a:lstStyle/>
        <a:p>
          <a:endParaRPr lang="en-US"/>
        </a:p>
      </dgm:t>
    </dgm:pt>
    <dgm:pt modelId="{D52D63DB-7300-43C9-9B4D-DCAB119753ED}" type="sibTrans" cxnId="{4A7F6715-186E-49A7-B901-131CC9610C6D}">
      <dgm:prSet/>
      <dgm:spPr/>
      <dgm:t>
        <a:bodyPr/>
        <a:lstStyle/>
        <a:p>
          <a:endParaRPr lang="en-US"/>
        </a:p>
      </dgm:t>
    </dgm:pt>
    <dgm:pt modelId="{6E78410F-604C-43A6-A991-1F6A0685C76E}">
      <dgm:prSet custT="1"/>
      <dgm:spPr/>
      <dgm:t>
        <a:bodyPr lIns="182880" tIns="182880" rIns="182880" bIns="182880"/>
        <a:lstStyle/>
        <a:p>
          <a:pPr marL="0">
            <a:lnSpc>
              <a:spcPct val="100000"/>
            </a:lnSpc>
            <a:buNone/>
          </a:pPr>
          <a:r>
            <a:rPr lang="en-US" sz="2400" dirty="0">
              <a:latin typeface="Calibri" charset="0"/>
              <a:cs typeface="Calibri" charset="0"/>
            </a:rPr>
            <a:t>Mobile Crisis Outreach Teams/Co-Response</a:t>
          </a:r>
          <a:endParaRPr lang="en-US" sz="2400" dirty="0">
            <a:latin typeface="Calibri" charset="0"/>
            <a:ea typeface="Calibri" charset="0"/>
            <a:cs typeface="Calibri" charset="0"/>
          </a:endParaRPr>
        </a:p>
      </dgm:t>
    </dgm:pt>
    <dgm:pt modelId="{B87758DC-95B9-415D-8FA2-3A592F03EEB6}" type="parTrans" cxnId="{E6E94786-140A-4645-ACBD-B11A56308E02}">
      <dgm:prSet/>
      <dgm:spPr/>
      <dgm:t>
        <a:bodyPr/>
        <a:lstStyle/>
        <a:p>
          <a:endParaRPr lang="en-US"/>
        </a:p>
      </dgm:t>
    </dgm:pt>
    <dgm:pt modelId="{81ADE71D-3BBC-45B9-8FE7-89C53F21FB8E}" type="sibTrans" cxnId="{E6E94786-140A-4645-ACBD-B11A56308E02}">
      <dgm:prSet/>
      <dgm:spPr/>
      <dgm:t>
        <a:bodyPr/>
        <a:lstStyle/>
        <a:p>
          <a:endParaRPr lang="en-US"/>
        </a:p>
      </dgm:t>
    </dgm:pt>
    <dgm:pt modelId="{B45FF3C1-5A75-4E4C-B2B6-84B0FAC421C2}">
      <dgm:prSet custT="1"/>
      <dgm:spPr/>
      <dgm:t>
        <a:bodyPr lIns="182880" tIns="182880" rIns="182880" bIns="182880"/>
        <a:lstStyle/>
        <a:p>
          <a:pPr marL="0">
            <a:lnSpc>
              <a:spcPct val="100000"/>
            </a:lnSpc>
            <a:buNone/>
          </a:pPr>
          <a:r>
            <a:rPr lang="en-US" sz="2000" dirty="0">
              <a:latin typeface="Calibri" charset="0"/>
              <a:cs typeface="Calibri" charset="0"/>
            </a:rPr>
            <a:t>Law Enforcement and</a:t>
          </a:r>
        </a:p>
        <a:p>
          <a:pPr marL="0">
            <a:lnSpc>
              <a:spcPct val="100000"/>
            </a:lnSpc>
            <a:buNone/>
          </a:pPr>
          <a:r>
            <a:rPr lang="en-US" sz="2000" dirty="0">
              <a:latin typeface="Calibri" charset="0"/>
              <a:cs typeface="Calibri" charset="0"/>
            </a:rPr>
            <a:t>Emergency Services</a:t>
          </a:r>
          <a:endParaRPr lang="en-US" sz="2000" dirty="0">
            <a:latin typeface="Calibri" charset="0"/>
            <a:ea typeface="Calibri" charset="0"/>
            <a:cs typeface="Calibri" charset="0"/>
          </a:endParaRPr>
        </a:p>
      </dgm:t>
    </dgm:pt>
    <dgm:pt modelId="{34A81C80-FF70-48EA-B442-BDB1EF403754}" type="parTrans" cxnId="{D6AF6FC0-4B56-4246-AC09-69D41F1CFC6B}">
      <dgm:prSet/>
      <dgm:spPr/>
      <dgm:t>
        <a:bodyPr/>
        <a:lstStyle/>
        <a:p>
          <a:endParaRPr lang="en-US"/>
        </a:p>
      </dgm:t>
    </dgm:pt>
    <dgm:pt modelId="{5B9815BA-8A8F-4251-B182-AD39A4FE26DD}" type="sibTrans" cxnId="{D6AF6FC0-4B56-4246-AC09-69D41F1CFC6B}">
      <dgm:prSet/>
      <dgm:spPr/>
      <dgm:t>
        <a:bodyPr/>
        <a:lstStyle/>
        <a:p>
          <a:endParaRPr lang="en-US"/>
        </a:p>
      </dgm:t>
    </dgm:pt>
    <dgm:pt modelId="{838BD54C-88AD-40D7-AF5F-AB65EB0898A5}">
      <dgm:prSet custT="1"/>
      <dgm:spPr/>
      <dgm:t>
        <a:bodyPr lIns="182880" tIns="182880" rIns="182880" bIns="182880"/>
        <a:lstStyle/>
        <a:p>
          <a:pPr marL="0">
            <a:lnSpc>
              <a:spcPct val="100000"/>
            </a:lnSpc>
            <a:buNone/>
          </a:pPr>
          <a:r>
            <a:rPr lang="en-US" sz="2400" dirty="0">
              <a:latin typeface="Calibri" charset="0"/>
              <a:cs typeface="Calibri" charset="0"/>
            </a:rPr>
            <a:t>Initial Detention and Initial Court Hearings</a:t>
          </a:r>
          <a:endParaRPr lang="en-US" sz="2400" dirty="0">
            <a:latin typeface="Calibri" charset="0"/>
            <a:ea typeface="Calibri" charset="0"/>
            <a:cs typeface="Calibri" charset="0"/>
          </a:endParaRPr>
        </a:p>
      </dgm:t>
    </dgm:pt>
    <dgm:pt modelId="{FD106F30-FED7-4A4D-9063-A51FC1861B8D}" type="parTrans" cxnId="{122438FB-0EB1-4DC7-B97A-C5EDE3236321}">
      <dgm:prSet/>
      <dgm:spPr/>
      <dgm:t>
        <a:bodyPr/>
        <a:lstStyle/>
        <a:p>
          <a:endParaRPr lang="en-US"/>
        </a:p>
      </dgm:t>
    </dgm:pt>
    <dgm:pt modelId="{C5AC6457-3C00-4583-9061-8DA5017D63FF}" type="sibTrans" cxnId="{122438FB-0EB1-4DC7-B97A-C5EDE3236321}">
      <dgm:prSet/>
      <dgm:spPr/>
      <dgm:t>
        <a:bodyPr/>
        <a:lstStyle/>
        <a:p>
          <a:endParaRPr lang="en-US"/>
        </a:p>
      </dgm:t>
    </dgm:pt>
    <dgm:pt modelId="{A0B60079-4AAF-49AC-8F08-8A2DFAEE29DB}">
      <dgm:prSet custT="1"/>
      <dgm:spPr/>
      <dgm:t>
        <a:bodyPr lIns="182880" tIns="182880" rIns="182880" bIns="182880"/>
        <a:lstStyle/>
        <a:p>
          <a:pPr marL="0">
            <a:lnSpc>
              <a:spcPct val="100000"/>
            </a:lnSpc>
            <a:buNone/>
          </a:pPr>
          <a:r>
            <a:rPr lang="en-US" sz="2800" dirty="0">
              <a:latin typeface="Calibri" charset="0"/>
              <a:cs typeface="Calibri" charset="0"/>
            </a:rPr>
            <a:t>Jails and Courts</a:t>
          </a:r>
          <a:endParaRPr lang="en-US" sz="2800" dirty="0">
            <a:latin typeface="Calibri" charset="0"/>
            <a:ea typeface="Calibri" charset="0"/>
            <a:cs typeface="Calibri" charset="0"/>
          </a:endParaRPr>
        </a:p>
      </dgm:t>
    </dgm:pt>
    <dgm:pt modelId="{94E190C2-DE76-4E92-9B8B-12C8AC85398D}" type="parTrans" cxnId="{DA65D739-98AB-49B5-B28F-78D06B43157F}">
      <dgm:prSet/>
      <dgm:spPr/>
      <dgm:t>
        <a:bodyPr/>
        <a:lstStyle/>
        <a:p>
          <a:endParaRPr lang="en-US"/>
        </a:p>
      </dgm:t>
    </dgm:pt>
    <dgm:pt modelId="{B3783AFC-A7BD-4A0E-8A53-49FBB33EB50F}" type="sibTrans" cxnId="{DA65D739-98AB-49B5-B28F-78D06B43157F}">
      <dgm:prSet/>
      <dgm:spPr/>
      <dgm:t>
        <a:bodyPr/>
        <a:lstStyle/>
        <a:p>
          <a:endParaRPr lang="en-US"/>
        </a:p>
      </dgm:t>
    </dgm:pt>
    <dgm:pt modelId="{13416990-6629-4AE4-B0B2-7DE8418884DB}">
      <dgm:prSet custT="1"/>
      <dgm:spPr/>
      <dgm:t>
        <a:bodyPr/>
        <a:lstStyle/>
        <a:p>
          <a:r>
            <a:rPr lang="en-US" sz="2400" b="1" dirty="0">
              <a:latin typeface="+mj-lt"/>
              <a:ea typeface="Calibri" charset="0"/>
              <a:cs typeface="Calibri" charset="0"/>
            </a:rPr>
            <a:t>Intercept 4</a:t>
          </a:r>
        </a:p>
      </dgm:t>
    </dgm:pt>
    <dgm:pt modelId="{180D8207-97DB-48B4-AFB6-E1571502D51D}" type="parTrans" cxnId="{88C7DEFE-ACEF-4A9F-B154-781CBBFCBE18}">
      <dgm:prSet/>
      <dgm:spPr/>
      <dgm:t>
        <a:bodyPr/>
        <a:lstStyle/>
        <a:p>
          <a:endParaRPr lang="en-US"/>
        </a:p>
      </dgm:t>
    </dgm:pt>
    <dgm:pt modelId="{355D6E8A-518E-4B49-955A-8C7CE0CBDA24}" type="sibTrans" cxnId="{88C7DEFE-ACEF-4A9F-B154-781CBBFCBE18}">
      <dgm:prSet/>
      <dgm:spPr/>
      <dgm:t>
        <a:bodyPr/>
        <a:lstStyle/>
        <a:p>
          <a:endParaRPr lang="en-US"/>
        </a:p>
      </dgm:t>
    </dgm:pt>
    <dgm:pt modelId="{8FE81FEC-2664-411F-AEB3-065F29F52751}">
      <dgm:prSet custT="1"/>
      <dgm:spPr/>
      <dgm:t>
        <a:bodyPr lIns="182880" tIns="182880" rIns="182880" bIns="182880"/>
        <a:lstStyle/>
        <a:p>
          <a:pPr marL="0">
            <a:lnSpc>
              <a:spcPct val="100000"/>
            </a:lnSpc>
            <a:buNone/>
          </a:pPr>
          <a:r>
            <a:rPr lang="en-US" sz="3200" dirty="0">
              <a:latin typeface="Calibri" charset="0"/>
              <a:cs typeface="Calibri" charset="0"/>
            </a:rPr>
            <a:t>Reentry</a:t>
          </a:r>
          <a:endParaRPr lang="en-US" sz="3200" dirty="0">
            <a:latin typeface="Calibri" charset="0"/>
            <a:ea typeface="Calibri" charset="0"/>
            <a:cs typeface="Calibri" charset="0"/>
          </a:endParaRPr>
        </a:p>
      </dgm:t>
    </dgm:pt>
    <dgm:pt modelId="{BCBC007E-0269-421B-9C41-DE26D5C3A822}" type="parTrans" cxnId="{711E093C-AD42-45A4-8D40-A2D39702062E}">
      <dgm:prSet/>
      <dgm:spPr/>
      <dgm:t>
        <a:bodyPr/>
        <a:lstStyle/>
        <a:p>
          <a:endParaRPr lang="en-US"/>
        </a:p>
      </dgm:t>
    </dgm:pt>
    <dgm:pt modelId="{80230EB7-7230-4881-A631-309C07417378}" type="sibTrans" cxnId="{711E093C-AD42-45A4-8D40-A2D39702062E}">
      <dgm:prSet/>
      <dgm:spPr/>
      <dgm:t>
        <a:bodyPr/>
        <a:lstStyle/>
        <a:p>
          <a:endParaRPr lang="en-US"/>
        </a:p>
      </dgm:t>
    </dgm:pt>
    <dgm:pt modelId="{0A954AA6-C6B0-4271-8792-CCCE30CE7D69}">
      <dgm:prSet custT="1"/>
      <dgm:spPr/>
      <dgm:t>
        <a:bodyPr/>
        <a:lstStyle/>
        <a:p>
          <a:r>
            <a:rPr lang="en-US" sz="2400" b="1" dirty="0">
              <a:latin typeface="+mj-lt"/>
              <a:ea typeface="Calibri" charset="0"/>
              <a:cs typeface="Calibri" charset="0"/>
            </a:rPr>
            <a:t>Intercept 2</a:t>
          </a:r>
        </a:p>
      </dgm:t>
    </dgm:pt>
    <dgm:pt modelId="{7635DF39-FFCE-4F67-A43A-C3F7B847830D}" type="sibTrans" cxnId="{61DE8435-87FC-4ED8-A1D9-A0E36224C192}">
      <dgm:prSet/>
      <dgm:spPr/>
      <dgm:t>
        <a:bodyPr/>
        <a:lstStyle/>
        <a:p>
          <a:endParaRPr lang="en-US"/>
        </a:p>
      </dgm:t>
    </dgm:pt>
    <dgm:pt modelId="{81CA91A9-12C9-4000-A833-6528B617CCA1}" type="parTrans" cxnId="{61DE8435-87FC-4ED8-A1D9-A0E36224C192}">
      <dgm:prSet/>
      <dgm:spPr/>
      <dgm:t>
        <a:bodyPr/>
        <a:lstStyle/>
        <a:p>
          <a:endParaRPr lang="en-US"/>
        </a:p>
      </dgm:t>
    </dgm:pt>
    <dgm:pt modelId="{57B30C7E-2C98-474C-972A-4A9F013596F6}">
      <dgm:prSet custT="1"/>
      <dgm:spPr/>
      <dgm:t>
        <a:bodyPr/>
        <a:lstStyle/>
        <a:p>
          <a:r>
            <a:rPr lang="en-US" sz="2400" b="1" dirty="0">
              <a:latin typeface="+mj-lt"/>
              <a:ea typeface="Calibri" charset="0"/>
              <a:cs typeface="Calibri" charset="0"/>
            </a:rPr>
            <a:t>Intercept 1</a:t>
          </a:r>
        </a:p>
      </dgm:t>
    </dgm:pt>
    <dgm:pt modelId="{7F14057D-1A20-4F64-A110-C77AC5F00602}" type="sibTrans" cxnId="{13126A2F-129D-4762-93CF-9798949EB589}">
      <dgm:prSet/>
      <dgm:spPr/>
      <dgm:t>
        <a:bodyPr/>
        <a:lstStyle/>
        <a:p>
          <a:endParaRPr lang="en-US"/>
        </a:p>
      </dgm:t>
    </dgm:pt>
    <dgm:pt modelId="{3C56CB1B-7905-41E8-90E6-A55A14BA7821}" type="parTrans" cxnId="{13126A2F-129D-4762-93CF-9798949EB589}">
      <dgm:prSet/>
      <dgm:spPr/>
      <dgm:t>
        <a:bodyPr/>
        <a:lstStyle/>
        <a:p>
          <a:endParaRPr lang="en-US"/>
        </a:p>
      </dgm:t>
    </dgm:pt>
    <dgm:pt modelId="{1E1BD5C7-7E98-4E9C-980A-6231C710F86D}">
      <dgm:prSet custT="1"/>
      <dgm:spPr/>
      <dgm:t>
        <a:bodyPr/>
        <a:lstStyle/>
        <a:p>
          <a:r>
            <a:rPr lang="en-US" sz="2400" b="1" dirty="0">
              <a:latin typeface="+mj-lt"/>
              <a:ea typeface="Calibri" charset="0"/>
              <a:cs typeface="Calibri" charset="0"/>
            </a:rPr>
            <a:t>Intercept 3</a:t>
          </a:r>
        </a:p>
      </dgm:t>
    </dgm:pt>
    <dgm:pt modelId="{BDC49242-DD3A-494A-A4AF-E750AD6D3DAB}" type="sibTrans" cxnId="{F291143C-5080-4FD6-BEEA-B126FBAFEC70}">
      <dgm:prSet/>
      <dgm:spPr/>
      <dgm:t>
        <a:bodyPr/>
        <a:lstStyle/>
        <a:p>
          <a:endParaRPr lang="en-US"/>
        </a:p>
      </dgm:t>
    </dgm:pt>
    <dgm:pt modelId="{63D0BD99-D324-4743-A063-0F16264E6A03}" type="parTrans" cxnId="{F291143C-5080-4FD6-BEEA-B126FBAFEC70}">
      <dgm:prSet/>
      <dgm:spPr/>
      <dgm:t>
        <a:bodyPr/>
        <a:lstStyle/>
        <a:p>
          <a:endParaRPr lang="en-US"/>
        </a:p>
      </dgm:t>
    </dgm:pt>
    <dgm:pt modelId="{4B7C81AD-DDAA-497C-8372-F812AAA96BF3}">
      <dgm:prSet custT="1"/>
      <dgm:spPr/>
      <dgm:t>
        <a:bodyPr/>
        <a:lstStyle/>
        <a:p>
          <a:r>
            <a:rPr lang="en-US" sz="2400" b="1" dirty="0">
              <a:latin typeface="+mj-lt"/>
            </a:rPr>
            <a:t>Intercept 5</a:t>
          </a:r>
        </a:p>
      </dgm:t>
    </dgm:pt>
    <dgm:pt modelId="{38A7064E-5D05-4735-A277-BBF366497398}" type="parTrans" cxnId="{8ABAD29D-12E9-4629-9EC9-17E32842D6EE}">
      <dgm:prSet/>
      <dgm:spPr/>
      <dgm:t>
        <a:bodyPr/>
        <a:lstStyle/>
        <a:p>
          <a:endParaRPr lang="en-US"/>
        </a:p>
      </dgm:t>
    </dgm:pt>
    <dgm:pt modelId="{9DE19340-ABB1-4F55-9F06-A8AD1D74BC43}" type="sibTrans" cxnId="{8ABAD29D-12E9-4629-9EC9-17E32842D6EE}">
      <dgm:prSet/>
      <dgm:spPr/>
      <dgm:t>
        <a:bodyPr/>
        <a:lstStyle/>
        <a:p>
          <a:endParaRPr lang="en-US"/>
        </a:p>
      </dgm:t>
    </dgm:pt>
    <dgm:pt modelId="{FAD21D90-93ED-4675-B60D-162631B937C2}">
      <dgm:prSet custT="1"/>
      <dgm:spPr/>
      <dgm:t>
        <a:bodyPr/>
        <a:lstStyle/>
        <a:p>
          <a:r>
            <a:rPr lang="en-US" sz="2000" dirty="0"/>
            <a:t>Community Corrections/</a:t>
          </a:r>
        </a:p>
        <a:p>
          <a:r>
            <a:rPr lang="en-US" sz="2000" dirty="0"/>
            <a:t>Community Support</a:t>
          </a:r>
          <a:endParaRPr lang="en-US" sz="1200" dirty="0"/>
        </a:p>
      </dgm:t>
    </dgm:pt>
    <dgm:pt modelId="{0E7FCCEB-A157-4A6C-A974-42EA2C807D10}" type="parTrans" cxnId="{9DD827CF-D290-4A82-B601-A5B3C8D7BE61}">
      <dgm:prSet/>
      <dgm:spPr/>
      <dgm:t>
        <a:bodyPr/>
        <a:lstStyle/>
        <a:p>
          <a:endParaRPr lang="en-US"/>
        </a:p>
      </dgm:t>
    </dgm:pt>
    <dgm:pt modelId="{AC16A457-9EA7-484B-AEB9-3FC902C0A0D2}" type="sibTrans" cxnId="{9DD827CF-D290-4A82-B601-A5B3C8D7BE61}">
      <dgm:prSet/>
      <dgm:spPr/>
      <dgm:t>
        <a:bodyPr/>
        <a:lstStyle/>
        <a:p>
          <a:endParaRPr lang="en-US"/>
        </a:p>
      </dgm:t>
    </dgm:pt>
    <dgm:pt modelId="{917788B4-4702-452B-A9BF-BD370AC7C91D}" type="pres">
      <dgm:prSet presAssocID="{0DD8915E-DC14-41D6-9BB5-F49E1C265163}" presName="Name0" presStyleCnt="0">
        <dgm:presLayoutVars>
          <dgm:dir/>
          <dgm:animLvl val="lvl"/>
          <dgm:resizeHandles val="exact"/>
        </dgm:presLayoutVars>
      </dgm:prSet>
      <dgm:spPr/>
    </dgm:pt>
    <dgm:pt modelId="{54C7622E-B3EE-4BFC-B751-4B261C400F01}" type="pres">
      <dgm:prSet presAssocID="{CEA68BC1-0214-475A-AAEB-F2C106BEDF3D}" presName="composite" presStyleCnt="0"/>
      <dgm:spPr/>
    </dgm:pt>
    <dgm:pt modelId="{80A1A6DF-0273-4C9F-A1CF-A320F9DB6FD1}" type="pres">
      <dgm:prSet presAssocID="{CEA68BC1-0214-475A-AAEB-F2C106BEDF3D}" presName="parTx" presStyleLbl="alignNode1" presStyleIdx="0" presStyleCnt="6">
        <dgm:presLayoutVars>
          <dgm:chMax val="0"/>
          <dgm:chPref val="0"/>
        </dgm:presLayoutVars>
      </dgm:prSet>
      <dgm:spPr/>
    </dgm:pt>
    <dgm:pt modelId="{910C52EF-D1F5-4581-A150-24B263AF9343}" type="pres">
      <dgm:prSet presAssocID="{CEA68BC1-0214-475A-AAEB-F2C106BEDF3D}" presName="desTx" presStyleLbl="alignAccFollowNode1" presStyleIdx="0" presStyleCnt="6" custLinFactNeighborX="-1462" custLinFactNeighborY="402">
        <dgm:presLayoutVars/>
      </dgm:prSet>
      <dgm:spPr/>
    </dgm:pt>
    <dgm:pt modelId="{06DEF15E-2A95-4424-9CA3-93FFF5A22F97}" type="pres">
      <dgm:prSet presAssocID="{D52D63DB-7300-43C9-9B4D-DCAB119753ED}" presName="space" presStyleCnt="0"/>
      <dgm:spPr/>
    </dgm:pt>
    <dgm:pt modelId="{0D1CB9BF-C612-4FA5-A8ED-CBAA77D93857}" type="pres">
      <dgm:prSet presAssocID="{57B30C7E-2C98-474C-972A-4A9F013596F6}" presName="composite" presStyleCnt="0"/>
      <dgm:spPr/>
    </dgm:pt>
    <dgm:pt modelId="{1F484571-9C36-4EBC-94E8-740ECF59A9E8}" type="pres">
      <dgm:prSet presAssocID="{57B30C7E-2C98-474C-972A-4A9F013596F6}" presName="parTx" presStyleLbl="alignNode1" presStyleIdx="1" presStyleCnt="6">
        <dgm:presLayoutVars>
          <dgm:chMax val="0"/>
          <dgm:chPref val="0"/>
        </dgm:presLayoutVars>
      </dgm:prSet>
      <dgm:spPr/>
    </dgm:pt>
    <dgm:pt modelId="{8382FB71-379A-4A42-BEC2-AAF439B565D5}" type="pres">
      <dgm:prSet presAssocID="{57B30C7E-2C98-474C-972A-4A9F013596F6}" presName="desTx" presStyleLbl="alignAccFollowNode1" presStyleIdx="1" presStyleCnt="6">
        <dgm:presLayoutVars/>
      </dgm:prSet>
      <dgm:spPr/>
    </dgm:pt>
    <dgm:pt modelId="{CEAD898F-DA15-46A5-A07C-10D30E78B5E8}" type="pres">
      <dgm:prSet presAssocID="{7F14057D-1A20-4F64-A110-C77AC5F00602}" presName="space" presStyleCnt="0"/>
      <dgm:spPr/>
    </dgm:pt>
    <dgm:pt modelId="{BEA164EE-1450-4AEB-9527-4E22FBF3C1A8}" type="pres">
      <dgm:prSet presAssocID="{0A954AA6-C6B0-4271-8792-CCCE30CE7D69}" presName="composite" presStyleCnt="0"/>
      <dgm:spPr/>
    </dgm:pt>
    <dgm:pt modelId="{6B33ABE5-CEF1-4B39-82C3-F1FC644C0A8F}" type="pres">
      <dgm:prSet presAssocID="{0A954AA6-C6B0-4271-8792-CCCE30CE7D69}" presName="parTx" presStyleLbl="alignNode1" presStyleIdx="2" presStyleCnt="6">
        <dgm:presLayoutVars>
          <dgm:chMax val="0"/>
          <dgm:chPref val="0"/>
        </dgm:presLayoutVars>
      </dgm:prSet>
      <dgm:spPr/>
    </dgm:pt>
    <dgm:pt modelId="{D49AD3F7-B2B6-4709-A43B-C22DEB981B39}" type="pres">
      <dgm:prSet presAssocID="{0A954AA6-C6B0-4271-8792-CCCE30CE7D69}" presName="desTx" presStyleLbl="alignAccFollowNode1" presStyleIdx="2" presStyleCnt="6">
        <dgm:presLayoutVars/>
      </dgm:prSet>
      <dgm:spPr/>
    </dgm:pt>
    <dgm:pt modelId="{C83CA8A9-5873-4873-B14F-2F0E7FB2ABCC}" type="pres">
      <dgm:prSet presAssocID="{7635DF39-FFCE-4F67-A43A-C3F7B847830D}" presName="space" presStyleCnt="0"/>
      <dgm:spPr/>
    </dgm:pt>
    <dgm:pt modelId="{952DF76F-9AB8-4BB6-B004-372FA36D16E3}" type="pres">
      <dgm:prSet presAssocID="{1E1BD5C7-7E98-4E9C-980A-6231C710F86D}" presName="composite" presStyleCnt="0"/>
      <dgm:spPr/>
    </dgm:pt>
    <dgm:pt modelId="{4AE355A7-3A54-47B1-8CB5-F35120F77B1B}" type="pres">
      <dgm:prSet presAssocID="{1E1BD5C7-7E98-4E9C-980A-6231C710F86D}" presName="parTx" presStyleLbl="alignNode1" presStyleIdx="3" presStyleCnt="6">
        <dgm:presLayoutVars>
          <dgm:chMax val="0"/>
          <dgm:chPref val="0"/>
        </dgm:presLayoutVars>
      </dgm:prSet>
      <dgm:spPr/>
    </dgm:pt>
    <dgm:pt modelId="{C0A30CE6-D937-498A-8D1C-AB49CDB4AE52}" type="pres">
      <dgm:prSet presAssocID="{1E1BD5C7-7E98-4E9C-980A-6231C710F86D}" presName="desTx" presStyleLbl="alignAccFollowNode1" presStyleIdx="3" presStyleCnt="6">
        <dgm:presLayoutVars/>
      </dgm:prSet>
      <dgm:spPr/>
    </dgm:pt>
    <dgm:pt modelId="{5F52C0BF-6756-4EC5-B609-DFC97E73A4A5}" type="pres">
      <dgm:prSet presAssocID="{BDC49242-DD3A-494A-A4AF-E750AD6D3DAB}" presName="space" presStyleCnt="0"/>
      <dgm:spPr/>
    </dgm:pt>
    <dgm:pt modelId="{F042507F-C824-490E-948D-BDF8D9C669BD}" type="pres">
      <dgm:prSet presAssocID="{13416990-6629-4AE4-B0B2-7DE8418884DB}" presName="composite" presStyleCnt="0"/>
      <dgm:spPr/>
    </dgm:pt>
    <dgm:pt modelId="{1D3D5FCC-5789-4468-99A6-5D6A676B6013}" type="pres">
      <dgm:prSet presAssocID="{13416990-6629-4AE4-B0B2-7DE8418884DB}" presName="parTx" presStyleLbl="alignNode1" presStyleIdx="4" presStyleCnt="6">
        <dgm:presLayoutVars>
          <dgm:chMax val="0"/>
          <dgm:chPref val="0"/>
        </dgm:presLayoutVars>
      </dgm:prSet>
      <dgm:spPr/>
    </dgm:pt>
    <dgm:pt modelId="{44C7D37A-568B-4A53-88BE-8330DEF7D4A3}" type="pres">
      <dgm:prSet presAssocID="{13416990-6629-4AE4-B0B2-7DE8418884DB}" presName="desTx" presStyleLbl="alignAccFollowNode1" presStyleIdx="4" presStyleCnt="6">
        <dgm:presLayoutVars/>
      </dgm:prSet>
      <dgm:spPr/>
    </dgm:pt>
    <dgm:pt modelId="{0A1C073F-9A54-45F1-87BF-3C6F1E457B38}" type="pres">
      <dgm:prSet presAssocID="{355D6E8A-518E-4B49-955A-8C7CE0CBDA24}" presName="space" presStyleCnt="0"/>
      <dgm:spPr/>
    </dgm:pt>
    <dgm:pt modelId="{C5A163A0-27FC-4420-B7A7-AFF16845AD92}" type="pres">
      <dgm:prSet presAssocID="{4B7C81AD-DDAA-497C-8372-F812AAA96BF3}" presName="composite" presStyleCnt="0"/>
      <dgm:spPr/>
    </dgm:pt>
    <dgm:pt modelId="{B7B4B732-A228-45FC-82E4-1C3890340D63}" type="pres">
      <dgm:prSet presAssocID="{4B7C81AD-DDAA-497C-8372-F812AAA96BF3}" presName="parTx" presStyleLbl="alignNode1" presStyleIdx="5" presStyleCnt="6">
        <dgm:presLayoutVars>
          <dgm:chMax val="0"/>
          <dgm:chPref val="0"/>
        </dgm:presLayoutVars>
      </dgm:prSet>
      <dgm:spPr/>
    </dgm:pt>
    <dgm:pt modelId="{DEB0B687-B984-4A14-B3EC-B381C97D72D8}" type="pres">
      <dgm:prSet presAssocID="{4B7C81AD-DDAA-497C-8372-F812AAA96BF3}" presName="desTx" presStyleLbl="alignAccFollowNode1" presStyleIdx="5" presStyleCnt="6" custLinFactNeighborY="401">
        <dgm:presLayoutVars/>
      </dgm:prSet>
      <dgm:spPr/>
    </dgm:pt>
  </dgm:ptLst>
  <dgm:cxnLst>
    <dgm:cxn modelId="{4A7F6715-186E-49A7-B901-131CC9610C6D}" srcId="{0DD8915E-DC14-41D6-9BB5-F49E1C265163}" destId="{CEA68BC1-0214-475A-AAEB-F2C106BEDF3D}" srcOrd="0" destOrd="0" parTransId="{D39F5498-D166-4D4F-959E-220D13F281F2}" sibTransId="{D52D63DB-7300-43C9-9B4D-DCAB119753ED}"/>
    <dgm:cxn modelId="{88C0D421-0F9D-49BA-8817-FC936CC87FAC}" type="presOf" srcId="{B45FF3C1-5A75-4E4C-B2B6-84B0FAC421C2}" destId="{8382FB71-379A-4A42-BEC2-AAF439B565D5}" srcOrd="0" destOrd="0" presId="urn:microsoft.com/office/officeart/2016/7/layout/HorizontalActionList"/>
    <dgm:cxn modelId="{13126A2F-129D-4762-93CF-9798949EB589}" srcId="{0DD8915E-DC14-41D6-9BB5-F49E1C265163}" destId="{57B30C7E-2C98-474C-972A-4A9F013596F6}" srcOrd="1" destOrd="0" parTransId="{3C56CB1B-7905-41E8-90E6-A55A14BA7821}" sibTransId="{7F14057D-1A20-4F64-A110-C77AC5F00602}"/>
    <dgm:cxn modelId="{61DE8435-87FC-4ED8-A1D9-A0E36224C192}" srcId="{0DD8915E-DC14-41D6-9BB5-F49E1C265163}" destId="{0A954AA6-C6B0-4271-8792-CCCE30CE7D69}" srcOrd="2" destOrd="0" parTransId="{81CA91A9-12C9-4000-A833-6528B617CCA1}" sibTransId="{7635DF39-FFCE-4F67-A43A-C3F7B847830D}"/>
    <dgm:cxn modelId="{DA65D739-98AB-49B5-B28F-78D06B43157F}" srcId="{1E1BD5C7-7E98-4E9C-980A-6231C710F86D}" destId="{A0B60079-4AAF-49AC-8F08-8A2DFAEE29DB}" srcOrd="0" destOrd="0" parTransId="{94E190C2-DE76-4E92-9B8B-12C8AC85398D}" sibTransId="{B3783AFC-A7BD-4A0E-8A53-49FBB33EB50F}"/>
    <dgm:cxn modelId="{711E093C-AD42-45A4-8D40-A2D39702062E}" srcId="{13416990-6629-4AE4-B0B2-7DE8418884DB}" destId="{8FE81FEC-2664-411F-AEB3-065F29F52751}" srcOrd="0" destOrd="0" parTransId="{BCBC007E-0269-421B-9C41-DE26D5C3A822}" sibTransId="{80230EB7-7230-4881-A631-309C07417378}"/>
    <dgm:cxn modelId="{F291143C-5080-4FD6-BEEA-B126FBAFEC70}" srcId="{0DD8915E-DC14-41D6-9BB5-F49E1C265163}" destId="{1E1BD5C7-7E98-4E9C-980A-6231C710F86D}" srcOrd="3" destOrd="0" parTransId="{63D0BD99-D324-4743-A063-0F16264E6A03}" sibTransId="{BDC49242-DD3A-494A-A4AF-E750AD6D3DAB}"/>
    <dgm:cxn modelId="{7AF7564A-7BD3-438E-9B3C-14BD86824042}" type="presOf" srcId="{57B30C7E-2C98-474C-972A-4A9F013596F6}" destId="{1F484571-9C36-4EBC-94E8-740ECF59A9E8}" srcOrd="0" destOrd="0" presId="urn:microsoft.com/office/officeart/2016/7/layout/HorizontalActionList"/>
    <dgm:cxn modelId="{6AFDC150-9F77-4A36-A180-B36F17F720D5}" type="presOf" srcId="{1E1BD5C7-7E98-4E9C-980A-6231C710F86D}" destId="{4AE355A7-3A54-47B1-8CB5-F35120F77B1B}" srcOrd="0" destOrd="0" presId="urn:microsoft.com/office/officeart/2016/7/layout/HorizontalActionList"/>
    <dgm:cxn modelId="{9C4BCC70-6D73-47C9-B488-C135FF971FCD}" type="presOf" srcId="{13416990-6629-4AE4-B0B2-7DE8418884DB}" destId="{1D3D5FCC-5789-4468-99A6-5D6A676B6013}" srcOrd="0" destOrd="0" presId="urn:microsoft.com/office/officeart/2016/7/layout/HorizontalActionList"/>
    <dgm:cxn modelId="{E6E94786-140A-4645-ACBD-B11A56308E02}" srcId="{CEA68BC1-0214-475A-AAEB-F2C106BEDF3D}" destId="{6E78410F-604C-43A6-A991-1F6A0685C76E}" srcOrd="0" destOrd="0" parTransId="{B87758DC-95B9-415D-8FA2-3A592F03EEB6}" sibTransId="{81ADE71D-3BBC-45B9-8FE7-89C53F21FB8E}"/>
    <dgm:cxn modelId="{77938B8A-5AD8-4A5E-A030-55E04EAC32E6}" type="presOf" srcId="{6E78410F-604C-43A6-A991-1F6A0685C76E}" destId="{910C52EF-D1F5-4581-A150-24B263AF9343}" srcOrd="0" destOrd="0" presId="urn:microsoft.com/office/officeart/2016/7/layout/HorizontalActionList"/>
    <dgm:cxn modelId="{E440549C-0098-4200-80A6-FF88137F160F}" type="presOf" srcId="{0DD8915E-DC14-41D6-9BB5-F49E1C265163}" destId="{917788B4-4702-452B-A9BF-BD370AC7C91D}" srcOrd="0" destOrd="0" presId="urn:microsoft.com/office/officeart/2016/7/layout/HorizontalActionList"/>
    <dgm:cxn modelId="{8ABAD29D-12E9-4629-9EC9-17E32842D6EE}" srcId="{0DD8915E-DC14-41D6-9BB5-F49E1C265163}" destId="{4B7C81AD-DDAA-497C-8372-F812AAA96BF3}" srcOrd="5" destOrd="0" parTransId="{38A7064E-5D05-4735-A277-BBF366497398}" sibTransId="{9DE19340-ABB1-4F55-9F06-A8AD1D74BC43}"/>
    <dgm:cxn modelId="{5941E8A4-A905-4CA2-86BD-1CB3DD04E267}" type="presOf" srcId="{4B7C81AD-DDAA-497C-8372-F812AAA96BF3}" destId="{B7B4B732-A228-45FC-82E4-1C3890340D63}" srcOrd="0" destOrd="0" presId="urn:microsoft.com/office/officeart/2016/7/layout/HorizontalActionList"/>
    <dgm:cxn modelId="{B33405B2-B51D-4E21-BC61-F0A17B517544}" type="presOf" srcId="{A0B60079-4AAF-49AC-8F08-8A2DFAEE29DB}" destId="{C0A30CE6-D937-498A-8D1C-AB49CDB4AE52}" srcOrd="0" destOrd="0" presId="urn:microsoft.com/office/officeart/2016/7/layout/HorizontalActionList"/>
    <dgm:cxn modelId="{D6AF6FC0-4B56-4246-AC09-69D41F1CFC6B}" srcId="{57B30C7E-2C98-474C-972A-4A9F013596F6}" destId="{B45FF3C1-5A75-4E4C-B2B6-84B0FAC421C2}" srcOrd="0" destOrd="0" parTransId="{34A81C80-FF70-48EA-B442-BDB1EF403754}" sibTransId="{5B9815BA-8A8F-4251-B182-AD39A4FE26DD}"/>
    <dgm:cxn modelId="{B4983ACB-8E8C-4A2A-9B18-8617D7E17A77}" type="presOf" srcId="{838BD54C-88AD-40D7-AF5F-AB65EB0898A5}" destId="{D49AD3F7-B2B6-4709-A43B-C22DEB981B39}" srcOrd="0" destOrd="0" presId="urn:microsoft.com/office/officeart/2016/7/layout/HorizontalActionList"/>
    <dgm:cxn modelId="{9DD827CF-D290-4A82-B601-A5B3C8D7BE61}" srcId="{4B7C81AD-DDAA-497C-8372-F812AAA96BF3}" destId="{FAD21D90-93ED-4675-B60D-162631B937C2}" srcOrd="0" destOrd="0" parTransId="{0E7FCCEB-A157-4A6C-A974-42EA2C807D10}" sibTransId="{AC16A457-9EA7-484B-AEB9-3FC902C0A0D2}"/>
    <dgm:cxn modelId="{F287A5D1-1293-47FF-AD35-F35BD7DB7217}" type="presOf" srcId="{8FE81FEC-2664-411F-AEB3-065F29F52751}" destId="{44C7D37A-568B-4A53-88BE-8330DEF7D4A3}" srcOrd="0" destOrd="0" presId="urn:microsoft.com/office/officeart/2016/7/layout/HorizontalActionList"/>
    <dgm:cxn modelId="{03FB56DA-D468-4E01-8C98-F419B758B956}" type="presOf" srcId="{FAD21D90-93ED-4675-B60D-162631B937C2}" destId="{DEB0B687-B984-4A14-B3EC-B381C97D72D8}" srcOrd="0" destOrd="0" presId="urn:microsoft.com/office/officeart/2016/7/layout/HorizontalActionList"/>
    <dgm:cxn modelId="{9AF54BDB-DAB3-4B24-A529-369FFC39451F}" type="presOf" srcId="{0A954AA6-C6B0-4271-8792-CCCE30CE7D69}" destId="{6B33ABE5-CEF1-4B39-82C3-F1FC644C0A8F}" srcOrd="0" destOrd="0" presId="urn:microsoft.com/office/officeart/2016/7/layout/HorizontalActionList"/>
    <dgm:cxn modelId="{E3F2F5EC-16B1-4C58-9182-F30E78C8D17D}" type="presOf" srcId="{CEA68BC1-0214-475A-AAEB-F2C106BEDF3D}" destId="{80A1A6DF-0273-4C9F-A1CF-A320F9DB6FD1}" srcOrd="0" destOrd="0" presId="urn:microsoft.com/office/officeart/2016/7/layout/HorizontalActionList"/>
    <dgm:cxn modelId="{122438FB-0EB1-4DC7-B97A-C5EDE3236321}" srcId="{0A954AA6-C6B0-4271-8792-CCCE30CE7D69}" destId="{838BD54C-88AD-40D7-AF5F-AB65EB0898A5}" srcOrd="0" destOrd="0" parTransId="{FD106F30-FED7-4A4D-9063-A51FC1861B8D}" sibTransId="{C5AC6457-3C00-4583-9061-8DA5017D63FF}"/>
    <dgm:cxn modelId="{88C7DEFE-ACEF-4A9F-B154-781CBBFCBE18}" srcId="{0DD8915E-DC14-41D6-9BB5-F49E1C265163}" destId="{13416990-6629-4AE4-B0B2-7DE8418884DB}" srcOrd="4" destOrd="0" parTransId="{180D8207-97DB-48B4-AFB6-E1571502D51D}" sibTransId="{355D6E8A-518E-4B49-955A-8C7CE0CBDA24}"/>
    <dgm:cxn modelId="{33ECD332-58AF-4E88-A500-D1240A9110AD}" type="presParOf" srcId="{917788B4-4702-452B-A9BF-BD370AC7C91D}" destId="{54C7622E-B3EE-4BFC-B751-4B261C400F01}" srcOrd="0" destOrd="0" presId="urn:microsoft.com/office/officeart/2016/7/layout/HorizontalActionList"/>
    <dgm:cxn modelId="{235818C5-3573-4908-AEE0-3A7896555462}" type="presParOf" srcId="{54C7622E-B3EE-4BFC-B751-4B261C400F01}" destId="{80A1A6DF-0273-4C9F-A1CF-A320F9DB6FD1}" srcOrd="0" destOrd="0" presId="urn:microsoft.com/office/officeart/2016/7/layout/HorizontalActionList"/>
    <dgm:cxn modelId="{33438145-C485-436C-AD90-2BC58FD45BD2}" type="presParOf" srcId="{54C7622E-B3EE-4BFC-B751-4B261C400F01}" destId="{910C52EF-D1F5-4581-A150-24B263AF9343}" srcOrd="1" destOrd="0" presId="urn:microsoft.com/office/officeart/2016/7/layout/HorizontalActionList"/>
    <dgm:cxn modelId="{0EA76779-6AA3-4942-8892-7B9CDEB74548}" type="presParOf" srcId="{917788B4-4702-452B-A9BF-BD370AC7C91D}" destId="{06DEF15E-2A95-4424-9CA3-93FFF5A22F97}" srcOrd="1" destOrd="0" presId="urn:microsoft.com/office/officeart/2016/7/layout/HorizontalActionList"/>
    <dgm:cxn modelId="{57A61824-4682-4CED-A1C9-A568972EE94D}" type="presParOf" srcId="{917788B4-4702-452B-A9BF-BD370AC7C91D}" destId="{0D1CB9BF-C612-4FA5-A8ED-CBAA77D93857}" srcOrd="2" destOrd="0" presId="urn:microsoft.com/office/officeart/2016/7/layout/HorizontalActionList"/>
    <dgm:cxn modelId="{7A2FA531-FB20-457D-BFF0-44C485415D15}" type="presParOf" srcId="{0D1CB9BF-C612-4FA5-A8ED-CBAA77D93857}" destId="{1F484571-9C36-4EBC-94E8-740ECF59A9E8}" srcOrd="0" destOrd="0" presId="urn:microsoft.com/office/officeart/2016/7/layout/HorizontalActionList"/>
    <dgm:cxn modelId="{9BCEDA81-6667-4C17-AFA8-2C42082BF207}" type="presParOf" srcId="{0D1CB9BF-C612-4FA5-A8ED-CBAA77D93857}" destId="{8382FB71-379A-4A42-BEC2-AAF439B565D5}" srcOrd="1" destOrd="0" presId="urn:microsoft.com/office/officeart/2016/7/layout/HorizontalActionList"/>
    <dgm:cxn modelId="{5A057344-D843-4EDB-84B0-60D5D1347B9F}" type="presParOf" srcId="{917788B4-4702-452B-A9BF-BD370AC7C91D}" destId="{CEAD898F-DA15-46A5-A07C-10D30E78B5E8}" srcOrd="3" destOrd="0" presId="urn:microsoft.com/office/officeart/2016/7/layout/HorizontalActionList"/>
    <dgm:cxn modelId="{8508FC8E-9136-4A97-9AA3-FFDDDB3B40AE}" type="presParOf" srcId="{917788B4-4702-452B-A9BF-BD370AC7C91D}" destId="{BEA164EE-1450-4AEB-9527-4E22FBF3C1A8}" srcOrd="4" destOrd="0" presId="urn:microsoft.com/office/officeart/2016/7/layout/HorizontalActionList"/>
    <dgm:cxn modelId="{657D2BC0-01E3-4AB6-A185-AF8A8BDB41EA}" type="presParOf" srcId="{BEA164EE-1450-4AEB-9527-4E22FBF3C1A8}" destId="{6B33ABE5-CEF1-4B39-82C3-F1FC644C0A8F}" srcOrd="0" destOrd="0" presId="urn:microsoft.com/office/officeart/2016/7/layout/HorizontalActionList"/>
    <dgm:cxn modelId="{D58411C6-0DF5-4662-9901-DA23240E83B9}" type="presParOf" srcId="{BEA164EE-1450-4AEB-9527-4E22FBF3C1A8}" destId="{D49AD3F7-B2B6-4709-A43B-C22DEB981B39}" srcOrd="1" destOrd="0" presId="urn:microsoft.com/office/officeart/2016/7/layout/HorizontalActionList"/>
    <dgm:cxn modelId="{3F6A4F5F-E2A5-4931-86E6-12BB70DD5E96}" type="presParOf" srcId="{917788B4-4702-452B-A9BF-BD370AC7C91D}" destId="{C83CA8A9-5873-4873-B14F-2F0E7FB2ABCC}" srcOrd="5" destOrd="0" presId="urn:microsoft.com/office/officeart/2016/7/layout/HorizontalActionList"/>
    <dgm:cxn modelId="{4C32C92D-DDF9-49A1-AF89-0235CF9C71B7}" type="presParOf" srcId="{917788B4-4702-452B-A9BF-BD370AC7C91D}" destId="{952DF76F-9AB8-4BB6-B004-372FA36D16E3}" srcOrd="6" destOrd="0" presId="urn:microsoft.com/office/officeart/2016/7/layout/HorizontalActionList"/>
    <dgm:cxn modelId="{57417539-B51B-4234-AEE5-F533ECC107BB}" type="presParOf" srcId="{952DF76F-9AB8-4BB6-B004-372FA36D16E3}" destId="{4AE355A7-3A54-47B1-8CB5-F35120F77B1B}" srcOrd="0" destOrd="0" presId="urn:microsoft.com/office/officeart/2016/7/layout/HorizontalActionList"/>
    <dgm:cxn modelId="{17742994-33B7-461E-8138-938D77B15D79}" type="presParOf" srcId="{952DF76F-9AB8-4BB6-B004-372FA36D16E3}" destId="{C0A30CE6-D937-498A-8D1C-AB49CDB4AE52}" srcOrd="1" destOrd="0" presId="urn:microsoft.com/office/officeart/2016/7/layout/HorizontalActionList"/>
    <dgm:cxn modelId="{63E4F875-88CC-449C-98C8-8CCD36740115}" type="presParOf" srcId="{917788B4-4702-452B-A9BF-BD370AC7C91D}" destId="{5F52C0BF-6756-4EC5-B609-DFC97E73A4A5}" srcOrd="7" destOrd="0" presId="urn:microsoft.com/office/officeart/2016/7/layout/HorizontalActionList"/>
    <dgm:cxn modelId="{008A04F8-CCA8-463D-A028-8F7B8B5DED82}" type="presParOf" srcId="{917788B4-4702-452B-A9BF-BD370AC7C91D}" destId="{F042507F-C824-490E-948D-BDF8D9C669BD}" srcOrd="8" destOrd="0" presId="urn:microsoft.com/office/officeart/2016/7/layout/HorizontalActionList"/>
    <dgm:cxn modelId="{1AE7904C-A54A-4252-8559-6AFDB410BC10}" type="presParOf" srcId="{F042507F-C824-490E-948D-BDF8D9C669BD}" destId="{1D3D5FCC-5789-4468-99A6-5D6A676B6013}" srcOrd="0" destOrd="0" presId="urn:microsoft.com/office/officeart/2016/7/layout/HorizontalActionList"/>
    <dgm:cxn modelId="{52C4214A-785F-4BE4-BD04-5A0C4ABD5272}" type="presParOf" srcId="{F042507F-C824-490E-948D-BDF8D9C669BD}" destId="{44C7D37A-568B-4A53-88BE-8330DEF7D4A3}" srcOrd="1" destOrd="0" presId="urn:microsoft.com/office/officeart/2016/7/layout/HorizontalActionList"/>
    <dgm:cxn modelId="{39E18673-D439-407C-9DC1-D97531E88FC9}" type="presParOf" srcId="{917788B4-4702-452B-A9BF-BD370AC7C91D}" destId="{0A1C073F-9A54-45F1-87BF-3C6F1E457B38}" srcOrd="9" destOrd="0" presId="urn:microsoft.com/office/officeart/2016/7/layout/HorizontalActionList"/>
    <dgm:cxn modelId="{965F910F-214C-4FBE-8C3A-F4A6F2DB14E0}" type="presParOf" srcId="{917788B4-4702-452B-A9BF-BD370AC7C91D}" destId="{C5A163A0-27FC-4420-B7A7-AFF16845AD92}" srcOrd="10" destOrd="0" presId="urn:microsoft.com/office/officeart/2016/7/layout/HorizontalActionList"/>
    <dgm:cxn modelId="{EFF97569-0FB6-4D7E-978C-14EF98642C98}" type="presParOf" srcId="{C5A163A0-27FC-4420-B7A7-AFF16845AD92}" destId="{B7B4B732-A228-45FC-82E4-1C3890340D63}" srcOrd="0" destOrd="0" presId="urn:microsoft.com/office/officeart/2016/7/layout/HorizontalActionList"/>
    <dgm:cxn modelId="{2634CDE5-2280-4420-AECF-48784E3FF605}" type="presParOf" srcId="{C5A163A0-27FC-4420-B7A7-AFF16845AD92}" destId="{DEB0B687-B984-4A14-B3EC-B381C97D72D8}"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D8915E-DC14-41D6-9BB5-F49E1C265163}" type="doc">
      <dgm:prSet loTypeId="urn:microsoft.com/office/officeart/2016/7/layout/HorizontalActionList" loCatId="list" qsTypeId="urn:microsoft.com/office/officeart/2005/8/quickstyle/simple1" qsCatId="simple" csTypeId="urn:microsoft.com/office/officeart/2005/8/colors/colorful2" csCatId="colorful" phldr="1"/>
      <dgm:spPr/>
      <dgm:t>
        <a:bodyPr/>
        <a:lstStyle/>
        <a:p>
          <a:endParaRPr lang="en-US"/>
        </a:p>
      </dgm:t>
    </dgm:pt>
    <dgm:pt modelId="{6E78410F-604C-43A6-A991-1F6A0685C76E}">
      <dgm:prSet custT="1"/>
      <dgm:spPr/>
      <dgm:t>
        <a:bodyPr lIns="182880" tIns="182880" rIns="182880" bIns="182880"/>
        <a:lstStyle/>
        <a:p>
          <a:pPr marL="0">
            <a:lnSpc>
              <a:spcPct val="100000"/>
            </a:lnSpc>
            <a:buFont typeface="Arial" panose="020B0604020202020204" pitchFamily="34" charset="0"/>
            <a:buChar char="•"/>
          </a:pPr>
          <a:r>
            <a:rPr lang="en-US" sz="1800" dirty="0">
              <a:solidFill>
                <a:srgbClr val="0070C0"/>
              </a:solidFill>
              <a:latin typeface="Calibri" charset="0"/>
              <a:ea typeface="Calibri" charset="0"/>
              <a:cs typeface="Calibri" charset="0"/>
            </a:rPr>
            <a:t>JMHCP</a:t>
          </a:r>
          <a:r>
            <a:rPr lang="en-US" sz="1800" baseline="0" dirty="0">
              <a:solidFill>
                <a:srgbClr val="0070C0"/>
              </a:solidFill>
              <a:latin typeface="Calibri" charset="0"/>
              <a:ea typeface="Calibri" charset="0"/>
              <a:cs typeface="Calibri" charset="0"/>
            </a:rPr>
            <a:t> IFSN housing</a:t>
          </a:r>
        </a:p>
        <a:p>
          <a:pPr marL="0">
            <a:lnSpc>
              <a:spcPct val="100000"/>
            </a:lnSpc>
            <a:buFont typeface="Arial" panose="020B0604020202020204" pitchFamily="34" charset="0"/>
            <a:buChar char="•"/>
          </a:pPr>
          <a:r>
            <a:rPr lang="en-US" sz="1800" baseline="0" dirty="0">
              <a:solidFill>
                <a:srgbClr val="7030A0"/>
              </a:solidFill>
              <a:latin typeface="Calibri" charset="0"/>
              <a:ea typeface="Calibri" charset="0"/>
              <a:cs typeface="Calibri" charset="0"/>
            </a:rPr>
            <a:t>Crossroads to Hope</a:t>
          </a:r>
        </a:p>
        <a:p>
          <a:pPr marL="0">
            <a:lnSpc>
              <a:spcPct val="100000"/>
            </a:lnSpc>
            <a:buFont typeface="Arial" panose="020B0604020202020204" pitchFamily="34" charset="0"/>
            <a:buChar char="•"/>
          </a:pPr>
          <a:r>
            <a:rPr lang="en-US" sz="1800" baseline="0" dirty="0">
              <a:solidFill>
                <a:srgbClr val="00B050"/>
              </a:solidFill>
              <a:latin typeface="Calibri" charset="0"/>
              <a:ea typeface="Calibri" charset="0"/>
              <a:cs typeface="Calibri" charset="0"/>
            </a:rPr>
            <a:t>DSH funding for additional housing</a:t>
          </a:r>
        </a:p>
        <a:p>
          <a:pPr marL="0">
            <a:lnSpc>
              <a:spcPct val="100000"/>
            </a:lnSpc>
            <a:buFont typeface="Arial" panose="020B0604020202020204" pitchFamily="34" charset="0"/>
            <a:buChar char="•"/>
          </a:pPr>
          <a:r>
            <a:rPr lang="en-US" sz="1800" baseline="0" dirty="0">
              <a:solidFill>
                <a:srgbClr val="C00000"/>
              </a:solidFill>
              <a:latin typeface="Calibri" charset="0"/>
              <a:ea typeface="Calibri" charset="0"/>
              <a:cs typeface="Calibri" charset="0"/>
            </a:rPr>
            <a:t>No Place Like Home</a:t>
          </a:r>
        </a:p>
        <a:p>
          <a:pPr marL="0">
            <a:lnSpc>
              <a:spcPct val="100000"/>
            </a:lnSpc>
            <a:buFont typeface="Arial" panose="020B0604020202020204" pitchFamily="34" charset="0"/>
            <a:buChar char="•"/>
          </a:pPr>
          <a:r>
            <a:rPr lang="en-US" sz="1800" baseline="0" dirty="0">
              <a:solidFill>
                <a:schemeClr val="accent2">
                  <a:lumMod val="75000"/>
                </a:schemeClr>
              </a:solidFill>
              <a:latin typeface="Calibri" charset="0"/>
              <a:ea typeface="Calibri" charset="0"/>
              <a:cs typeface="Calibri" charset="0"/>
            </a:rPr>
            <a:t>Bridge Funding</a:t>
          </a:r>
          <a:endParaRPr lang="en-US" sz="1800" dirty="0">
            <a:solidFill>
              <a:schemeClr val="accent2">
                <a:lumMod val="75000"/>
              </a:schemeClr>
            </a:solidFill>
            <a:latin typeface="Calibri" charset="0"/>
            <a:ea typeface="Calibri" charset="0"/>
            <a:cs typeface="Calibri" charset="0"/>
          </a:endParaRPr>
        </a:p>
      </dgm:t>
    </dgm:pt>
    <dgm:pt modelId="{B87758DC-95B9-415D-8FA2-3A592F03EEB6}" type="parTrans" cxnId="{E6E94786-140A-4645-ACBD-B11A56308E02}">
      <dgm:prSet/>
      <dgm:spPr/>
      <dgm:t>
        <a:bodyPr/>
        <a:lstStyle/>
        <a:p>
          <a:endParaRPr lang="en-US"/>
        </a:p>
      </dgm:t>
    </dgm:pt>
    <dgm:pt modelId="{81ADE71D-3BBC-45B9-8FE7-89C53F21FB8E}" type="sibTrans" cxnId="{E6E94786-140A-4645-ACBD-B11A56308E02}">
      <dgm:prSet/>
      <dgm:spPr/>
      <dgm:t>
        <a:bodyPr/>
        <a:lstStyle/>
        <a:p>
          <a:endParaRPr lang="en-US"/>
        </a:p>
      </dgm:t>
    </dgm:pt>
    <dgm:pt modelId="{B45FF3C1-5A75-4E4C-B2B6-84B0FAC421C2}">
      <dgm:prSet custT="1"/>
      <dgm:spPr/>
      <dgm:t>
        <a:bodyPr lIns="182880" tIns="182880" rIns="182880" bIns="182880"/>
        <a:lstStyle/>
        <a:p>
          <a:pPr marL="0">
            <a:lnSpc>
              <a:spcPct val="100000"/>
            </a:lnSpc>
            <a:buNone/>
          </a:pPr>
          <a:r>
            <a:rPr lang="en-US" sz="1800" dirty="0">
              <a:solidFill>
                <a:srgbClr val="00B050"/>
              </a:solidFill>
              <a:latin typeface="Calibri" charset="0"/>
              <a:cs typeface="Calibri" charset="0"/>
            </a:rPr>
            <a:t>IMDT</a:t>
          </a:r>
          <a:r>
            <a:rPr lang="en-US" sz="1800" dirty="0">
              <a:latin typeface="Calibri" charset="0"/>
              <a:cs typeface="Calibri" charset="0"/>
            </a:rPr>
            <a:t>	</a:t>
          </a:r>
        </a:p>
        <a:p>
          <a:pPr marL="0">
            <a:lnSpc>
              <a:spcPct val="100000"/>
            </a:lnSpc>
            <a:buNone/>
          </a:pPr>
          <a:r>
            <a:rPr lang="en-US" sz="1800" dirty="0">
              <a:solidFill>
                <a:srgbClr val="C00000"/>
              </a:solidFill>
              <a:latin typeface="Calibri" charset="0"/>
              <a:cs typeface="Calibri" charset="0"/>
            </a:rPr>
            <a:t>New Call Center for Mobile Crisis Services</a:t>
          </a:r>
        </a:p>
        <a:p>
          <a:pPr marL="0">
            <a:lnSpc>
              <a:spcPct val="100000"/>
            </a:lnSpc>
            <a:buNone/>
          </a:pPr>
          <a:endParaRPr lang="en-US" sz="1800" dirty="0">
            <a:latin typeface="Calibri" charset="0"/>
            <a:cs typeface="Calibri" charset="0"/>
          </a:endParaRPr>
        </a:p>
      </dgm:t>
    </dgm:pt>
    <dgm:pt modelId="{34A81C80-FF70-48EA-B442-BDB1EF403754}" type="parTrans" cxnId="{D6AF6FC0-4B56-4246-AC09-69D41F1CFC6B}">
      <dgm:prSet/>
      <dgm:spPr/>
      <dgm:t>
        <a:bodyPr/>
        <a:lstStyle/>
        <a:p>
          <a:endParaRPr lang="en-US"/>
        </a:p>
      </dgm:t>
    </dgm:pt>
    <dgm:pt modelId="{5B9815BA-8A8F-4251-B182-AD39A4FE26DD}" type="sibTrans" cxnId="{D6AF6FC0-4B56-4246-AC09-69D41F1CFC6B}">
      <dgm:prSet/>
      <dgm:spPr/>
      <dgm:t>
        <a:bodyPr/>
        <a:lstStyle/>
        <a:p>
          <a:endParaRPr lang="en-US"/>
        </a:p>
      </dgm:t>
    </dgm:pt>
    <dgm:pt modelId="{838BD54C-88AD-40D7-AF5F-AB65EB0898A5}">
      <dgm:prSet custT="1"/>
      <dgm:spPr/>
      <dgm:t>
        <a:bodyPr lIns="182880" tIns="182880" rIns="182880" bIns="182880"/>
        <a:lstStyle/>
        <a:p>
          <a:pPr marL="0">
            <a:lnSpc>
              <a:spcPct val="100000"/>
            </a:lnSpc>
            <a:buNone/>
          </a:pPr>
          <a:r>
            <a:rPr lang="en-US" sz="1800" dirty="0">
              <a:solidFill>
                <a:schemeClr val="accent2">
                  <a:lumMod val="75000"/>
                </a:schemeClr>
              </a:solidFill>
              <a:latin typeface="Calibri" charset="0"/>
              <a:ea typeface="Calibri" charset="0"/>
              <a:cs typeface="Calibri" charset="0"/>
            </a:rPr>
            <a:t>JMHCP Case Management for Pre-trail release</a:t>
          </a:r>
        </a:p>
        <a:p>
          <a:pPr marL="0">
            <a:lnSpc>
              <a:spcPct val="100000"/>
            </a:lnSpc>
            <a:buNone/>
          </a:pPr>
          <a:r>
            <a:rPr lang="en-US" sz="1800" dirty="0">
              <a:solidFill>
                <a:srgbClr val="0070C0"/>
              </a:solidFill>
              <a:latin typeface="Calibri" charset="0"/>
              <a:ea typeface="Calibri" charset="0"/>
              <a:cs typeface="Calibri" charset="0"/>
            </a:rPr>
            <a:t>Prop 47 Jail In-reach</a:t>
          </a:r>
        </a:p>
        <a:p>
          <a:pPr marL="0">
            <a:lnSpc>
              <a:spcPct val="100000"/>
            </a:lnSpc>
            <a:buNone/>
          </a:pPr>
          <a:r>
            <a:rPr lang="en-US" sz="1800" dirty="0" err="1">
              <a:solidFill>
                <a:srgbClr val="7030A0"/>
              </a:solidFill>
              <a:latin typeface="Calibri" charset="0"/>
              <a:ea typeface="Calibri" charset="0"/>
              <a:cs typeface="Calibri" charset="0"/>
            </a:rPr>
            <a:t>CalAIM</a:t>
          </a:r>
          <a:r>
            <a:rPr lang="en-US" sz="1800" dirty="0">
              <a:solidFill>
                <a:srgbClr val="7030A0"/>
              </a:solidFill>
              <a:latin typeface="Calibri" charset="0"/>
              <a:ea typeface="Calibri" charset="0"/>
              <a:cs typeface="Calibri" charset="0"/>
            </a:rPr>
            <a:t> Enhanced Care Management</a:t>
          </a:r>
        </a:p>
        <a:p>
          <a:pPr marL="0">
            <a:lnSpc>
              <a:spcPct val="100000"/>
            </a:lnSpc>
            <a:buNone/>
          </a:pPr>
          <a:r>
            <a:rPr lang="en-US" sz="1800" dirty="0">
              <a:solidFill>
                <a:srgbClr val="00B050"/>
              </a:solidFill>
              <a:latin typeface="Calibri" charset="0"/>
              <a:cs typeface="Calibri" charset="0"/>
            </a:rPr>
            <a:t>Homeless Outreach Partners Empowering Sonoma County</a:t>
          </a:r>
          <a:endParaRPr lang="en-US" sz="1800" dirty="0">
            <a:solidFill>
              <a:srgbClr val="00B050"/>
            </a:solidFill>
            <a:latin typeface="Calibri" charset="0"/>
            <a:ea typeface="Calibri" charset="0"/>
            <a:cs typeface="Calibri" charset="0"/>
          </a:endParaRPr>
        </a:p>
      </dgm:t>
    </dgm:pt>
    <dgm:pt modelId="{FD106F30-FED7-4A4D-9063-A51FC1861B8D}" type="parTrans" cxnId="{122438FB-0EB1-4DC7-B97A-C5EDE3236321}">
      <dgm:prSet/>
      <dgm:spPr/>
      <dgm:t>
        <a:bodyPr/>
        <a:lstStyle/>
        <a:p>
          <a:endParaRPr lang="en-US"/>
        </a:p>
      </dgm:t>
    </dgm:pt>
    <dgm:pt modelId="{C5AC6457-3C00-4583-9061-8DA5017D63FF}" type="sibTrans" cxnId="{122438FB-0EB1-4DC7-B97A-C5EDE3236321}">
      <dgm:prSet/>
      <dgm:spPr/>
      <dgm:t>
        <a:bodyPr/>
        <a:lstStyle/>
        <a:p>
          <a:endParaRPr lang="en-US"/>
        </a:p>
      </dgm:t>
    </dgm:pt>
    <dgm:pt modelId="{A0B60079-4AAF-49AC-8F08-8A2DFAEE29DB}">
      <dgm:prSet custT="1"/>
      <dgm:spPr/>
      <dgm:t>
        <a:bodyPr lIns="182880" tIns="182880" rIns="182880" bIns="182880"/>
        <a:lstStyle/>
        <a:p>
          <a:pPr marL="0">
            <a:lnSpc>
              <a:spcPct val="100000"/>
            </a:lnSpc>
            <a:buNone/>
          </a:pPr>
          <a:r>
            <a:rPr lang="en-US" sz="1800" dirty="0">
              <a:solidFill>
                <a:srgbClr val="C00000"/>
              </a:solidFill>
              <a:latin typeface="Calibri" charset="0"/>
              <a:ea typeface="Calibri" charset="0"/>
              <a:cs typeface="Calibri" charset="0"/>
            </a:rPr>
            <a:t>Mandate for County-Wide 24/7 Mobile Crisis Services by 12/31/23</a:t>
          </a:r>
        </a:p>
      </dgm:t>
    </dgm:pt>
    <dgm:pt modelId="{94E190C2-DE76-4E92-9B8B-12C8AC85398D}" type="parTrans" cxnId="{DA65D739-98AB-49B5-B28F-78D06B43157F}">
      <dgm:prSet/>
      <dgm:spPr/>
      <dgm:t>
        <a:bodyPr/>
        <a:lstStyle/>
        <a:p>
          <a:endParaRPr lang="en-US"/>
        </a:p>
      </dgm:t>
    </dgm:pt>
    <dgm:pt modelId="{B3783AFC-A7BD-4A0E-8A53-49FBB33EB50F}" type="sibTrans" cxnId="{DA65D739-98AB-49B5-B28F-78D06B43157F}">
      <dgm:prSet/>
      <dgm:spPr/>
      <dgm:t>
        <a:bodyPr/>
        <a:lstStyle/>
        <a:p>
          <a:endParaRPr lang="en-US"/>
        </a:p>
      </dgm:t>
    </dgm:pt>
    <dgm:pt modelId="{13416990-6629-4AE4-B0B2-7DE8418884DB}">
      <dgm:prSet custT="1"/>
      <dgm:spPr/>
      <dgm:t>
        <a:bodyPr/>
        <a:lstStyle/>
        <a:p>
          <a:r>
            <a:rPr lang="en-US" sz="1800" b="1" dirty="0">
              <a:latin typeface="+mj-lt"/>
              <a:ea typeface="Calibri" charset="0"/>
              <a:cs typeface="Calibri" charset="0"/>
            </a:rPr>
            <a:t>Expand Peer to Peer Services</a:t>
          </a:r>
        </a:p>
      </dgm:t>
    </dgm:pt>
    <dgm:pt modelId="{180D8207-97DB-48B4-AFB6-E1571502D51D}" type="parTrans" cxnId="{88C7DEFE-ACEF-4A9F-B154-781CBBFCBE18}">
      <dgm:prSet/>
      <dgm:spPr/>
      <dgm:t>
        <a:bodyPr/>
        <a:lstStyle/>
        <a:p>
          <a:endParaRPr lang="en-US"/>
        </a:p>
      </dgm:t>
    </dgm:pt>
    <dgm:pt modelId="{355D6E8A-518E-4B49-955A-8C7CE0CBDA24}" type="sibTrans" cxnId="{88C7DEFE-ACEF-4A9F-B154-781CBBFCBE18}">
      <dgm:prSet/>
      <dgm:spPr/>
      <dgm:t>
        <a:bodyPr/>
        <a:lstStyle/>
        <a:p>
          <a:endParaRPr lang="en-US"/>
        </a:p>
      </dgm:t>
    </dgm:pt>
    <dgm:pt modelId="{8FE81FEC-2664-411F-AEB3-065F29F52751}">
      <dgm:prSet custT="1"/>
      <dgm:spPr/>
      <dgm:t>
        <a:bodyPr lIns="182880" tIns="182880" rIns="182880" bIns="182880"/>
        <a:lstStyle/>
        <a:p>
          <a:pPr marL="0">
            <a:lnSpc>
              <a:spcPct val="100000"/>
            </a:lnSpc>
            <a:buNone/>
          </a:pPr>
          <a:r>
            <a:rPr lang="en-US" sz="1800" dirty="0">
              <a:solidFill>
                <a:schemeClr val="accent2">
                  <a:lumMod val="75000"/>
                </a:schemeClr>
              </a:solidFill>
              <a:latin typeface="Calibri" charset="0"/>
              <a:ea typeface="Calibri" charset="0"/>
              <a:cs typeface="Calibri" charset="0"/>
            </a:rPr>
            <a:t>Crossroads to Hope </a:t>
          </a:r>
        </a:p>
        <a:p>
          <a:pPr marL="0">
            <a:lnSpc>
              <a:spcPct val="100000"/>
            </a:lnSpc>
            <a:buNone/>
          </a:pPr>
          <a:r>
            <a:rPr lang="en-US" sz="1800" dirty="0">
              <a:solidFill>
                <a:schemeClr val="accent5">
                  <a:lumMod val="75000"/>
                </a:schemeClr>
              </a:solidFill>
              <a:latin typeface="Calibri" charset="0"/>
              <a:ea typeface="Calibri" charset="0"/>
              <a:cs typeface="Calibri" charset="0"/>
            </a:rPr>
            <a:t>Prop 47 Jail In-reach</a:t>
          </a:r>
        </a:p>
        <a:p>
          <a:pPr marL="0">
            <a:lnSpc>
              <a:spcPct val="100000"/>
            </a:lnSpc>
            <a:buNone/>
          </a:pPr>
          <a:endParaRPr lang="en-US" sz="1800" dirty="0">
            <a:solidFill>
              <a:srgbClr val="C00000"/>
            </a:solidFill>
            <a:latin typeface="Calibri" charset="0"/>
            <a:ea typeface="Calibri" charset="0"/>
            <a:cs typeface="Calibri" charset="0"/>
          </a:endParaRPr>
        </a:p>
        <a:p>
          <a:pPr marL="0">
            <a:lnSpc>
              <a:spcPct val="100000"/>
            </a:lnSpc>
            <a:buNone/>
          </a:pPr>
          <a:endParaRPr lang="en-US" sz="1800" dirty="0">
            <a:solidFill>
              <a:srgbClr val="C00000"/>
            </a:solidFill>
            <a:latin typeface="Calibri" charset="0"/>
            <a:ea typeface="Calibri" charset="0"/>
            <a:cs typeface="Calibri" charset="0"/>
          </a:endParaRPr>
        </a:p>
        <a:p>
          <a:pPr marL="0">
            <a:lnSpc>
              <a:spcPct val="100000"/>
            </a:lnSpc>
            <a:buNone/>
          </a:pPr>
          <a:endParaRPr lang="en-US" sz="1800" dirty="0">
            <a:solidFill>
              <a:srgbClr val="C00000"/>
            </a:solidFill>
            <a:latin typeface="Calibri" charset="0"/>
            <a:ea typeface="Calibri" charset="0"/>
            <a:cs typeface="Calibri" charset="0"/>
          </a:endParaRPr>
        </a:p>
      </dgm:t>
    </dgm:pt>
    <dgm:pt modelId="{BCBC007E-0269-421B-9C41-DE26D5C3A822}" type="parTrans" cxnId="{711E093C-AD42-45A4-8D40-A2D39702062E}">
      <dgm:prSet/>
      <dgm:spPr/>
      <dgm:t>
        <a:bodyPr/>
        <a:lstStyle/>
        <a:p>
          <a:endParaRPr lang="en-US"/>
        </a:p>
      </dgm:t>
    </dgm:pt>
    <dgm:pt modelId="{80230EB7-7230-4881-A631-309C07417378}" type="sibTrans" cxnId="{711E093C-AD42-45A4-8D40-A2D39702062E}">
      <dgm:prSet/>
      <dgm:spPr/>
      <dgm:t>
        <a:bodyPr/>
        <a:lstStyle/>
        <a:p>
          <a:endParaRPr lang="en-US"/>
        </a:p>
      </dgm:t>
    </dgm:pt>
    <dgm:pt modelId="{0A954AA6-C6B0-4271-8792-CCCE30CE7D69}">
      <dgm:prSet custT="1"/>
      <dgm:spPr/>
      <dgm:t>
        <a:bodyPr/>
        <a:lstStyle/>
        <a:p>
          <a:r>
            <a:rPr lang="en-US" sz="1800" b="1" dirty="0">
              <a:latin typeface="+mj-lt"/>
              <a:cs typeface="Calibri" charset="0"/>
            </a:rPr>
            <a:t>Reentry/Discharge Planning</a:t>
          </a:r>
          <a:endParaRPr lang="en-US" sz="1800" b="1" dirty="0">
            <a:latin typeface="+mj-lt"/>
            <a:ea typeface="Calibri" charset="0"/>
            <a:cs typeface="Calibri" charset="0"/>
          </a:endParaRPr>
        </a:p>
      </dgm:t>
    </dgm:pt>
    <dgm:pt modelId="{7635DF39-FFCE-4F67-A43A-C3F7B847830D}" type="sibTrans" cxnId="{61DE8435-87FC-4ED8-A1D9-A0E36224C192}">
      <dgm:prSet/>
      <dgm:spPr/>
      <dgm:t>
        <a:bodyPr/>
        <a:lstStyle/>
        <a:p>
          <a:endParaRPr lang="en-US"/>
        </a:p>
      </dgm:t>
    </dgm:pt>
    <dgm:pt modelId="{81CA91A9-12C9-4000-A833-6528B617CCA1}" type="parTrans" cxnId="{61DE8435-87FC-4ED8-A1D9-A0E36224C192}">
      <dgm:prSet/>
      <dgm:spPr/>
      <dgm:t>
        <a:bodyPr/>
        <a:lstStyle/>
        <a:p>
          <a:endParaRPr lang="en-US"/>
        </a:p>
      </dgm:t>
    </dgm:pt>
    <dgm:pt modelId="{1E1BD5C7-7E98-4E9C-980A-6231C710F86D}">
      <dgm:prSet custT="1"/>
      <dgm:spPr/>
      <dgm:t>
        <a:bodyPr/>
        <a:lstStyle/>
        <a:p>
          <a:r>
            <a:rPr lang="en-US" sz="2000" b="0" i="0" u="none" strike="noStrike" baseline="0" dirty="0">
              <a:solidFill>
                <a:schemeClr val="bg1"/>
              </a:solidFill>
              <a:latin typeface="Calibri-Light"/>
            </a:rPr>
            <a:t>Expand Mobile Support Team </a:t>
          </a:r>
          <a:endParaRPr lang="en-US" sz="2000" b="0" dirty="0">
            <a:solidFill>
              <a:schemeClr val="bg1"/>
            </a:solidFill>
            <a:latin typeface="+mj-lt"/>
            <a:ea typeface="Calibri" charset="0"/>
            <a:cs typeface="Calibri" charset="0"/>
          </a:endParaRPr>
        </a:p>
      </dgm:t>
    </dgm:pt>
    <dgm:pt modelId="{BDC49242-DD3A-494A-A4AF-E750AD6D3DAB}" type="sibTrans" cxnId="{F291143C-5080-4FD6-BEEA-B126FBAFEC70}">
      <dgm:prSet/>
      <dgm:spPr/>
      <dgm:t>
        <a:bodyPr/>
        <a:lstStyle/>
        <a:p>
          <a:endParaRPr lang="en-US"/>
        </a:p>
      </dgm:t>
    </dgm:pt>
    <dgm:pt modelId="{63D0BD99-D324-4743-A063-0F16264E6A03}" type="parTrans" cxnId="{F291143C-5080-4FD6-BEEA-B126FBAFEC70}">
      <dgm:prSet/>
      <dgm:spPr/>
      <dgm:t>
        <a:bodyPr/>
        <a:lstStyle/>
        <a:p>
          <a:endParaRPr lang="en-US"/>
        </a:p>
      </dgm:t>
    </dgm:pt>
    <dgm:pt modelId="{57B30C7E-2C98-474C-972A-4A9F013596F6}">
      <dgm:prSet custT="1"/>
      <dgm:spPr/>
      <dgm:t>
        <a:bodyPr/>
        <a:lstStyle/>
        <a:p>
          <a:r>
            <a:rPr lang="en-US" sz="2000" b="1" dirty="0">
              <a:latin typeface="+mj-lt"/>
              <a:ea typeface="Calibri" charset="0"/>
              <a:cs typeface="Calibri" charset="0"/>
            </a:rPr>
            <a:t>Information sharing</a:t>
          </a:r>
        </a:p>
      </dgm:t>
    </dgm:pt>
    <dgm:pt modelId="{7F14057D-1A20-4F64-A110-C77AC5F00602}" type="sibTrans" cxnId="{13126A2F-129D-4762-93CF-9798949EB589}">
      <dgm:prSet/>
      <dgm:spPr/>
      <dgm:t>
        <a:bodyPr/>
        <a:lstStyle/>
        <a:p>
          <a:endParaRPr lang="en-US"/>
        </a:p>
      </dgm:t>
    </dgm:pt>
    <dgm:pt modelId="{3C56CB1B-7905-41E8-90E6-A55A14BA7821}" type="parTrans" cxnId="{13126A2F-129D-4762-93CF-9798949EB589}">
      <dgm:prSet/>
      <dgm:spPr/>
      <dgm:t>
        <a:bodyPr/>
        <a:lstStyle/>
        <a:p>
          <a:endParaRPr lang="en-US"/>
        </a:p>
      </dgm:t>
    </dgm:pt>
    <dgm:pt modelId="{CEA68BC1-0214-475A-AAEB-F2C106BEDF3D}">
      <dgm:prSet custT="1"/>
      <dgm:spPr/>
      <dgm:t>
        <a:bodyPr/>
        <a:lstStyle/>
        <a:p>
          <a:r>
            <a:rPr lang="en-US" sz="2100" b="1" dirty="0">
              <a:latin typeface="+mj-lt"/>
            </a:rPr>
            <a:t>Supported Housing</a:t>
          </a:r>
        </a:p>
      </dgm:t>
    </dgm:pt>
    <dgm:pt modelId="{D52D63DB-7300-43C9-9B4D-DCAB119753ED}" type="sibTrans" cxnId="{4A7F6715-186E-49A7-B901-131CC9610C6D}">
      <dgm:prSet/>
      <dgm:spPr/>
      <dgm:t>
        <a:bodyPr/>
        <a:lstStyle/>
        <a:p>
          <a:endParaRPr lang="en-US"/>
        </a:p>
      </dgm:t>
    </dgm:pt>
    <dgm:pt modelId="{D39F5498-D166-4D4F-959E-220D13F281F2}" type="parTrans" cxnId="{4A7F6715-186E-49A7-B901-131CC9610C6D}">
      <dgm:prSet/>
      <dgm:spPr/>
      <dgm:t>
        <a:bodyPr/>
        <a:lstStyle/>
        <a:p>
          <a:endParaRPr lang="en-US"/>
        </a:p>
      </dgm:t>
    </dgm:pt>
    <dgm:pt modelId="{E9BC4414-0C7C-4B4F-995B-528B98A9B276}">
      <dgm:prSet custT="1"/>
      <dgm:spPr/>
      <dgm:t>
        <a:bodyPr/>
        <a:lstStyle/>
        <a:p>
          <a:pPr marL="0">
            <a:lnSpc>
              <a:spcPct val="100000"/>
            </a:lnSpc>
            <a:buNone/>
          </a:pPr>
          <a:endParaRPr lang="en-US" sz="1800" dirty="0">
            <a:solidFill>
              <a:srgbClr val="7030A0"/>
            </a:solidFill>
            <a:latin typeface="Calibri" charset="0"/>
            <a:cs typeface="Calibri" charset="0"/>
          </a:endParaRPr>
        </a:p>
      </dgm:t>
    </dgm:pt>
    <dgm:pt modelId="{22C252D8-AF3E-48CD-B010-B31D9C2FDC7F}" type="parTrans" cxnId="{FE579E9B-72BD-46AD-BDE9-8F19EFA82320}">
      <dgm:prSet/>
      <dgm:spPr/>
      <dgm:t>
        <a:bodyPr/>
        <a:lstStyle/>
        <a:p>
          <a:endParaRPr lang="en-US"/>
        </a:p>
      </dgm:t>
    </dgm:pt>
    <dgm:pt modelId="{A6FD98CD-E30A-4F23-ACB4-8DE6A6F9C350}" type="sibTrans" cxnId="{FE579E9B-72BD-46AD-BDE9-8F19EFA82320}">
      <dgm:prSet/>
      <dgm:spPr/>
      <dgm:t>
        <a:bodyPr/>
        <a:lstStyle/>
        <a:p>
          <a:endParaRPr lang="en-US"/>
        </a:p>
      </dgm:t>
    </dgm:pt>
    <dgm:pt modelId="{F60BB55F-99B8-43AE-9F88-3D5B51AD1F5F}">
      <dgm:prSet custT="1"/>
      <dgm:spPr/>
      <dgm:t>
        <a:bodyPr lIns="182880" tIns="182880" rIns="182880" bIns="182880"/>
        <a:lstStyle/>
        <a:p>
          <a:pPr marL="0">
            <a:lnSpc>
              <a:spcPct val="100000"/>
            </a:lnSpc>
            <a:buNone/>
          </a:pPr>
          <a:endParaRPr lang="en-US" sz="1800" dirty="0">
            <a:solidFill>
              <a:srgbClr val="7030A0"/>
            </a:solidFill>
            <a:latin typeface="Calibri" charset="0"/>
            <a:ea typeface="Calibri" charset="0"/>
            <a:cs typeface="Calibri" charset="0"/>
          </a:endParaRPr>
        </a:p>
        <a:p>
          <a:pPr marL="0">
            <a:lnSpc>
              <a:spcPct val="100000"/>
            </a:lnSpc>
            <a:buNone/>
          </a:pPr>
          <a:endParaRPr lang="en-US" sz="1800" dirty="0">
            <a:solidFill>
              <a:srgbClr val="C00000"/>
            </a:solidFill>
            <a:latin typeface="Calibri" charset="0"/>
            <a:ea typeface="Calibri" charset="0"/>
            <a:cs typeface="Calibri" charset="0"/>
          </a:endParaRPr>
        </a:p>
      </dgm:t>
    </dgm:pt>
    <dgm:pt modelId="{38E888E3-00C2-426E-8A52-F8781AFAEA54}" type="parTrans" cxnId="{27F0FE8B-14D3-4788-B72A-9AE244216232}">
      <dgm:prSet/>
      <dgm:spPr/>
      <dgm:t>
        <a:bodyPr/>
        <a:lstStyle/>
        <a:p>
          <a:endParaRPr lang="en-US"/>
        </a:p>
      </dgm:t>
    </dgm:pt>
    <dgm:pt modelId="{54AC8729-B99D-4BC1-9572-030F07DA27FF}" type="sibTrans" cxnId="{27F0FE8B-14D3-4788-B72A-9AE244216232}">
      <dgm:prSet/>
      <dgm:spPr/>
      <dgm:t>
        <a:bodyPr/>
        <a:lstStyle/>
        <a:p>
          <a:endParaRPr lang="en-US"/>
        </a:p>
      </dgm:t>
    </dgm:pt>
    <dgm:pt modelId="{917788B4-4702-452B-A9BF-BD370AC7C91D}" type="pres">
      <dgm:prSet presAssocID="{0DD8915E-DC14-41D6-9BB5-F49E1C265163}" presName="Name0" presStyleCnt="0">
        <dgm:presLayoutVars>
          <dgm:dir/>
          <dgm:animLvl val="lvl"/>
          <dgm:resizeHandles val="exact"/>
        </dgm:presLayoutVars>
      </dgm:prSet>
      <dgm:spPr/>
    </dgm:pt>
    <dgm:pt modelId="{54C7622E-B3EE-4BFC-B751-4B261C400F01}" type="pres">
      <dgm:prSet presAssocID="{CEA68BC1-0214-475A-AAEB-F2C106BEDF3D}" presName="composite" presStyleCnt="0"/>
      <dgm:spPr/>
    </dgm:pt>
    <dgm:pt modelId="{80A1A6DF-0273-4C9F-A1CF-A320F9DB6FD1}" type="pres">
      <dgm:prSet presAssocID="{CEA68BC1-0214-475A-AAEB-F2C106BEDF3D}" presName="parTx" presStyleLbl="alignNode1" presStyleIdx="0" presStyleCnt="5">
        <dgm:presLayoutVars>
          <dgm:chMax val="0"/>
          <dgm:chPref val="0"/>
        </dgm:presLayoutVars>
      </dgm:prSet>
      <dgm:spPr/>
    </dgm:pt>
    <dgm:pt modelId="{910C52EF-D1F5-4581-A150-24B263AF9343}" type="pres">
      <dgm:prSet presAssocID="{CEA68BC1-0214-475A-AAEB-F2C106BEDF3D}" presName="desTx" presStyleLbl="alignAccFollowNode1" presStyleIdx="0" presStyleCnt="5" custLinFactNeighborX="-1462" custLinFactNeighborY="402">
        <dgm:presLayoutVars/>
      </dgm:prSet>
      <dgm:spPr/>
    </dgm:pt>
    <dgm:pt modelId="{06DEF15E-2A95-4424-9CA3-93FFF5A22F97}" type="pres">
      <dgm:prSet presAssocID="{D52D63DB-7300-43C9-9B4D-DCAB119753ED}" presName="space" presStyleCnt="0"/>
      <dgm:spPr/>
    </dgm:pt>
    <dgm:pt modelId="{0D1CB9BF-C612-4FA5-A8ED-CBAA77D93857}" type="pres">
      <dgm:prSet presAssocID="{57B30C7E-2C98-474C-972A-4A9F013596F6}" presName="composite" presStyleCnt="0"/>
      <dgm:spPr/>
    </dgm:pt>
    <dgm:pt modelId="{1F484571-9C36-4EBC-94E8-740ECF59A9E8}" type="pres">
      <dgm:prSet presAssocID="{57B30C7E-2C98-474C-972A-4A9F013596F6}" presName="parTx" presStyleLbl="alignNode1" presStyleIdx="1" presStyleCnt="5">
        <dgm:presLayoutVars>
          <dgm:chMax val="0"/>
          <dgm:chPref val="0"/>
        </dgm:presLayoutVars>
      </dgm:prSet>
      <dgm:spPr/>
    </dgm:pt>
    <dgm:pt modelId="{8382FB71-379A-4A42-BEC2-AAF439B565D5}" type="pres">
      <dgm:prSet presAssocID="{57B30C7E-2C98-474C-972A-4A9F013596F6}" presName="desTx" presStyleLbl="alignAccFollowNode1" presStyleIdx="1" presStyleCnt="5">
        <dgm:presLayoutVars/>
      </dgm:prSet>
      <dgm:spPr/>
    </dgm:pt>
    <dgm:pt modelId="{CEAD898F-DA15-46A5-A07C-10D30E78B5E8}" type="pres">
      <dgm:prSet presAssocID="{7F14057D-1A20-4F64-A110-C77AC5F00602}" presName="space" presStyleCnt="0"/>
      <dgm:spPr/>
    </dgm:pt>
    <dgm:pt modelId="{BEA164EE-1450-4AEB-9527-4E22FBF3C1A8}" type="pres">
      <dgm:prSet presAssocID="{0A954AA6-C6B0-4271-8792-CCCE30CE7D69}" presName="composite" presStyleCnt="0"/>
      <dgm:spPr/>
    </dgm:pt>
    <dgm:pt modelId="{6B33ABE5-CEF1-4B39-82C3-F1FC644C0A8F}" type="pres">
      <dgm:prSet presAssocID="{0A954AA6-C6B0-4271-8792-CCCE30CE7D69}" presName="parTx" presStyleLbl="alignNode1" presStyleIdx="2" presStyleCnt="5">
        <dgm:presLayoutVars>
          <dgm:chMax val="0"/>
          <dgm:chPref val="0"/>
        </dgm:presLayoutVars>
      </dgm:prSet>
      <dgm:spPr/>
    </dgm:pt>
    <dgm:pt modelId="{D49AD3F7-B2B6-4709-A43B-C22DEB981B39}" type="pres">
      <dgm:prSet presAssocID="{0A954AA6-C6B0-4271-8792-CCCE30CE7D69}" presName="desTx" presStyleLbl="alignAccFollowNode1" presStyleIdx="2" presStyleCnt="5">
        <dgm:presLayoutVars/>
      </dgm:prSet>
      <dgm:spPr/>
    </dgm:pt>
    <dgm:pt modelId="{C83CA8A9-5873-4873-B14F-2F0E7FB2ABCC}" type="pres">
      <dgm:prSet presAssocID="{7635DF39-FFCE-4F67-A43A-C3F7B847830D}" presName="space" presStyleCnt="0"/>
      <dgm:spPr/>
    </dgm:pt>
    <dgm:pt modelId="{952DF76F-9AB8-4BB6-B004-372FA36D16E3}" type="pres">
      <dgm:prSet presAssocID="{1E1BD5C7-7E98-4E9C-980A-6231C710F86D}" presName="composite" presStyleCnt="0"/>
      <dgm:spPr/>
    </dgm:pt>
    <dgm:pt modelId="{4AE355A7-3A54-47B1-8CB5-F35120F77B1B}" type="pres">
      <dgm:prSet presAssocID="{1E1BD5C7-7E98-4E9C-980A-6231C710F86D}" presName="parTx" presStyleLbl="alignNode1" presStyleIdx="3" presStyleCnt="5">
        <dgm:presLayoutVars>
          <dgm:chMax val="0"/>
          <dgm:chPref val="0"/>
        </dgm:presLayoutVars>
      </dgm:prSet>
      <dgm:spPr/>
    </dgm:pt>
    <dgm:pt modelId="{C0A30CE6-D937-498A-8D1C-AB49CDB4AE52}" type="pres">
      <dgm:prSet presAssocID="{1E1BD5C7-7E98-4E9C-980A-6231C710F86D}" presName="desTx" presStyleLbl="alignAccFollowNode1" presStyleIdx="3" presStyleCnt="5" custLinFactNeighborX="-1252">
        <dgm:presLayoutVars/>
      </dgm:prSet>
      <dgm:spPr/>
    </dgm:pt>
    <dgm:pt modelId="{5F52C0BF-6756-4EC5-B609-DFC97E73A4A5}" type="pres">
      <dgm:prSet presAssocID="{BDC49242-DD3A-494A-A4AF-E750AD6D3DAB}" presName="space" presStyleCnt="0"/>
      <dgm:spPr/>
    </dgm:pt>
    <dgm:pt modelId="{F042507F-C824-490E-948D-BDF8D9C669BD}" type="pres">
      <dgm:prSet presAssocID="{13416990-6629-4AE4-B0B2-7DE8418884DB}" presName="composite" presStyleCnt="0"/>
      <dgm:spPr/>
    </dgm:pt>
    <dgm:pt modelId="{1D3D5FCC-5789-4468-99A6-5D6A676B6013}" type="pres">
      <dgm:prSet presAssocID="{13416990-6629-4AE4-B0B2-7DE8418884DB}" presName="parTx" presStyleLbl="alignNode1" presStyleIdx="4" presStyleCnt="5">
        <dgm:presLayoutVars>
          <dgm:chMax val="0"/>
          <dgm:chPref val="0"/>
        </dgm:presLayoutVars>
      </dgm:prSet>
      <dgm:spPr/>
    </dgm:pt>
    <dgm:pt modelId="{44C7D37A-568B-4A53-88BE-8330DEF7D4A3}" type="pres">
      <dgm:prSet presAssocID="{13416990-6629-4AE4-B0B2-7DE8418884DB}" presName="desTx" presStyleLbl="alignAccFollowNode1" presStyleIdx="4" presStyleCnt="5">
        <dgm:presLayoutVars/>
      </dgm:prSet>
      <dgm:spPr/>
    </dgm:pt>
  </dgm:ptLst>
  <dgm:cxnLst>
    <dgm:cxn modelId="{5E9C7602-55EB-4D84-98A7-95EECC192079}" type="presOf" srcId="{E9BC4414-0C7C-4B4F-995B-528B98A9B276}" destId="{D49AD3F7-B2B6-4709-A43B-C22DEB981B39}" srcOrd="0" destOrd="1" presId="urn:microsoft.com/office/officeart/2016/7/layout/HorizontalActionList"/>
    <dgm:cxn modelId="{4A7F6715-186E-49A7-B901-131CC9610C6D}" srcId="{0DD8915E-DC14-41D6-9BB5-F49E1C265163}" destId="{CEA68BC1-0214-475A-AAEB-F2C106BEDF3D}" srcOrd="0" destOrd="0" parTransId="{D39F5498-D166-4D4F-959E-220D13F281F2}" sibTransId="{D52D63DB-7300-43C9-9B4D-DCAB119753ED}"/>
    <dgm:cxn modelId="{88C0D421-0F9D-49BA-8817-FC936CC87FAC}" type="presOf" srcId="{B45FF3C1-5A75-4E4C-B2B6-84B0FAC421C2}" destId="{8382FB71-379A-4A42-BEC2-AAF439B565D5}" srcOrd="0" destOrd="0" presId="urn:microsoft.com/office/officeart/2016/7/layout/HorizontalActionList"/>
    <dgm:cxn modelId="{13126A2F-129D-4762-93CF-9798949EB589}" srcId="{0DD8915E-DC14-41D6-9BB5-F49E1C265163}" destId="{57B30C7E-2C98-474C-972A-4A9F013596F6}" srcOrd="1" destOrd="0" parTransId="{3C56CB1B-7905-41E8-90E6-A55A14BA7821}" sibTransId="{7F14057D-1A20-4F64-A110-C77AC5F00602}"/>
    <dgm:cxn modelId="{61DE8435-87FC-4ED8-A1D9-A0E36224C192}" srcId="{0DD8915E-DC14-41D6-9BB5-F49E1C265163}" destId="{0A954AA6-C6B0-4271-8792-CCCE30CE7D69}" srcOrd="2" destOrd="0" parTransId="{81CA91A9-12C9-4000-A833-6528B617CCA1}" sibTransId="{7635DF39-FFCE-4F67-A43A-C3F7B847830D}"/>
    <dgm:cxn modelId="{DA65D739-98AB-49B5-B28F-78D06B43157F}" srcId="{1E1BD5C7-7E98-4E9C-980A-6231C710F86D}" destId="{A0B60079-4AAF-49AC-8F08-8A2DFAEE29DB}" srcOrd="0" destOrd="0" parTransId="{94E190C2-DE76-4E92-9B8B-12C8AC85398D}" sibTransId="{B3783AFC-A7BD-4A0E-8A53-49FBB33EB50F}"/>
    <dgm:cxn modelId="{711E093C-AD42-45A4-8D40-A2D39702062E}" srcId="{13416990-6629-4AE4-B0B2-7DE8418884DB}" destId="{8FE81FEC-2664-411F-AEB3-065F29F52751}" srcOrd="0" destOrd="0" parTransId="{BCBC007E-0269-421B-9C41-DE26D5C3A822}" sibTransId="{80230EB7-7230-4881-A631-309C07417378}"/>
    <dgm:cxn modelId="{F291143C-5080-4FD6-BEEA-B126FBAFEC70}" srcId="{0DD8915E-DC14-41D6-9BB5-F49E1C265163}" destId="{1E1BD5C7-7E98-4E9C-980A-6231C710F86D}" srcOrd="3" destOrd="0" parTransId="{63D0BD99-D324-4743-A063-0F16264E6A03}" sibTransId="{BDC49242-DD3A-494A-A4AF-E750AD6D3DAB}"/>
    <dgm:cxn modelId="{7AF7564A-7BD3-438E-9B3C-14BD86824042}" type="presOf" srcId="{57B30C7E-2C98-474C-972A-4A9F013596F6}" destId="{1F484571-9C36-4EBC-94E8-740ECF59A9E8}" srcOrd="0" destOrd="0" presId="urn:microsoft.com/office/officeart/2016/7/layout/HorizontalActionList"/>
    <dgm:cxn modelId="{6AFDC150-9F77-4A36-A180-B36F17F720D5}" type="presOf" srcId="{1E1BD5C7-7E98-4E9C-980A-6231C710F86D}" destId="{4AE355A7-3A54-47B1-8CB5-F35120F77B1B}" srcOrd="0" destOrd="0" presId="urn:microsoft.com/office/officeart/2016/7/layout/HorizontalActionList"/>
    <dgm:cxn modelId="{9C4BCC70-6D73-47C9-B488-C135FF971FCD}" type="presOf" srcId="{13416990-6629-4AE4-B0B2-7DE8418884DB}" destId="{1D3D5FCC-5789-4468-99A6-5D6A676B6013}" srcOrd="0" destOrd="0" presId="urn:microsoft.com/office/officeart/2016/7/layout/HorizontalActionList"/>
    <dgm:cxn modelId="{1D727B54-1636-4FE4-9581-0020F574CEE9}" type="presOf" srcId="{F60BB55F-99B8-43AE-9F88-3D5B51AD1F5F}" destId="{D49AD3F7-B2B6-4709-A43B-C22DEB981B39}" srcOrd="0" destOrd="2" presId="urn:microsoft.com/office/officeart/2016/7/layout/HorizontalActionList"/>
    <dgm:cxn modelId="{E6E94786-140A-4645-ACBD-B11A56308E02}" srcId="{CEA68BC1-0214-475A-AAEB-F2C106BEDF3D}" destId="{6E78410F-604C-43A6-A991-1F6A0685C76E}" srcOrd="0" destOrd="0" parTransId="{B87758DC-95B9-415D-8FA2-3A592F03EEB6}" sibTransId="{81ADE71D-3BBC-45B9-8FE7-89C53F21FB8E}"/>
    <dgm:cxn modelId="{77938B8A-5AD8-4A5E-A030-55E04EAC32E6}" type="presOf" srcId="{6E78410F-604C-43A6-A991-1F6A0685C76E}" destId="{910C52EF-D1F5-4581-A150-24B263AF9343}" srcOrd="0" destOrd="0" presId="urn:microsoft.com/office/officeart/2016/7/layout/HorizontalActionList"/>
    <dgm:cxn modelId="{27F0FE8B-14D3-4788-B72A-9AE244216232}" srcId="{0A954AA6-C6B0-4271-8792-CCCE30CE7D69}" destId="{F60BB55F-99B8-43AE-9F88-3D5B51AD1F5F}" srcOrd="2" destOrd="0" parTransId="{38E888E3-00C2-426E-8A52-F8781AFAEA54}" sibTransId="{54AC8729-B99D-4BC1-9572-030F07DA27FF}"/>
    <dgm:cxn modelId="{FE579E9B-72BD-46AD-BDE9-8F19EFA82320}" srcId="{0A954AA6-C6B0-4271-8792-CCCE30CE7D69}" destId="{E9BC4414-0C7C-4B4F-995B-528B98A9B276}" srcOrd="1" destOrd="0" parTransId="{22C252D8-AF3E-48CD-B010-B31D9C2FDC7F}" sibTransId="{A6FD98CD-E30A-4F23-ACB4-8DE6A6F9C350}"/>
    <dgm:cxn modelId="{E440549C-0098-4200-80A6-FF88137F160F}" type="presOf" srcId="{0DD8915E-DC14-41D6-9BB5-F49E1C265163}" destId="{917788B4-4702-452B-A9BF-BD370AC7C91D}" srcOrd="0" destOrd="0" presId="urn:microsoft.com/office/officeart/2016/7/layout/HorizontalActionList"/>
    <dgm:cxn modelId="{B33405B2-B51D-4E21-BC61-F0A17B517544}" type="presOf" srcId="{A0B60079-4AAF-49AC-8F08-8A2DFAEE29DB}" destId="{C0A30CE6-D937-498A-8D1C-AB49CDB4AE52}" srcOrd="0" destOrd="0" presId="urn:microsoft.com/office/officeart/2016/7/layout/HorizontalActionList"/>
    <dgm:cxn modelId="{D6AF6FC0-4B56-4246-AC09-69D41F1CFC6B}" srcId="{57B30C7E-2C98-474C-972A-4A9F013596F6}" destId="{B45FF3C1-5A75-4E4C-B2B6-84B0FAC421C2}" srcOrd="0" destOrd="0" parTransId="{34A81C80-FF70-48EA-B442-BDB1EF403754}" sibTransId="{5B9815BA-8A8F-4251-B182-AD39A4FE26DD}"/>
    <dgm:cxn modelId="{B4983ACB-8E8C-4A2A-9B18-8617D7E17A77}" type="presOf" srcId="{838BD54C-88AD-40D7-AF5F-AB65EB0898A5}" destId="{D49AD3F7-B2B6-4709-A43B-C22DEB981B39}" srcOrd="0" destOrd="0" presId="urn:microsoft.com/office/officeart/2016/7/layout/HorizontalActionList"/>
    <dgm:cxn modelId="{F287A5D1-1293-47FF-AD35-F35BD7DB7217}" type="presOf" srcId="{8FE81FEC-2664-411F-AEB3-065F29F52751}" destId="{44C7D37A-568B-4A53-88BE-8330DEF7D4A3}" srcOrd="0" destOrd="0" presId="urn:microsoft.com/office/officeart/2016/7/layout/HorizontalActionList"/>
    <dgm:cxn modelId="{9AF54BDB-DAB3-4B24-A529-369FFC39451F}" type="presOf" srcId="{0A954AA6-C6B0-4271-8792-CCCE30CE7D69}" destId="{6B33ABE5-CEF1-4B39-82C3-F1FC644C0A8F}" srcOrd="0" destOrd="0" presId="urn:microsoft.com/office/officeart/2016/7/layout/HorizontalActionList"/>
    <dgm:cxn modelId="{E3F2F5EC-16B1-4C58-9182-F30E78C8D17D}" type="presOf" srcId="{CEA68BC1-0214-475A-AAEB-F2C106BEDF3D}" destId="{80A1A6DF-0273-4C9F-A1CF-A320F9DB6FD1}" srcOrd="0" destOrd="0" presId="urn:microsoft.com/office/officeart/2016/7/layout/HorizontalActionList"/>
    <dgm:cxn modelId="{122438FB-0EB1-4DC7-B97A-C5EDE3236321}" srcId="{0A954AA6-C6B0-4271-8792-CCCE30CE7D69}" destId="{838BD54C-88AD-40D7-AF5F-AB65EB0898A5}" srcOrd="0" destOrd="0" parTransId="{FD106F30-FED7-4A4D-9063-A51FC1861B8D}" sibTransId="{C5AC6457-3C00-4583-9061-8DA5017D63FF}"/>
    <dgm:cxn modelId="{88C7DEFE-ACEF-4A9F-B154-781CBBFCBE18}" srcId="{0DD8915E-DC14-41D6-9BB5-F49E1C265163}" destId="{13416990-6629-4AE4-B0B2-7DE8418884DB}" srcOrd="4" destOrd="0" parTransId="{180D8207-97DB-48B4-AFB6-E1571502D51D}" sibTransId="{355D6E8A-518E-4B49-955A-8C7CE0CBDA24}"/>
    <dgm:cxn modelId="{33ECD332-58AF-4E88-A500-D1240A9110AD}" type="presParOf" srcId="{917788B4-4702-452B-A9BF-BD370AC7C91D}" destId="{54C7622E-B3EE-4BFC-B751-4B261C400F01}" srcOrd="0" destOrd="0" presId="urn:microsoft.com/office/officeart/2016/7/layout/HorizontalActionList"/>
    <dgm:cxn modelId="{235818C5-3573-4908-AEE0-3A7896555462}" type="presParOf" srcId="{54C7622E-B3EE-4BFC-B751-4B261C400F01}" destId="{80A1A6DF-0273-4C9F-A1CF-A320F9DB6FD1}" srcOrd="0" destOrd="0" presId="urn:microsoft.com/office/officeart/2016/7/layout/HorizontalActionList"/>
    <dgm:cxn modelId="{33438145-C485-436C-AD90-2BC58FD45BD2}" type="presParOf" srcId="{54C7622E-B3EE-4BFC-B751-4B261C400F01}" destId="{910C52EF-D1F5-4581-A150-24B263AF9343}" srcOrd="1" destOrd="0" presId="urn:microsoft.com/office/officeart/2016/7/layout/HorizontalActionList"/>
    <dgm:cxn modelId="{0EA76779-6AA3-4942-8892-7B9CDEB74548}" type="presParOf" srcId="{917788B4-4702-452B-A9BF-BD370AC7C91D}" destId="{06DEF15E-2A95-4424-9CA3-93FFF5A22F97}" srcOrd="1" destOrd="0" presId="urn:microsoft.com/office/officeart/2016/7/layout/HorizontalActionList"/>
    <dgm:cxn modelId="{57A61824-4682-4CED-A1C9-A568972EE94D}" type="presParOf" srcId="{917788B4-4702-452B-A9BF-BD370AC7C91D}" destId="{0D1CB9BF-C612-4FA5-A8ED-CBAA77D93857}" srcOrd="2" destOrd="0" presId="urn:microsoft.com/office/officeart/2016/7/layout/HorizontalActionList"/>
    <dgm:cxn modelId="{7A2FA531-FB20-457D-BFF0-44C485415D15}" type="presParOf" srcId="{0D1CB9BF-C612-4FA5-A8ED-CBAA77D93857}" destId="{1F484571-9C36-4EBC-94E8-740ECF59A9E8}" srcOrd="0" destOrd="0" presId="urn:microsoft.com/office/officeart/2016/7/layout/HorizontalActionList"/>
    <dgm:cxn modelId="{9BCEDA81-6667-4C17-AFA8-2C42082BF207}" type="presParOf" srcId="{0D1CB9BF-C612-4FA5-A8ED-CBAA77D93857}" destId="{8382FB71-379A-4A42-BEC2-AAF439B565D5}" srcOrd="1" destOrd="0" presId="urn:microsoft.com/office/officeart/2016/7/layout/HorizontalActionList"/>
    <dgm:cxn modelId="{5A057344-D843-4EDB-84B0-60D5D1347B9F}" type="presParOf" srcId="{917788B4-4702-452B-A9BF-BD370AC7C91D}" destId="{CEAD898F-DA15-46A5-A07C-10D30E78B5E8}" srcOrd="3" destOrd="0" presId="urn:microsoft.com/office/officeart/2016/7/layout/HorizontalActionList"/>
    <dgm:cxn modelId="{8508FC8E-9136-4A97-9AA3-FFDDDB3B40AE}" type="presParOf" srcId="{917788B4-4702-452B-A9BF-BD370AC7C91D}" destId="{BEA164EE-1450-4AEB-9527-4E22FBF3C1A8}" srcOrd="4" destOrd="0" presId="urn:microsoft.com/office/officeart/2016/7/layout/HorizontalActionList"/>
    <dgm:cxn modelId="{657D2BC0-01E3-4AB6-A185-AF8A8BDB41EA}" type="presParOf" srcId="{BEA164EE-1450-4AEB-9527-4E22FBF3C1A8}" destId="{6B33ABE5-CEF1-4B39-82C3-F1FC644C0A8F}" srcOrd="0" destOrd="0" presId="urn:microsoft.com/office/officeart/2016/7/layout/HorizontalActionList"/>
    <dgm:cxn modelId="{D58411C6-0DF5-4662-9901-DA23240E83B9}" type="presParOf" srcId="{BEA164EE-1450-4AEB-9527-4E22FBF3C1A8}" destId="{D49AD3F7-B2B6-4709-A43B-C22DEB981B39}" srcOrd="1" destOrd="0" presId="urn:microsoft.com/office/officeart/2016/7/layout/HorizontalActionList"/>
    <dgm:cxn modelId="{3F6A4F5F-E2A5-4931-86E6-12BB70DD5E96}" type="presParOf" srcId="{917788B4-4702-452B-A9BF-BD370AC7C91D}" destId="{C83CA8A9-5873-4873-B14F-2F0E7FB2ABCC}" srcOrd="5" destOrd="0" presId="urn:microsoft.com/office/officeart/2016/7/layout/HorizontalActionList"/>
    <dgm:cxn modelId="{4C32C92D-DDF9-49A1-AF89-0235CF9C71B7}" type="presParOf" srcId="{917788B4-4702-452B-A9BF-BD370AC7C91D}" destId="{952DF76F-9AB8-4BB6-B004-372FA36D16E3}" srcOrd="6" destOrd="0" presId="urn:microsoft.com/office/officeart/2016/7/layout/HorizontalActionList"/>
    <dgm:cxn modelId="{57417539-B51B-4234-AEE5-F533ECC107BB}" type="presParOf" srcId="{952DF76F-9AB8-4BB6-B004-372FA36D16E3}" destId="{4AE355A7-3A54-47B1-8CB5-F35120F77B1B}" srcOrd="0" destOrd="0" presId="urn:microsoft.com/office/officeart/2016/7/layout/HorizontalActionList"/>
    <dgm:cxn modelId="{17742994-33B7-461E-8138-938D77B15D79}" type="presParOf" srcId="{952DF76F-9AB8-4BB6-B004-372FA36D16E3}" destId="{C0A30CE6-D937-498A-8D1C-AB49CDB4AE52}" srcOrd="1" destOrd="0" presId="urn:microsoft.com/office/officeart/2016/7/layout/HorizontalActionList"/>
    <dgm:cxn modelId="{63E4F875-88CC-449C-98C8-8CCD36740115}" type="presParOf" srcId="{917788B4-4702-452B-A9BF-BD370AC7C91D}" destId="{5F52C0BF-6756-4EC5-B609-DFC97E73A4A5}" srcOrd="7" destOrd="0" presId="urn:microsoft.com/office/officeart/2016/7/layout/HorizontalActionList"/>
    <dgm:cxn modelId="{008A04F8-CCA8-463D-A028-8F7B8B5DED82}" type="presParOf" srcId="{917788B4-4702-452B-A9BF-BD370AC7C91D}" destId="{F042507F-C824-490E-948D-BDF8D9C669BD}" srcOrd="8" destOrd="0" presId="urn:microsoft.com/office/officeart/2016/7/layout/HorizontalActionList"/>
    <dgm:cxn modelId="{1AE7904C-A54A-4252-8559-6AFDB410BC10}" type="presParOf" srcId="{F042507F-C824-490E-948D-BDF8D9C669BD}" destId="{1D3D5FCC-5789-4468-99A6-5D6A676B6013}" srcOrd="0" destOrd="0" presId="urn:microsoft.com/office/officeart/2016/7/layout/HorizontalActionList"/>
    <dgm:cxn modelId="{52C4214A-785F-4BE4-BD04-5A0C4ABD5272}" type="presParOf" srcId="{F042507F-C824-490E-948D-BDF8D9C669BD}" destId="{44C7D37A-568B-4A53-88BE-8330DEF7D4A3}"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D8915E-DC14-41D6-9BB5-F49E1C265163}" type="doc">
      <dgm:prSet loTypeId="urn:microsoft.com/office/officeart/2016/7/layout/HorizontalActionList" loCatId="list" qsTypeId="urn:microsoft.com/office/officeart/2005/8/quickstyle/simple1" qsCatId="simple" csTypeId="urn:microsoft.com/office/officeart/2005/8/colors/colorful2" csCatId="colorful" phldr="1"/>
      <dgm:spPr/>
      <dgm:t>
        <a:bodyPr/>
        <a:lstStyle/>
        <a:p>
          <a:endParaRPr lang="en-US"/>
        </a:p>
      </dgm:t>
    </dgm:pt>
    <dgm:pt modelId="{F8E31CF4-D137-4C1B-8F49-7EC2B63841A6}">
      <dgm:prSet custT="1"/>
      <dgm:spPr/>
      <dgm:t>
        <a:bodyPr/>
        <a:lstStyle/>
        <a:p>
          <a:r>
            <a:rPr lang="en-US" sz="2400" b="1" dirty="0"/>
            <a:t>Provide access to transition support services</a:t>
          </a:r>
          <a:endParaRPr lang="en-US" sz="2400" dirty="0"/>
        </a:p>
      </dgm:t>
    </dgm:pt>
    <dgm:pt modelId="{D9E99378-730A-4CCE-B588-E08786A8F7D2}" type="parTrans" cxnId="{4C943350-3468-450D-87B4-2237FA561594}">
      <dgm:prSet/>
      <dgm:spPr/>
      <dgm:t>
        <a:bodyPr/>
        <a:lstStyle/>
        <a:p>
          <a:endParaRPr lang="en-US"/>
        </a:p>
      </dgm:t>
    </dgm:pt>
    <dgm:pt modelId="{30904111-C2F0-4CAC-A541-B4822F15778C}" type="sibTrans" cxnId="{4C943350-3468-450D-87B4-2237FA561594}">
      <dgm:prSet/>
      <dgm:spPr/>
      <dgm:t>
        <a:bodyPr/>
        <a:lstStyle/>
        <a:p>
          <a:endParaRPr lang="en-US"/>
        </a:p>
      </dgm:t>
    </dgm:pt>
    <dgm:pt modelId="{46466B1F-B2F0-45EC-91CC-45EFC974DA11}">
      <dgm:prSet custT="1"/>
      <dgm:spPr/>
      <dgm:t>
        <a:bodyPr/>
        <a:lstStyle/>
        <a:p>
          <a:r>
            <a:rPr lang="en-US" sz="2400" b="1" dirty="0"/>
            <a:t>Decrease participant engagement in criminal activity</a:t>
          </a:r>
          <a:endParaRPr lang="en-US" sz="2400" dirty="0"/>
        </a:p>
      </dgm:t>
    </dgm:pt>
    <dgm:pt modelId="{F8662061-D812-4E99-9B75-500F3AAB27B9}" type="parTrans" cxnId="{621FBF42-B140-4323-A555-51CE0DC5698A}">
      <dgm:prSet/>
      <dgm:spPr/>
      <dgm:t>
        <a:bodyPr/>
        <a:lstStyle/>
        <a:p>
          <a:endParaRPr lang="en-US"/>
        </a:p>
      </dgm:t>
    </dgm:pt>
    <dgm:pt modelId="{834182BF-5B97-436F-8533-3E70AEE8793E}" type="sibTrans" cxnId="{621FBF42-B140-4323-A555-51CE0DC5698A}">
      <dgm:prSet/>
      <dgm:spPr/>
      <dgm:t>
        <a:bodyPr/>
        <a:lstStyle/>
        <a:p>
          <a:endParaRPr lang="en-US"/>
        </a:p>
      </dgm:t>
    </dgm:pt>
    <dgm:pt modelId="{9310ACB5-1DF6-4C97-A900-441BC7255D07}">
      <dgm:prSet custT="1"/>
      <dgm:spPr/>
      <dgm:t>
        <a:bodyPr/>
        <a:lstStyle/>
        <a:p>
          <a:r>
            <a:rPr lang="en-US" sz="2000" b="1" dirty="0"/>
            <a:t>Increase the number of participants who access community resources</a:t>
          </a:r>
          <a:endParaRPr lang="en-US" sz="2000" dirty="0"/>
        </a:p>
      </dgm:t>
    </dgm:pt>
    <dgm:pt modelId="{2DF44C19-41DE-4B0B-AECF-63919EB341CA}" type="parTrans" cxnId="{BF956537-0A31-4884-A04C-69FE46066ACC}">
      <dgm:prSet/>
      <dgm:spPr/>
      <dgm:t>
        <a:bodyPr/>
        <a:lstStyle/>
        <a:p>
          <a:endParaRPr lang="en-US"/>
        </a:p>
      </dgm:t>
    </dgm:pt>
    <dgm:pt modelId="{38E815D1-143F-4EE2-A1A6-F3E3F4505C69}" type="sibTrans" cxnId="{BF956537-0A31-4884-A04C-69FE46066ACC}">
      <dgm:prSet/>
      <dgm:spPr/>
      <dgm:t>
        <a:bodyPr/>
        <a:lstStyle/>
        <a:p>
          <a:endParaRPr lang="en-US"/>
        </a:p>
      </dgm:t>
    </dgm:pt>
    <dgm:pt modelId="{FDDA1F22-93C7-4F54-923C-945075748485}">
      <dgm:prSet custT="1"/>
      <dgm:spPr/>
      <dgm:t>
        <a:bodyPr/>
        <a:lstStyle/>
        <a:p>
          <a:r>
            <a:rPr lang="en-US" sz="2000" dirty="0">
              <a:solidFill>
                <a:schemeClr val="accent1"/>
              </a:solidFill>
            </a:rPr>
            <a:t>A Provide transition support services for an ongoing caseload of 40 individuals</a:t>
          </a:r>
        </a:p>
        <a:p>
          <a:r>
            <a:rPr lang="en-US" sz="2000" dirty="0">
              <a:solidFill>
                <a:srgbClr val="7030A0"/>
              </a:solidFill>
            </a:rPr>
            <a:t>A minimum of 60% of participants receiving transition support services will be connected to Enhanced Care Management and/or a behavioral health treatment program</a:t>
          </a:r>
          <a:endParaRPr lang="en-US" sz="1200" dirty="0"/>
        </a:p>
      </dgm:t>
    </dgm:pt>
    <dgm:pt modelId="{EF937974-C324-4AB9-B3B2-582F43422AE9}" type="parTrans" cxnId="{A95DF25F-7EA3-4BB3-9F24-2692211577FB}">
      <dgm:prSet/>
      <dgm:spPr/>
      <dgm:t>
        <a:bodyPr/>
        <a:lstStyle/>
        <a:p>
          <a:endParaRPr lang="en-US"/>
        </a:p>
      </dgm:t>
    </dgm:pt>
    <dgm:pt modelId="{617AED42-3384-417B-8F71-E7E8E7DEE782}" type="sibTrans" cxnId="{A95DF25F-7EA3-4BB3-9F24-2692211577FB}">
      <dgm:prSet/>
      <dgm:spPr/>
      <dgm:t>
        <a:bodyPr/>
        <a:lstStyle/>
        <a:p>
          <a:endParaRPr lang="en-US"/>
        </a:p>
      </dgm:t>
    </dgm:pt>
    <dgm:pt modelId="{DBA316B9-7A50-4D4E-8FC8-4A7DAFFAC906}">
      <dgm:prSet custT="1"/>
      <dgm:spPr/>
      <dgm:t>
        <a:bodyPr/>
        <a:lstStyle/>
        <a:p>
          <a:r>
            <a:rPr lang="en-US" sz="2400" dirty="0">
              <a:solidFill>
                <a:srgbClr val="00B050"/>
              </a:solidFill>
            </a:rPr>
            <a:t>Assess all participants for criminogenic risk and needs </a:t>
          </a:r>
        </a:p>
        <a:p>
          <a:r>
            <a:rPr lang="en-US" sz="2400" dirty="0">
              <a:solidFill>
                <a:srgbClr val="C00000"/>
              </a:solidFill>
            </a:rPr>
            <a:t>Reduce individual re-arrest rate for participants by 30% from the period one year prior to participation in program services</a:t>
          </a:r>
        </a:p>
      </dgm:t>
    </dgm:pt>
    <dgm:pt modelId="{4AB1E83C-C356-4E00-ACC0-76F447E17D7D}" type="parTrans" cxnId="{3BACA547-A840-426D-AF22-7C10AEB841CD}">
      <dgm:prSet/>
      <dgm:spPr/>
      <dgm:t>
        <a:bodyPr/>
        <a:lstStyle/>
        <a:p>
          <a:endParaRPr lang="en-US"/>
        </a:p>
      </dgm:t>
    </dgm:pt>
    <dgm:pt modelId="{64599531-54B3-4F31-BCAA-AFB00FDB046B}" type="sibTrans" cxnId="{3BACA547-A840-426D-AF22-7C10AEB841CD}">
      <dgm:prSet/>
      <dgm:spPr/>
      <dgm:t>
        <a:bodyPr/>
        <a:lstStyle/>
        <a:p>
          <a:endParaRPr lang="en-US"/>
        </a:p>
      </dgm:t>
    </dgm:pt>
    <dgm:pt modelId="{B74EF553-D0DA-48F9-A99F-D2093EC8CBE6}">
      <dgm:prSet/>
      <dgm:spPr/>
      <dgm:t>
        <a:bodyPr/>
        <a:lstStyle/>
        <a:p>
          <a:endParaRPr lang="en-US" sz="1100" dirty="0"/>
        </a:p>
        <a:p>
          <a:endParaRPr lang="en-US" sz="1100" dirty="0"/>
        </a:p>
      </dgm:t>
    </dgm:pt>
    <dgm:pt modelId="{ECF5711C-DF13-44E0-9F4D-905C318361EF}" type="parTrans" cxnId="{92D8D67A-A12E-4157-A274-06A369138EB7}">
      <dgm:prSet/>
      <dgm:spPr/>
      <dgm:t>
        <a:bodyPr/>
        <a:lstStyle/>
        <a:p>
          <a:endParaRPr lang="en-US"/>
        </a:p>
      </dgm:t>
    </dgm:pt>
    <dgm:pt modelId="{BCDD5A94-88AB-407C-B11F-6131918612AE}" type="sibTrans" cxnId="{92D8D67A-A12E-4157-A274-06A369138EB7}">
      <dgm:prSet/>
      <dgm:spPr/>
      <dgm:t>
        <a:bodyPr/>
        <a:lstStyle/>
        <a:p>
          <a:endParaRPr lang="en-US"/>
        </a:p>
      </dgm:t>
    </dgm:pt>
    <dgm:pt modelId="{94415BCD-C655-4DDC-AD6F-CA863835316A}">
      <dgm:prSet custT="1"/>
      <dgm:spPr/>
      <dgm:t>
        <a:bodyPr/>
        <a:lstStyle/>
        <a:p>
          <a:r>
            <a:rPr lang="en-US" sz="1800" dirty="0">
              <a:solidFill>
                <a:schemeClr val="accent2">
                  <a:lumMod val="75000"/>
                </a:schemeClr>
              </a:solidFill>
            </a:rPr>
            <a:t>65% of participants will access entitlements, including Drug Medi-Cal Treatment, MHSA, HUD funded housing supports, VA Supportive Services for Veteran Families, </a:t>
          </a:r>
          <a:r>
            <a:rPr lang="en-US" sz="1800" dirty="0" err="1">
              <a:solidFill>
                <a:schemeClr val="accent2">
                  <a:lumMod val="75000"/>
                </a:schemeClr>
              </a:solidFill>
            </a:rPr>
            <a:t>CalWorks</a:t>
          </a:r>
          <a:r>
            <a:rPr lang="en-US" sz="1800" dirty="0">
              <a:solidFill>
                <a:schemeClr val="accent2">
                  <a:lumMod val="75000"/>
                </a:schemeClr>
              </a:solidFill>
            </a:rPr>
            <a:t>, GA, SNAP, and SSI</a:t>
          </a:r>
        </a:p>
        <a:p>
          <a:r>
            <a:rPr lang="en-US" sz="1800" dirty="0">
              <a:solidFill>
                <a:schemeClr val="accent1"/>
              </a:solidFill>
            </a:rPr>
            <a:t>15% of participants will access permanent, transitional and/or supported housing</a:t>
          </a:r>
        </a:p>
        <a:p>
          <a:r>
            <a:rPr lang="en-US" sz="1800" dirty="0">
              <a:solidFill>
                <a:srgbClr val="7030A0"/>
              </a:solidFill>
            </a:rPr>
            <a:t>25% participate in civil legal services, including expungement, fair housing</a:t>
          </a:r>
        </a:p>
        <a:p>
          <a:r>
            <a:rPr lang="en-US" sz="1800" dirty="0">
              <a:solidFill>
                <a:srgbClr val="00B050"/>
              </a:solidFill>
            </a:rPr>
            <a:t>15% participate in job skills training</a:t>
          </a:r>
          <a:endParaRPr lang="en-US" sz="1200" dirty="0">
            <a:solidFill>
              <a:srgbClr val="00B050"/>
            </a:solidFill>
          </a:endParaRPr>
        </a:p>
      </dgm:t>
    </dgm:pt>
    <dgm:pt modelId="{5069BB53-F621-49A3-8DC9-4D2E73D132E1}" type="parTrans" cxnId="{0C1FF827-4F3D-4F15-812C-BFE7624F0FA2}">
      <dgm:prSet/>
      <dgm:spPr/>
      <dgm:t>
        <a:bodyPr/>
        <a:lstStyle/>
        <a:p>
          <a:endParaRPr lang="en-US"/>
        </a:p>
      </dgm:t>
    </dgm:pt>
    <dgm:pt modelId="{7E536F30-CF77-4AD1-BEDC-33AAD1C07C08}" type="sibTrans" cxnId="{0C1FF827-4F3D-4F15-812C-BFE7624F0FA2}">
      <dgm:prSet/>
      <dgm:spPr/>
      <dgm:t>
        <a:bodyPr/>
        <a:lstStyle/>
        <a:p>
          <a:endParaRPr lang="en-US"/>
        </a:p>
      </dgm:t>
    </dgm:pt>
    <dgm:pt modelId="{917788B4-4702-452B-A9BF-BD370AC7C91D}" type="pres">
      <dgm:prSet presAssocID="{0DD8915E-DC14-41D6-9BB5-F49E1C265163}" presName="Name0" presStyleCnt="0">
        <dgm:presLayoutVars>
          <dgm:dir/>
          <dgm:animLvl val="lvl"/>
          <dgm:resizeHandles val="exact"/>
        </dgm:presLayoutVars>
      </dgm:prSet>
      <dgm:spPr/>
    </dgm:pt>
    <dgm:pt modelId="{CD4CB9EB-65D8-46FC-B906-BFECC9F44484}" type="pres">
      <dgm:prSet presAssocID="{F8E31CF4-D137-4C1B-8F49-7EC2B63841A6}" presName="composite" presStyleCnt="0"/>
      <dgm:spPr/>
    </dgm:pt>
    <dgm:pt modelId="{68CB01F7-ADA2-439C-93B7-62C1F47BBEF8}" type="pres">
      <dgm:prSet presAssocID="{F8E31CF4-D137-4C1B-8F49-7EC2B63841A6}" presName="parTx" presStyleLbl="alignNode1" presStyleIdx="0" presStyleCnt="3">
        <dgm:presLayoutVars>
          <dgm:chMax val="0"/>
          <dgm:chPref val="0"/>
        </dgm:presLayoutVars>
      </dgm:prSet>
      <dgm:spPr/>
    </dgm:pt>
    <dgm:pt modelId="{F90C8E75-3E8B-4CB8-943B-6EB1B4158FF5}" type="pres">
      <dgm:prSet presAssocID="{F8E31CF4-D137-4C1B-8F49-7EC2B63841A6}" presName="desTx" presStyleLbl="alignAccFollowNode1" presStyleIdx="0" presStyleCnt="3">
        <dgm:presLayoutVars/>
      </dgm:prSet>
      <dgm:spPr/>
    </dgm:pt>
    <dgm:pt modelId="{A28580DD-233A-4468-85B3-0ECD88DC4F34}" type="pres">
      <dgm:prSet presAssocID="{30904111-C2F0-4CAC-A541-B4822F15778C}" presName="space" presStyleCnt="0"/>
      <dgm:spPr/>
    </dgm:pt>
    <dgm:pt modelId="{4A133A67-443A-426E-BDB5-B4CF0B36C919}" type="pres">
      <dgm:prSet presAssocID="{46466B1F-B2F0-45EC-91CC-45EFC974DA11}" presName="composite" presStyleCnt="0"/>
      <dgm:spPr/>
    </dgm:pt>
    <dgm:pt modelId="{85AEE3C0-D2EB-495C-A2AA-031C0CD87BB5}" type="pres">
      <dgm:prSet presAssocID="{46466B1F-B2F0-45EC-91CC-45EFC974DA11}" presName="parTx" presStyleLbl="alignNode1" presStyleIdx="1" presStyleCnt="3">
        <dgm:presLayoutVars>
          <dgm:chMax val="0"/>
          <dgm:chPref val="0"/>
        </dgm:presLayoutVars>
      </dgm:prSet>
      <dgm:spPr/>
    </dgm:pt>
    <dgm:pt modelId="{A93B6BB7-A63B-4379-A522-8B3E2A357F90}" type="pres">
      <dgm:prSet presAssocID="{46466B1F-B2F0-45EC-91CC-45EFC974DA11}" presName="desTx" presStyleLbl="alignAccFollowNode1" presStyleIdx="1" presStyleCnt="3" custLinFactNeighborY="134">
        <dgm:presLayoutVars/>
      </dgm:prSet>
      <dgm:spPr/>
    </dgm:pt>
    <dgm:pt modelId="{1ED94E86-9608-4904-942F-8DF05DC3A087}" type="pres">
      <dgm:prSet presAssocID="{834182BF-5B97-436F-8533-3E70AEE8793E}" presName="space" presStyleCnt="0"/>
      <dgm:spPr/>
    </dgm:pt>
    <dgm:pt modelId="{5B96F2B5-C6F9-4F7A-ACA2-5E080F75EFB3}" type="pres">
      <dgm:prSet presAssocID="{9310ACB5-1DF6-4C97-A900-441BC7255D07}" presName="composite" presStyleCnt="0"/>
      <dgm:spPr/>
    </dgm:pt>
    <dgm:pt modelId="{534AC027-DEFA-40F7-9317-FE5EA9AB7357}" type="pres">
      <dgm:prSet presAssocID="{9310ACB5-1DF6-4C97-A900-441BC7255D07}" presName="parTx" presStyleLbl="alignNode1" presStyleIdx="2" presStyleCnt="3">
        <dgm:presLayoutVars>
          <dgm:chMax val="0"/>
          <dgm:chPref val="0"/>
        </dgm:presLayoutVars>
      </dgm:prSet>
      <dgm:spPr/>
    </dgm:pt>
    <dgm:pt modelId="{763C8141-0D56-48D6-AF0A-B22F221BAA24}" type="pres">
      <dgm:prSet presAssocID="{9310ACB5-1DF6-4C97-A900-441BC7255D07}" presName="desTx" presStyleLbl="alignAccFollowNode1" presStyleIdx="2" presStyleCnt="3">
        <dgm:presLayoutVars/>
      </dgm:prSet>
      <dgm:spPr/>
    </dgm:pt>
  </dgm:ptLst>
  <dgm:cxnLst>
    <dgm:cxn modelId="{0C1FF827-4F3D-4F15-812C-BFE7624F0FA2}" srcId="{9310ACB5-1DF6-4C97-A900-441BC7255D07}" destId="{94415BCD-C655-4DDC-AD6F-CA863835316A}" srcOrd="0" destOrd="0" parTransId="{5069BB53-F621-49A3-8DC9-4D2E73D132E1}" sibTransId="{7E536F30-CF77-4AD1-BEDC-33AAD1C07C08}"/>
    <dgm:cxn modelId="{BF956537-0A31-4884-A04C-69FE46066ACC}" srcId="{0DD8915E-DC14-41D6-9BB5-F49E1C265163}" destId="{9310ACB5-1DF6-4C97-A900-441BC7255D07}" srcOrd="2" destOrd="0" parTransId="{2DF44C19-41DE-4B0B-AECF-63919EB341CA}" sibTransId="{38E815D1-143F-4EE2-A1A6-F3E3F4505C69}"/>
    <dgm:cxn modelId="{A95DF25F-7EA3-4BB3-9F24-2692211577FB}" srcId="{F8E31CF4-D137-4C1B-8F49-7EC2B63841A6}" destId="{FDDA1F22-93C7-4F54-923C-945075748485}" srcOrd="0" destOrd="0" parTransId="{EF937974-C324-4AB9-B3B2-582F43422AE9}" sibTransId="{617AED42-3384-417B-8F71-E7E8E7DEE782}"/>
    <dgm:cxn modelId="{621FBF42-B140-4323-A555-51CE0DC5698A}" srcId="{0DD8915E-DC14-41D6-9BB5-F49E1C265163}" destId="{46466B1F-B2F0-45EC-91CC-45EFC974DA11}" srcOrd="1" destOrd="0" parTransId="{F8662061-D812-4E99-9B75-500F3AAB27B9}" sibTransId="{834182BF-5B97-436F-8533-3E70AEE8793E}"/>
    <dgm:cxn modelId="{3BACA547-A840-426D-AF22-7C10AEB841CD}" srcId="{46466B1F-B2F0-45EC-91CC-45EFC974DA11}" destId="{DBA316B9-7A50-4D4E-8FC8-4A7DAFFAC906}" srcOrd="0" destOrd="0" parTransId="{4AB1E83C-C356-4E00-ACC0-76F447E17D7D}" sibTransId="{64599531-54B3-4F31-BCAA-AFB00FDB046B}"/>
    <dgm:cxn modelId="{80A6ED49-A958-4ECA-A7E4-4474845E00FE}" type="presOf" srcId="{B74EF553-D0DA-48F9-A99F-D2093EC8CBE6}" destId="{F90C8E75-3E8B-4CB8-943B-6EB1B4158FF5}" srcOrd="0" destOrd="1" presId="urn:microsoft.com/office/officeart/2016/7/layout/HorizontalActionList"/>
    <dgm:cxn modelId="{EA4B9C6E-CD53-433B-A2D5-B6A0B0248A7E}" type="presOf" srcId="{9310ACB5-1DF6-4C97-A900-441BC7255D07}" destId="{534AC027-DEFA-40F7-9317-FE5EA9AB7357}" srcOrd="0" destOrd="0" presId="urn:microsoft.com/office/officeart/2016/7/layout/HorizontalActionList"/>
    <dgm:cxn modelId="{4C943350-3468-450D-87B4-2237FA561594}" srcId="{0DD8915E-DC14-41D6-9BB5-F49E1C265163}" destId="{F8E31CF4-D137-4C1B-8F49-7EC2B63841A6}" srcOrd="0" destOrd="0" parTransId="{D9E99378-730A-4CCE-B588-E08786A8F7D2}" sibTransId="{30904111-C2F0-4CAC-A541-B4822F15778C}"/>
    <dgm:cxn modelId="{2EAFC259-FA14-4DC1-A349-ACC4035713FD}" type="presOf" srcId="{94415BCD-C655-4DDC-AD6F-CA863835316A}" destId="{763C8141-0D56-48D6-AF0A-B22F221BAA24}" srcOrd="0" destOrd="0" presId="urn:microsoft.com/office/officeart/2016/7/layout/HorizontalActionList"/>
    <dgm:cxn modelId="{92D8D67A-A12E-4157-A274-06A369138EB7}" srcId="{F8E31CF4-D137-4C1B-8F49-7EC2B63841A6}" destId="{B74EF553-D0DA-48F9-A99F-D2093EC8CBE6}" srcOrd="1" destOrd="0" parTransId="{ECF5711C-DF13-44E0-9F4D-905C318361EF}" sibTransId="{BCDD5A94-88AB-407C-B11F-6131918612AE}"/>
    <dgm:cxn modelId="{E440549C-0098-4200-80A6-FF88137F160F}" type="presOf" srcId="{0DD8915E-DC14-41D6-9BB5-F49E1C265163}" destId="{917788B4-4702-452B-A9BF-BD370AC7C91D}" srcOrd="0" destOrd="0" presId="urn:microsoft.com/office/officeart/2016/7/layout/HorizontalActionList"/>
    <dgm:cxn modelId="{FDEBD4A3-6BA4-411F-85EA-337D0D148FB1}" type="presOf" srcId="{46466B1F-B2F0-45EC-91CC-45EFC974DA11}" destId="{85AEE3C0-D2EB-495C-A2AA-031C0CD87BB5}" srcOrd="0" destOrd="0" presId="urn:microsoft.com/office/officeart/2016/7/layout/HorizontalActionList"/>
    <dgm:cxn modelId="{4784B8CA-1696-4FA6-AA8B-F3FFD6A41530}" type="presOf" srcId="{DBA316B9-7A50-4D4E-8FC8-4A7DAFFAC906}" destId="{A93B6BB7-A63B-4379-A522-8B3E2A357F90}" srcOrd="0" destOrd="0" presId="urn:microsoft.com/office/officeart/2016/7/layout/HorizontalActionList"/>
    <dgm:cxn modelId="{5C8D5CE5-524E-4216-8804-C15D272F730D}" type="presOf" srcId="{FDDA1F22-93C7-4F54-923C-945075748485}" destId="{F90C8E75-3E8B-4CB8-943B-6EB1B4158FF5}" srcOrd="0" destOrd="0" presId="urn:microsoft.com/office/officeart/2016/7/layout/HorizontalActionList"/>
    <dgm:cxn modelId="{DA7C73F4-C57E-4DB2-B986-D41FFEE0B052}" type="presOf" srcId="{F8E31CF4-D137-4C1B-8F49-7EC2B63841A6}" destId="{68CB01F7-ADA2-439C-93B7-62C1F47BBEF8}" srcOrd="0" destOrd="0" presId="urn:microsoft.com/office/officeart/2016/7/layout/HorizontalActionList"/>
    <dgm:cxn modelId="{6B9798F2-B351-4EE4-A060-65BAA8846D13}" type="presParOf" srcId="{917788B4-4702-452B-A9BF-BD370AC7C91D}" destId="{CD4CB9EB-65D8-46FC-B906-BFECC9F44484}" srcOrd="0" destOrd="0" presId="urn:microsoft.com/office/officeart/2016/7/layout/HorizontalActionList"/>
    <dgm:cxn modelId="{48EA5A89-7564-4A72-A2FF-8F979EE17AC1}" type="presParOf" srcId="{CD4CB9EB-65D8-46FC-B906-BFECC9F44484}" destId="{68CB01F7-ADA2-439C-93B7-62C1F47BBEF8}" srcOrd="0" destOrd="0" presId="urn:microsoft.com/office/officeart/2016/7/layout/HorizontalActionList"/>
    <dgm:cxn modelId="{B6594769-91B3-400D-95BB-A0D4DE87DECD}" type="presParOf" srcId="{CD4CB9EB-65D8-46FC-B906-BFECC9F44484}" destId="{F90C8E75-3E8B-4CB8-943B-6EB1B4158FF5}" srcOrd="1" destOrd="0" presId="urn:microsoft.com/office/officeart/2016/7/layout/HorizontalActionList"/>
    <dgm:cxn modelId="{00983940-32D8-4732-99B8-B9355A1BE66D}" type="presParOf" srcId="{917788B4-4702-452B-A9BF-BD370AC7C91D}" destId="{A28580DD-233A-4468-85B3-0ECD88DC4F34}" srcOrd="1" destOrd="0" presId="urn:microsoft.com/office/officeart/2016/7/layout/HorizontalActionList"/>
    <dgm:cxn modelId="{929F73FB-7DC4-4D86-B2D6-26F1CC7F1264}" type="presParOf" srcId="{917788B4-4702-452B-A9BF-BD370AC7C91D}" destId="{4A133A67-443A-426E-BDB5-B4CF0B36C919}" srcOrd="2" destOrd="0" presId="urn:microsoft.com/office/officeart/2016/7/layout/HorizontalActionList"/>
    <dgm:cxn modelId="{9C7EAD69-1E1D-4A5F-9D22-FED8F2348CC6}" type="presParOf" srcId="{4A133A67-443A-426E-BDB5-B4CF0B36C919}" destId="{85AEE3C0-D2EB-495C-A2AA-031C0CD87BB5}" srcOrd="0" destOrd="0" presId="urn:microsoft.com/office/officeart/2016/7/layout/HorizontalActionList"/>
    <dgm:cxn modelId="{D915D4DD-D805-4946-9E56-FAF414806787}" type="presParOf" srcId="{4A133A67-443A-426E-BDB5-B4CF0B36C919}" destId="{A93B6BB7-A63B-4379-A522-8B3E2A357F90}" srcOrd="1" destOrd="0" presId="urn:microsoft.com/office/officeart/2016/7/layout/HorizontalActionList"/>
    <dgm:cxn modelId="{342A1FE2-16F9-4307-A2F3-8D1DDB7DB184}" type="presParOf" srcId="{917788B4-4702-452B-A9BF-BD370AC7C91D}" destId="{1ED94E86-9608-4904-942F-8DF05DC3A087}" srcOrd="3" destOrd="0" presId="urn:microsoft.com/office/officeart/2016/7/layout/HorizontalActionList"/>
    <dgm:cxn modelId="{8948DB2E-04AF-4996-AFB3-65EA69D3D8FC}" type="presParOf" srcId="{917788B4-4702-452B-A9BF-BD370AC7C91D}" destId="{5B96F2B5-C6F9-4F7A-ACA2-5E080F75EFB3}" srcOrd="4" destOrd="0" presId="urn:microsoft.com/office/officeart/2016/7/layout/HorizontalActionList"/>
    <dgm:cxn modelId="{F975A2B3-E8DE-4E54-9FCF-4A593A83DAE3}" type="presParOf" srcId="{5B96F2B5-C6F9-4F7A-ACA2-5E080F75EFB3}" destId="{534AC027-DEFA-40F7-9317-FE5EA9AB7357}" srcOrd="0" destOrd="0" presId="urn:microsoft.com/office/officeart/2016/7/layout/HorizontalActionList"/>
    <dgm:cxn modelId="{1CC6F802-4EF3-466D-B4B5-1B5B959F5873}" type="presParOf" srcId="{5B96F2B5-C6F9-4F7A-ACA2-5E080F75EFB3}" destId="{763C8141-0D56-48D6-AF0A-B22F221BAA24}"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1A6DF-0273-4C9F-A1CF-A320F9DB6FD1}">
      <dsp:nvSpPr>
        <dsp:cNvPr id="0" name=""/>
        <dsp:cNvSpPr/>
      </dsp:nvSpPr>
      <dsp:spPr>
        <a:xfrm>
          <a:off x="17378" y="770474"/>
          <a:ext cx="1721012" cy="51630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998" tIns="135998" rIns="135998" bIns="13599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j-lt"/>
            </a:rPr>
            <a:t>Intercept 0</a:t>
          </a:r>
        </a:p>
      </dsp:txBody>
      <dsp:txXfrm>
        <a:off x="17378" y="770474"/>
        <a:ext cx="1721012" cy="516303"/>
      </dsp:txXfrm>
    </dsp:sp>
    <dsp:sp modelId="{910C52EF-D1F5-4581-A150-24B263AF9343}">
      <dsp:nvSpPr>
        <dsp:cNvPr id="0" name=""/>
        <dsp:cNvSpPr/>
      </dsp:nvSpPr>
      <dsp:spPr>
        <a:xfrm>
          <a:off x="0" y="1295961"/>
          <a:ext cx="1721012" cy="228455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1066800">
            <a:lnSpc>
              <a:spcPct val="100000"/>
            </a:lnSpc>
            <a:spcBef>
              <a:spcPct val="0"/>
            </a:spcBef>
            <a:spcAft>
              <a:spcPct val="35000"/>
            </a:spcAft>
            <a:buNone/>
          </a:pPr>
          <a:r>
            <a:rPr lang="en-US" sz="2400" kern="1200" dirty="0">
              <a:latin typeface="Calibri" charset="0"/>
              <a:cs typeface="Calibri" charset="0"/>
            </a:rPr>
            <a:t>Mobile Crisis Outreach Teams/Co-Response</a:t>
          </a:r>
          <a:endParaRPr lang="en-US" sz="2400" kern="1200" dirty="0">
            <a:latin typeface="Calibri" charset="0"/>
            <a:ea typeface="Calibri" charset="0"/>
            <a:cs typeface="Calibri" charset="0"/>
          </a:endParaRPr>
        </a:p>
      </dsp:txBody>
      <dsp:txXfrm>
        <a:off x="0" y="1295961"/>
        <a:ext cx="1721012" cy="2284559"/>
      </dsp:txXfrm>
    </dsp:sp>
    <dsp:sp modelId="{1F484571-9C36-4EBC-94E8-740ECF59A9E8}">
      <dsp:nvSpPr>
        <dsp:cNvPr id="0" name=""/>
        <dsp:cNvSpPr/>
      </dsp:nvSpPr>
      <dsp:spPr>
        <a:xfrm>
          <a:off x="1846179" y="770474"/>
          <a:ext cx="1721012" cy="516303"/>
        </a:xfrm>
        <a:prstGeom prst="rect">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998" tIns="135998" rIns="135998" bIns="13599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j-lt"/>
              <a:ea typeface="Calibri" charset="0"/>
              <a:cs typeface="Calibri" charset="0"/>
            </a:rPr>
            <a:t>Intercept 1</a:t>
          </a:r>
        </a:p>
      </dsp:txBody>
      <dsp:txXfrm>
        <a:off x="1846179" y="770474"/>
        <a:ext cx="1721012" cy="516303"/>
      </dsp:txXfrm>
    </dsp:sp>
    <dsp:sp modelId="{8382FB71-379A-4A42-BEC2-AAF439B565D5}">
      <dsp:nvSpPr>
        <dsp:cNvPr id="0" name=""/>
        <dsp:cNvSpPr/>
      </dsp:nvSpPr>
      <dsp:spPr>
        <a:xfrm>
          <a:off x="1846179" y="1286777"/>
          <a:ext cx="1721012" cy="2284559"/>
        </a:xfrm>
        <a:prstGeom prst="rect">
          <a:avLst/>
        </a:prstGeom>
        <a:solidFill>
          <a:schemeClr val="accent2">
            <a:tint val="40000"/>
            <a:alpha val="90000"/>
            <a:hueOff val="-169845"/>
            <a:satOff val="-15069"/>
            <a:lumOff val="-154"/>
            <a:alphaOff val="0"/>
          </a:schemeClr>
        </a:solidFill>
        <a:ln w="12700" cap="flat" cmpd="sng" algn="ctr">
          <a:solidFill>
            <a:schemeClr val="accent2">
              <a:tint val="40000"/>
              <a:alpha val="90000"/>
              <a:hueOff val="-169845"/>
              <a:satOff val="-15069"/>
              <a:lumOff val="-1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889000">
            <a:lnSpc>
              <a:spcPct val="100000"/>
            </a:lnSpc>
            <a:spcBef>
              <a:spcPct val="0"/>
            </a:spcBef>
            <a:spcAft>
              <a:spcPct val="35000"/>
            </a:spcAft>
            <a:buNone/>
          </a:pPr>
          <a:r>
            <a:rPr lang="en-US" sz="2000" kern="1200" dirty="0">
              <a:latin typeface="Calibri" charset="0"/>
              <a:cs typeface="Calibri" charset="0"/>
            </a:rPr>
            <a:t>Law Enforcement and</a:t>
          </a:r>
        </a:p>
        <a:p>
          <a:pPr marL="0" lvl="0" indent="0" algn="l" defTabSz="889000">
            <a:lnSpc>
              <a:spcPct val="100000"/>
            </a:lnSpc>
            <a:spcBef>
              <a:spcPct val="0"/>
            </a:spcBef>
            <a:spcAft>
              <a:spcPct val="35000"/>
            </a:spcAft>
            <a:buNone/>
          </a:pPr>
          <a:r>
            <a:rPr lang="en-US" sz="2000" kern="1200" dirty="0">
              <a:latin typeface="Calibri" charset="0"/>
              <a:cs typeface="Calibri" charset="0"/>
            </a:rPr>
            <a:t>Emergency Services</a:t>
          </a:r>
          <a:endParaRPr lang="en-US" sz="2000" kern="1200" dirty="0">
            <a:latin typeface="Calibri" charset="0"/>
            <a:ea typeface="Calibri" charset="0"/>
            <a:cs typeface="Calibri" charset="0"/>
          </a:endParaRPr>
        </a:p>
      </dsp:txBody>
      <dsp:txXfrm>
        <a:off x="1846179" y="1286777"/>
        <a:ext cx="1721012" cy="2284559"/>
      </dsp:txXfrm>
    </dsp:sp>
    <dsp:sp modelId="{6B33ABE5-CEF1-4B39-82C3-F1FC644C0A8F}">
      <dsp:nvSpPr>
        <dsp:cNvPr id="0" name=""/>
        <dsp:cNvSpPr/>
      </dsp:nvSpPr>
      <dsp:spPr>
        <a:xfrm>
          <a:off x="3674980" y="770474"/>
          <a:ext cx="1721012" cy="516303"/>
        </a:xfrm>
        <a:prstGeom prst="rect">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998" tIns="135998" rIns="135998" bIns="13599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j-lt"/>
              <a:ea typeface="Calibri" charset="0"/>
              <a:cs typeface="Calibri" charset="0"/>
            </a:rPr>
            <a:t>Intercept 2</a:t>
          </a:r>
        </a:p>
      </dsp:txBody>
      <dsp:txXfrm>
        <a:off x="3674980" y="770474"/>
        <a:ext cx="1721012" cy="516303"/>
      </dsp:txXfrm>
    </dsp:sp>
    <dsp:sp modelId="{D49AD3F7-B2B6-4709-A43B-C22DEB981B39}">
      <dsp:nvSpPr>
        <dsp:cNvPr id="0" name=""/>
        <dsp:cNvSpPr/>
      </dsp:nvSpPr>
      <dsp:spPr>
        <a:xfrm>
          <a:off x="3674980" y="1286777"/>
          <a:ext cx="1721012" cy="2284559"/>
        </a:xfrm>
        <a:prstGeom prst="rect">
          <a:avLst/>
        </a:prstGeom>
        <a:solidFill>
          <a:schemeClr val="accent2">
            <a:tint val="40000"/>
            <a:alpha val="90000"/>
            <a:hueOff val="-339690"/>
            <a:satOff val="-30138"/>
            <a:lumOff val="-308"/>
            <a:alphaOff val="0"/>
          </a:schemeClr>
        </a:solidFill>
        <a:ln w="12700" cap="flat" cmpd="sng" algn="ctr">
          <a:solidFill>
            <a:schemeClr val="accent2">
              <a:tint val="40000"/>
              <a:alpha val="90000"/>
              <a:hueOff val="-339690"/>
              <a:satOff val="-30138"/>
              <a:lumOff val="-3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1066800">
            <a:lnSpc>
              <a:spcPct val="100000"/>
            </a:lnSpc>
            <a:spcBef>
              <a:spcPct val="0"/>
            </a:spcBef>
            <a:spcAft>
              <a:spcPct val="35000"/>
            </a:spcAft>
            <a:buNone/>
          </a:pPr>
          <a:r>
            <a:rPr lang="en-US" sz="2400" kern="1200" dirty="0">
              <a:latin typeface="Calibri" charset="0"/>
              <a:cs typeface="Calibri" charset="0"/>
            </a:rPr>
            <a:t>Initial Detention and Initial Court Hearings</a:t>
          </a:r>
          <a:endParaRPr lang="en-US" sz="2400" kern="1200" dirty="0">
            <a:latin typeface="Calibri" charset="0"/>
            <a:ea typeface="Calibri" charset="0"/>
            <a:cs typeface="Calibri" charset="0"/>
          </a:endParaRPr>
        </a:p>
      </dsp:txBody>
      <dsp:txXfrm>
        <a:off x="3674980" y="1286777"/>
        <a:ext cx="1721012" cy="2284559"/>
      </dsp:txXfrm>
    </dsp:sp>
    <dsp:sp modelId="{4AE355A7-3A54-47B1-8CB5-F35120F77B1B}">
      <dsp:nvSpPr>
        <dsp:cNvPr id="0" name=""/>
        <dsp:cNvSpPr/>
      </dsp:nvSpPr>
      <dsp:spPr>
        <a:xfrm>
          <a:off x="5503782" y="770474"/>
          <a:ext cx="1721012" cy="516303"/>
        </a:xfrm>
        <a:prstGeom prst="rect">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998" tIns="135998" rIns="135998" bIns="13599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j-lt"/>
              <a:ea typeface="Calibri" charset="0"/>
              <a:cs typeface="Calibri" charset="0"/>
            </a:rPr>
            <a:t>Intercept 3</a:t>
          </a:r>
        </a:p>
      </dsp:txBody>
      <dsp:txXfrm>
        <a:off x="5503782" y="770474"/>
        <a:ext cx="1721012" cy="516303"/>
      </dsp:txXfrm>
    </dsp:sp>
    <dsp:sp modelId="{C0A30CE6-D937-498A-8D1C-AB49CDB4AE52}">
      <dsp:nvSpPr>
        <dsp:cNvPr id="0" name=""/>
        <dsp:cNvSpPr/>
      </dsp:nvSpPr>
      <dsp:spPr>
        <a:xfrm>
          <a:off x="5503782" y="1286777"/>
          <a:ext cx="1721012" cy="2284559"/>
        </a:xfrm>
        <a:prstGeom prst="rect">
          <a:avLst/>
        </a:prstGeom>
        <a:solidFill>
          <a:schemeClr val="accent2">
            <a:tint val="40000"/>
            <a:alpha val="90000"/>
            <a:hueOff val="-509536"/>
            <a:satOff val="-45208"/>
            <a:lumOff val="-461"/>
            <a:alphaOff val="0"/>
          </a:schemeClr>
        </a:solidFill>
        <a:ln w="12700" cap="flat" cmpd="sng" algn="ctr">
          <a:solidFill>
            <a:schemeClr val="accent2">
              <a:tint val="40000"/>
              <a:alpha val="90000"/>
              <a:hueOff val="-509536"/>
              <a:satOff val="-45208"/>
              <a:lumOff val="-4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1244600">
            <a:lnSpc>
              <a:spcPct val="100000"/>
            </a:lnSpc>
            <a:spcBef>
              <a:spcPct val="0"/>
            </a:spcBef>
            <a:spcAft>
              <a:spcPct val="35000"/>
            </a:spcAft>
            <a:buNone/>
          </a:pPr>
          <a:r>
            <a:rPr lang="en-US" sz="2800" kern="1200" dirty="0">
              <a:latin typeface="Calibri" charset="0"/>
              <a:cs typeface="Calibri" charset="0"/>
            </a:rPr>
            <a:t>Jails and Courts</a:t>
          </a:r>
          <a:endParaRPr lang="en-US" sz="2800" kern="1200" dirty="0">
            <a:latin typeface="Calibri" charset="0"/>
            <a:ea typeface="Calibri" charset="0"/>
            <a:cs typeface="Calibri" charset="0"/>
          </a:endParaRPr>
        </a:p>
      </dsp:txBody>
      <dsp:txXfrm>
        <a:off x="5503782" y="1286777"/>
        <a:ext cx="1721012" cy="2284559"/>
      </dsp:txXfrm>
    </dsp:sp>
    <dsp:sp modelId="{1D3D5FCC-5789-4468-99A6-5D6A676B6013}">
      <dsp:nvSpPr>
        <dsp:cNvPr id="0" name=""/>
        <dsp:cNvSpPr/>
      </dsp:nvSpPr>
      <dsp:spPr>
        <a:xfrm>
          <a:off x="7332583" y="770474"/>
          <a:ext cx="1721012" cy="516303"/>
        </a:xfrm>
        <a:prstGeom prst="rect">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998" tIns="135998" rIns="135998" bIns="13599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j-lt"/>
              <a:ea typeface="Calibri" charset="0"/>
              <a:cs typeface="Calibri" charset="0"/>
            </a:rPr>
            <a:t>Intercept 4</a:t>
          </a:r>
        </a:p>
      </dsp:txBody>
      <dsp:txXfrm>
        <a:off x="7332583" y="770474"/>
        <a:ext cx="1721012" cy="516303"/>
      </dsp:txXfrm>
    </dsp:sp>
    <dsp:sp modelId="{44C7D37A-568B-4A53-88BE-8330DEF7D4A3}">
      <dsp:nvSpPr>
        <dsp:cNvPr id="0" name=""/>
        <dsp:cNvSpPr/>
      </dsp:nvSpPr>
      <dsp:spPr>
        <a:xfrm>
          <a:off x="7332583" y="1286777"/>
          <a:ext cx="1721012" cy="2284559"/>
        </a:xfrm>
        <a:prstGeom prst="rect">
          <a:avLst/>
        </a:prstGeom>
        <a:solidFill>
          <a:schemeClr val="accent2">
            <a:tint val="40000"/>
            <a:alpha val="90000"/>
            <a:hueOff val="-679381"/>
            <a:satOff val="-60277"/>
            <a:lumOff val="-615"/>
            <a:alphaOff val="0"/>
          </a:schemeClr>
        </a:solidFill>
        <a:ln w="12700" cap="flat" cmpd="sng" algn="ctr">
          <a:solidFill>
            <a:schemeClr val="accent2">
              <a:tint val="40000"/>
              <a:alpha val="90000"/>
              <a:hueOff val="-679381"/>
              <a:satOff val="-60277"/>
              <a:lumOff val="-6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1422400">
            <a:lnSpc>
              <a:spcPct val="100000"/>
            </a:lnSpc>
            <a:spcBef>
              <a:spcPct val="0"/>
            </a:spcBef>
            <a:spcAft>
              <a:spcPct val="35000"/>
            </a:spcAft>
            <a:buNone/>
          </a:pPr>
          <a:r>
            <a:rPr lang="en-US" sz="3200" kern="1200" dirty="0">
              <a:latin typeface="Calibri" charset="0"/>
              <a:cs typeface="Calibri" charset="0"/>
            </a:rPr>
            <a:t>Reentry</a:t>
          </a:r>
          <a:endParaRPr lang="en-US" sz="3200" kern="1200" dirty="0">
            <a:latin typeface="Calibri" charset="0"/>
            <a:ea typeface="Calibri" charset="0"/>
            <a:cs typeface="Calibri" charset="0"/>
          </a:endParaRPr>
        </a:p>
      </dsp:txBody>
      <dsp:txXfrm>
        <a:off x="7332583" y="1286777"/>
        <a:ext cx="1721012" cy="2284559"/>
      </dsp:txXfrm>
    </dsp:sp>
    <dsp:sp modelId="{B7B4B732-A228-45FC-82E4-1C3890340D63}">
      <dsp:nvSpPr>
        <dsp:cNvPr id="0" name=""/>
        <dsp:cNvSpPr/>
      </dsp:nvSpPr>
      <dsp:spPr>
        <a:xfrm>
          <a:off x="9161384" y="770474"/>
          <a:ext cx="1721012" cy="516303"/>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998" tIns="135998" rIns="135998" bIns="13599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j-lt"/>
            </a:rPr>
            <a:t>Intercept 5</a:t>
          </a:r>
        </a:p>
      </dsp:txBody>
      <dsp:txXfrm>
        <a:off x="9161384" y="770474"/>
        <a:ext cx="1721012" cy="516303"/>
      </dsp:txXfrm>
    </dsp:sp>
    <dsp:sp modelId="{DEB0B687-B984-4A14-B3EC-B381C97D72D8}">
      <dsp:nvSpPr>
        <dsp:cNvPr id="0" name=""/>
        <dsp:cNvSpPr/>
      </dsp:nvSpPr>
      <dsp:spPr>
        <a:xfrm>
          <a:off x="9161384" y="1295939"/>
          <a:ext cx="1721012" cy="2284559"/>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9998" tIns="169998" rIns="169998" bIns="169998" numCol="1" spcCol="1270" anchor="t" anchorCtr="0">
          <a:noAutofit/>
        </a:bodyPr>
        <a:lstStyle/>
        <a:p>
          <a:pPr marL="0" lvl="0" indent="0" algn="l" defTabSz="889000">
            <a:lnSpc>
              <a:spcPct val="90000"/>
            </a:lnSpc>
            <a:spcBef>
              <a:spcPct val="0"/>
            </a:spcBef>
            <a:spcAft>
              <a:spcPct val="35000"/>
            </a:spcAft>
            <a:buNone/>
          </a:pPr>
          <a:r>
            <a:rPr lang="en-US" sz="2000" kern="1200" dirty="0"/>
            <a:t>Community Corrections/</a:t>
          </a:r>
        </a:p>
        <a:p>
          <a:pPr marL="0" lvl="0" indent="0" algn="l" defTabSz="889000">
            <a:lnSpc>
              <a:spcPct val="90000"/>
            </a:lnSpc>
            <a:spcBef>
              <a:spcPct val="0"/>
            </a:spcBef>
            <a:spcAft>
              <a:spcPct val="35000"/>
            </a:spcAft>
            <a:buNone/>
          </a:pPr>
          <a:r>
            <a:rPr lang="en-US" sz="2000" kern="1200" dirty="0"/>
            <a:t>Community Support</a:t>
          </a:r>
          <a:endParaRPr lang="en-US" sz="1200" kern="1200" dirty="0"/>
        </a:p>
      </dsp:txBody>
      <dsp:txXfrm>
        <a:off x="9161384" y="1295939"/>
        <a:ext cx="1721012" cy="22845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1A6DF-0273-4C9F-A1CF-A320F9DB6FD1}">
      <dsp:nvSpPr>
        <dsp:cNvPr id="0" name=""/>
        <dsp:cNvSpPr/>
      </dsp:nvSpPr>
      <dsp:spPr>
        <a:xfrm>
          <a:off x="15499" y="196668"/>
          <a:ext cx="2087524" cy="62625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961" tIns="164961" rIns="164961" bIns="164961"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mj-lt"/>
            </a:rPr>
            <a:t>Supported Housing</a:t>
          </a:r>
        </a:p>
      </dsp:txBody>
      <dsp:txXfrm>
        <a:off x="15499" y="196668"/>
        <a:ext cx="2087524" cy="626257"/>
      </dsp:txXfrm>
    </dsp:sp>
    <dsp:sp modelId="{910C52EF-D1F5-4581-A150-24B263AF9343}">
      <dsp:nvSpPr>
        <dsp:cNvPr id="0" name=""/>
        <dsp:cNvSpPr/>
      </dsp:nvSpPr>
      <dsp:spPr>
        <a:xfrm>
          <a:off x="0" y="839574"/>
          <a:ext cx="2087524" cy="414136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800100">
            <a:lnSpc>
              <a:spcPct val="100000"/>
            </a:lnSpc>
            <a:spcBef>
              <a:spcPct val="0"/>
            </a:spcBef>
            <a:spcAft>
              <a:spcPct val="35000"/>
            </a:spcAft>
            <a:buFont typeface="Arial" panose="020B0604020202020204" pitchFamily="34" charset="0"/>
            <a:buNone/>
          </a:pPr>
          <a:r>
            <a:rPr lang="en-US" sz="1800" kern="1200" dirty="0">
              <a:solidFill>
                <a:srgbClr val="0070C0"/>
              </a:solidFill>
              <a:latin typeface="Calibri" charset="0"/>
              <a:ea typeface="Calibri" charset="0"/>
              <a:cs typeface="Calibri" charset="0"/>
            </a:rPr>
            <a:t>JMHCP</a:t>
          </a:r>
          <a:r>
            <a:rPr lang="en-US" sz="1800" kern="1200" baseline="0" dirty="0">
              <a:solidFill>
                <a:srgbClr val="0070C0"/>
              </a:solidFill>
              <a:latin typeface="Calibri" charset="0"/>
              <a:ea typeface="Calibri" charset="0"/>
              <a:cs typeface="Calibri" charset="0"/>
            </a:rPr>
            <a:t> IFSN housing</a:t>
          </a:r>
        </a:p>
        <a:p>
          <a:pPr marL="0" lvl="0" indent="0" algn="l" defTabSz="800100">
            <a:lnSpc>
              <a:spcPct val="100000"/>
            </a:lnSpc>
            <a:spcBef>
              <a:spcPct val="0"/>
            </a:spcBef>
            <a:spcAft>
              <a:spcPct val="35000"/>
            </a:spcAft>
            <a:buFont typeface="Arial" panose="020B0604020202020204" pitchFamily="34" charset="0"/>
            <a:buNone/>
          </a:pPr>
          <a:r>
            <a:rPr lang="en-US" sz="1800" kern="1200" baseline="0" dirty="0">
              <a:solidFill>
                <a:srgbClr val="7030A0"/>
              </a:solidFill>
              <a:latin typeface="Calibri" charset="0"/>
              <a:ea typeface="Calibri" charset="0"/>
              <a:cs typeface="Calibri" charset="0"/>
            </a:rPr>
            <a:t>Crossroads to Hope</a:t>
          </a:r>
        </a:p>
        <a:p>
          <a:pPr marL="0" lvl="0" indent="0" algn="l" defTabSz="800100">
            <a:lnSpc>
              <a:spcPct val="100000"/>
            </a:lnSpc>
            <a:spcBef>
              <a:spcPct val="0"/>
            </a:spcBef>
            <a:spcAft>
              <a:spcPct val="35000"/>
            </a:spcAft>
            <a:buFont typeface="Arial" panose="020B0604020202020204" pitchFamily="34" charset="0"/>
            <a:buNone/>
          </a:pPr>
          <a:r>
            <a:rPr lang="en-US" sz="1800" kern="1200" baseline="0" dirty="0">
              <a:solidFill>
                <a:srgbClr val="00B050"/>
              </a:solidFill>
              <a:latin typeface="Calibri" charset="0"/>
              <a:ea typeface="Calibri" charset="0"/>
              <a:cs typeface="Calibri" charset="0"/>
            </a:rPr>
            <a:t>DSH funding for additional housing</a:t>
          </a:r>
        </a:p>
        <a:p>
          <a:pPr marL="0" lvl="0" indent="0" algn="l" defTabSz="800100">
            <a:lnSpc>
              <a:spcPct val="100000"/>
            </a:lnSpc>
            <a:spcBef>
              <a:spcPct val="0"/>
            </a:spcBef>
            <a:spcAft>
              <a:spcPct val="35000"/>
            </a:spcAft>
            <a:buFont typeface="Arial" panose="020B0604020202020204" pitchFamily="34" charset="0"/>
            <a:buNone/>
          </a:pPr>
          <a:r>
            <a:rPr lang="en-US" sz="1800" kern="1200" baseline="0" dirty="0">
              <a:solidFill>
                <a:srgbClr val="C00000"/>
              </a:solidFill>
              <a:latin typeface="Calibri" charset="0"/>
              <a:ea typeface="Calibri" charset="0"/>
              <a:cs typeface="Calibri" charset="0"/>
            </a:rPr>
            <a:t>No Place Like Home</a:t>
          </a:r>
        </a:p>
        <a:p>
          <a:pPr marL="0" lvl="0" indent="0" algn="l" defTabSz="800100">
            <a:lnSpc>
              <a:spcPct val="100000"/>
            </a:lnSpc>
            <a:spcBef>
              <a:spcPct val="0"/>
            </a:spcBef>
            <a:spcAft>
              <a:spcPct val="35000"/>
            </a:spcAft>
            <a:buFont typeface="Arial" panose="020B0604020202020204" pitchFamily="34" charset="0"/>
            <a:buNone/>
          </a:pPr>
          <a:r>
            <a:rPr lang="en-US" sz="1800" kern="1200" baseline="0" dirty="0">
              <a:solidFill>
                <a:schemeClr val="accent2">
                  <a:lumMod val="75000"/>
                </a:schemeClr>
              </a:solidFill>
              <a:latin typeface="Calibri" charset="0"/>
              <a:ea typeface="Calibri" charset="0"/>
              <a:cs typeface="Calibri" charset="0"/>
            </a:rPr>
            <a:t>Bridge Funding</a:t>
          </a:r>
          <a:endParaRPr lang="en-US" sz="1800" kern="1200" dirty="0">
            <a:solidFill>
              <a:schemeClr val="accent2">
                <a:lumMod val="75000"/>
              </a:schemeClr>
            </a:solidFill>
            <a:latin typeface="Calibri" charset="0"/>
            <a:ea typeface="Calibri" charset="0"/>
            <a:cs typeface="Calibri" charset="0"/>
          </a:endParaRPr>
        </a:p>
      </dsp:txBody>
      <dsp:txXfrm>
        <a:off x="0" y="839574"/>
        <a:ext cx="2087524" cy="4141367"/>
      </dsp:txXfrm>
    </dsp:sp>
    <dsp:sp modelId="{1F484571-9C36-4EBC-94E8-740ECF59A9E8}">
      <dsp:nvSpPr>
        <dsp:cNvPr id="0" name=""/>
        <dsp:cNvSpPr/>
      </dsp:nvSpPr>
      <dsp:spPr>
        <a:xfrm>
          <a:off x="2210812" y="196668"/>
          <a:ext cx="2087524" cy="626257"/>
        </a:xfrm>
        <a:prstGeom prst="rect">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961" tIns="164961" rIns="164961" bIns="164961"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ea typeface="Calibri" charset="0"/>
              <a:cs typeface="Calibri" charset="0"/>
            </a:rPr>
            <a:t>Information sharing</a:t>
          </a:r>
        </a:p>
      </dsp:txBody>
      <dsp:txXfrm>
        <a:off x="2210812" y="196668"/>
        <a:ext cx="2087524" cy="626257"/>
      </dsp:txXfrm>
    </dsp:sp>
    <dsp:sp modelId="{8382FB71-379A-4A42-BEC2-AAF439B565D5}">
      <dsp:nvSpPr>
        <dsp:cNvPr id="0" name=""/>
        <dsp:cNvSpPr/>
      </dsp:nvSpPr>
      <dsp:spPr>
        <a:xfrm>
          <a:off x="2210812" y="822925"/>
          <a:ext cx="2087524" cy="4141367"/>
        </a:xfrm>
        <a:prstGeom prst="rect">
          <a:avLst/>
        </a:prstGeom>
        <a:solidFill>
          <a:schemeClr val="accent2">
            <a:tint val="40000"/>
            <a:alpha val="90000"/>
            <a:hueOff val="-212306"/>
            <a:satOff val="-18836"/>
            <a:lumOff val="-192"/>
            <a:alphaOff val="0"/>
          </a:schemeClr>
        </a:solidFill>
        <a:ln w="12700" cap="flat" cmpd="sng" algn="ctr">
          <a:solidFill>
            <a:schemeClr val="accent2">
              <a:tint val="40000"/>
              <a:alpha val="90000"/>
              <a:hueOff val="-212306"/>
              <a:satOff val="-18836"/>
              <a:lumOff val="-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800100">
            <a:lnSpc>
              <a:spcPct val="100000"/>
            </a:lnSpc>
            <a:spcBef>
              <a:spcPct val="0"/>
            </a:spcBef>
            <a:spcAft>
              <a:spcPct val="35000"/>
            </a:spcAft>
            <a:buNone/>
          </a:pPr>
          <a:r>
            <a:rPr lang="en-US" sz="1800" kern="1200" dirty="0">
              <a:solidFill>
                <a:srgbClr val="00B050"/>
              </a:solidFill>
              <a:latin typeface="Calibri" charset="0"/>
              <a:cs typeface="Calibri" charset="0"/>
            </a:rPr>
            <a:t>IMDT</a:t>
          </a:r>
          <a:r>
            <a:rPr lang="en-US" sz="1800" kern="1200" dirty="0">
              <a:latin typeface="Calibri" charset="0"/>
              <a:cs typeface="Calibri" charset="0"/>
            </a:rPr>
            <a:t>	</a:t>
          </a:r>
        </a:p>
        <a:p>
          <a:pPr marL="0" lvl="0" indent="0" algn="l" defTabSz="800100">
            <a:lnSpc>
              <a:spcPct val="100000"/>
            </a:lnSpc>
            <a:spcBef>
              <a:spcPct val="0"/>
            </a:spcBef>
            <a:spcAft>
              <a:spcPct val="35000"/>
            </a:spcAft>
            <a:buNone/>
          </a:pPr>
          <a:r>
            <a:rPr lang="en-US" sz="1800" kern="1200" dirty="0">
              <a:solidFill>
                <a:srgbClr val="C00000"/>
              </a:solidFill>
              <a:latin typeface="Calibri" charset="0"/>
              <a:cs typeface="Calibri" charset="0"/>
            </a:rPr>
            <a:t>New Call Center for Mobile Crisis Services</a:t>
          </a:r>
        </a:p>
        <a:p>
          <a:pPr marL="0" lvl="0" indent="0" algn="l" defTabSz="800100">
            <a:lnSpc>
              <a:spcPct val="100000"/>
            </a:lnSpc>
            <a:spcBef>
              <a:spcPct val="0"/>
            </a:spcBef>
            <a:spcAft>
              <a:spcPct val="35000"/>
            </a:spcAft>
            <a:buNone/>
          </a:pPr>
          <a:endParaRPr lang="en-US" sz="1800" kern="1200" dirty="0">
            <a:latin typeface="Calibri" charset="0"/>
            <a:cs typeface="Calibri" charset="0"/>
          </a:endParaRPr>
        </a:p>
      </dsp:txBody>
      <dsp:txXfrm>
        <a:off x="2210812" y="822925"/>
        <a:ext cx="2087524" cy="4141367"/>
      </dsp:txXfrm>
    </dsp:sp>
    <dsp:sp modelId="{6B33ABE5-CEF1-4B39-82C3-F1FC644C0A8F}">
      <dsp:nvSpPr>
        <dsp:cNvPr id="0" name=""/>
        <dsp:cNvSpPr/>
      </dsp:nvSpPr>
      <dsp:spPr>
        <a:xfrm>
          <a:off x="4406125" y="196668"/>
          <a:ext cx="2087524" cy="626257"/>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961" tIns="164961" rIns="164961" bIns="164961"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cs typeface="Calibri" charset="0"/>
            </a:rPr>
            <a:t>Reentry/Discharge Planning</a:t>
          </a:r>
          <a:endParaRPr lang="en-US" sz="1800" b="1" kern="1200" dirty="0">
            <a:latin typeface="+mj-lt"/>
            <a:ea typeface="Calibri" charset="0"/>
            <a:cs typeface="Calibri" charset="0"/>
          </a:endParaRPr>
        </a:p>
      </dsp:txBody>
      <dsp:txXfrm>
        <a:off x="4406125" y="196668"/>
        <a:ext cx="2087524" cy="626257"/>
      </dsp:txXfrm>
    </dsp:sp>
    <dsp:sp modelId="{D49AD3F7-B2B6-4709-A43B-C22DEB981B39}">
      <dsp:nvSpPr>
        <dsp:cNvPr id="0" name=""/>
        <dsp:cNvSpPr/>
      </dsp:nvSpPr>
      <dsp:spPr>
        <a:xfrm>
          <a:off x="4406125" y="822925"/>
          <a:ext cx="2087524" cy="4141367"/>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800100">
            <a:lnSpc>
              <a:spcPct val="100000"/>
            </a:lnSpc>
            <a:spcBef>
              <a:spcPct val="0"/>
            </a:spcBef>
            <a:spcAft>
              <a:spcPct val="35000"/>
            </a:spcAft>
            <a:buNone/>
          </a:pPr>
          <a:r>
            <a:rPr lang="en-US" sz="1800" kern="1200" dirty="0">
              <a:solidFill>
                <a:schemeClr val="accent2">
                  <a:lumMod val="75000"/>
                </a:schemeClr>
              </a:solidFill>
              <a:latin typeface="Calibri" charset="0"/>
              <a:ea typeface="Calibri" charset="0"/>
              <a:cs typeface="Calibri" charset="0"/>
            </a:rPr>
            <a:t>JMHCP Case Management for Pre-trail release</a:t>
          </a:r>
        </a:p>
        <a:p>
          <a:pPr marL="0" lvl="0" indent="0" algn="l" defTabSz="800100">
            <a:lnSpc>
              <a:spcPct val="100000"/>
            </a:lnSpc>
            <a:spcBef>
              <a:spcPct val="0"/>
            </a:spcBef>
            <a:spcAft>
              <a:spcPct val="35000"/>
            </a:spcAft>
            <a:buNone/>
          </a:pPr>
          <a:r>
            <a:rPr lang="en-US" sz="1800" kern="1200" dirty="0">
              <a:solidFill>
                <a:srgbClr val="0070C0"/>
              </a:solidFill>
              <a:latin typeface="Calibri" charset="0"/>
              <a:ea typeface="Calibri" charset="0"/>
              <a:cs typeface="Calibri" charset="0"/>
            </a:rPr>
            <a:t>Prop 47 Jail In-reach</a:t>
          </a:r>
        </a:p>
        <a:p>
          <a:pPr marL="0" lvl="0" indent="0" algn="l" defTabSz="800100">
            <a:lnSpc>
              <a:spcPct val="100000"/>
            </a:lnSpc>
            <a:spcBef>
              <a:spcPct val="0"/>
            </a:spcBef>
            <a:spcAft>
              <a:spcPct val="35000"/>
            </a:spcAft>
            <a:buNone/>
          </a:pPr>
          <a:r>
            <a:rPr lang="en-US" sz="1800" kern="1200" dirty="0" err="1">
              <a:solidFill>
                <a:srgbClr val="7030A0"/>
              </a:solidFill>
              <a:latin typeface="Calibri" charset="0"/>
              <a:ea typeface="Calibri" charset="0"/>
              <a:cs typeface="Calibri" charset="0"/>
            </a:rPr>
            <a:t>CalAIM</a:t>
          </a:r>
          <a:r>
            <a:rPr lang="en-US" sz="1800" kern="1200" dirty="0">
              <a:solidFill>
                <a:srgbClr val="7030A0"/>
              </a:solidFill>
              <a:latin typeface="Calibri" charset="0"/>
              <a:ea typeface="Calibri" charset="0"/>
              <a:cs typeface="Calibri" charset="0"/>
            </a:rPr>
            <a:t> Enhanced Care Management</a:t>
          </a:r>
        </a:p>
        <a:p>
          <a:pPr marL="0" lvl="0" indent="0" algn="l" defTabSz="800100">
            <a:lnSpc>
              <a:spcPct val="100000"/>
            </a:lnSpc>
            <a:spcBef>
              <a:spcPct val="0"/>
            </a:spcBef>
            <a:spcAft>
              <a:spcPct val="35000"/>
            </a:spcAft>
            <a:buNone/>
          </a:pPr>
          <a:r>
            <a:rPr lang="en-US" sz="1800" kern="1200" dirty="0">
              <a:solidFill>
                <a:srgbClr val="00B050"/>
              </a:solidFill>
              <a:latin typeface="Calibri" charset="0"/>
              <a:cs typeface="Calibri" charset="0"/>
            </a:rPr>
            <a:t>Homeless Outreach Partners Empowering Sonoma County</a:t>
          </a:r>
          <a:endParaRPr lang="en-US" sz="1800" kern="1200" dirty="0">
            <a:solidFill>
              <a:srgbClr val="00B050"/>
            </a:solidFill>
            <a:latin typeface="Calibri" charset="0"/>
            <a:ea typeface="Calibri" charset="0"/>
            <a:cs typeface="Calibri" charset="0"/>
          </a:endParaRPr>
        </a:p>
        <a:p>
          <a:pPr marL="0" lvl="0" indent="0" algn="l" defTabSz="800100">
            <a:lnSpc>
              <a:spcPct val="100000"/>
            </a:lnSpc>
            <a:spcBef>
              <a:spcPct val="0"/>
            </a:spcBef>
            <a:spcAft>
              <a:spcPct val="35000"/>
            </a:spcAft>
            <a:buNone/>
          </a:pPr>
          <a:endParaRPr lang="en-US" sz="1800" kern="1200" dirty="0">
            <a:solidFill>
              <a:srgbClr val="7030A0"/>
            </a:solidFill>
            <a:latin typeface="Calibri" charset="0"/>
            <a:cs typeface="Calibri" charset="0"/>
          </a:endParaRPr>
        </a:p>
        <a:p>
          <a:pPr marL="0" lvl="0" indent="0" algn="l" defTabSz="800100">
            <a:lnSpc>
              <a:spcPct val="100000"/>
            </a:lnSpc>
            <a:spcBef>
              <a:spcPct val="0"/>
            </a:spcBef>
            <a:spcAft>
              <a:spcPct val="35000"/>
            </a:spcAft>
            <a:buNone/>
          </a:pPr>
          <a:endParaRPr lang="en-US" sz="1800" kern="1200" dirty="0">
            <a:solidFill>
              <a:srgbClr val="7030A0"/>
            </a:solidFill>
            <a:latin typeface="Calibri" charset="0"/>
            <a:ea typeface="Calibri" charset="0"/>
            <a:cs typeface="Calibri" charset="0"/>
          </a:endParaRPr>
        </a:p>
        <a:p>
          <a:pPr marL="0" lvl="0" indent="0" algn="l" defTabSz="800100">
            <a:lnSpc>
              <a:spcPct val="100000"/>
            </a:lnSpc>
            <a:spcBef>
              <a:spcPct val="0"/>
            </a:spcBef>
            <a:spcAft>
              <a:spcPct val="35000"/>
            </a:spcAft>
            <a:buNone/>
          </a:pPr>
          <a:endParaRPr lang="en-US" sz="1800" kern="1200" dirty="0">
            <a:solidFill>
              <a:srgbClr val="C00000"/>
            </a:solidFill>
            <a:latin typeface="Calibri" charset="0"/>
            <a:ea typeface="Calibri" charset="0"/>
            <a:cs typeface="Calibri" charset="0"/>
          </a:endParaRPr>
        </a:p>
      </dsp:txBody>
      <dsp:txXfrm>
        <a:off x="4406125" y="822925"/>
        <a:ext cx="2087524" cy="4141367"/>
      </dsp:txXfrm>
    </dsp:sp>
    <dsp:sp modelId="{4AE355A7-3A54-47B1-8CB5-F35120F77B1B}">
      <dsp:nvSpPr>
        <dsp:cNvPr id="0" name=""/>
        <dsp:cNvSpPr/>
      </dsp:nvSpPr>
      <dsp:spPr>
        <a:xfrm>
          <a:off x="6601438" y="196668"/>
          <a:ext cx="2087524" cy="626257"/>
        </a:xfrm>
        <a:prstGeom prst="rect">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961" tIns="164961" rIns="164961" bIns="164961" numCol="1" spcCol="1270" anchor="ctr" anchorCtr="0">
          <a:noAutofit/>
        </a:bodyPr>
        <a:lstStyle/>
        <a:p>
          <a:pPr marL="0" lvl="0" indent="0" algn="ctr" defTabSz="889000">
            <a:lnSpc>
              <a:spcPct val="90000"/>
            </a:lnSpc>
            <a:spcBef>
              <a:spcPct val="0"/>
            </a:spcBef>
            <a:spcAft>
              <a:spcPct val="35000"/>
            </a:spcAft>
            <a:buNone/>
          </a:pPr>
          <a:r>
            <a:rPr lang="en-US" sz="2000" b="0" i="0" u="none" strike="noStrike" kern="1200" baseline="0" dirty="0">
              <a:solidFill>
                <a:schemeClr val="bg1"/>
              </a:solidFill>
              <a:latin typeface="Calibri-Light"/>
            </a:rPr>
            <a:t>Expand Mobile Support Team </a:t>
          </a:r>
          <a:endParaRPr lang="en-US" sz="2000" b="0" kern="1200" dirty="0">
            <a:solidFill>
              <a:schemeClr val="bg1"/>
            </a:solidFill>
            <a:latin typeface="+mj-lt"/>
            <a:ea typeface="Calibri" charset="0"/>
            <a:cs typeface="Calibri" charset="0"/>
          </a:endParaRPr>
        </a:p>
      </dsp:txBody>
      <dsp:txXfrm>
        <a:off x="6601438" y="196668"/>
        <a:ext cx="2087524" cy="626257"/>
      </dsp:txXfrm>
    </dsp:sp>
    <dsp:sp modelId="{C0A30CE6-D937-498A-8D1C-AB49CDB4AE52}">
      <dsp:nvSpPr>
        <dsp:cNvPr id="0" name=""/>
        <dsp:cNvSpPr/>
      </dsp:nvSpPr>
      <dsp:spPr>
        <a:xfrm>
          <a:off x="6575302" y="822925"/>
          <a:ext cx="2087524" cy="4141367"/>
        </a:xfrm>
        <a:prstGeom prst="rect">
          <a:avLst/>
        </a:prstGeom>
        <a:solidFill>
          <a:schemeClr val="accent2">
            <a:tint val="40000"/>
            <a:alpha val="90000"/>
            <a:hueOff val="-636919"/>
            <a:satOff val="-56510"/>
            <a:lumOff val="-577"/>
            <a:alphaOff val="0"/>
          </a:schemeClr>
        </a:solidFill>
        <a:ln w="12700" cap="flat" cmpd="sng" algn="ctr">
          <a:solidFill>
            <a:schemeClr val="accent2">
              <a:tint val="40000"/>
              <a:alpha val="90000"/>
              <a:hueOff val="-636919"/>
              <a:satOff val="-56510"/>
              <a:lumOff val="-5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800100">
            <a:lnSpc>
              <a:spcPct val="100000"/>
            </a:lnSpc>
            <a:spcBef>
              <a:spcPct val="0"/>
            </a:spcBef>
            <a:spcAft>
              <a:spcPct val="35000"/>
            </a:spcAft>
            <a:buNone/>
          </a:pPr>
          <a:r>
            <a:rPr lang="en-US" sz="1800" kern="1200" dirty="0">
              <a:solidFill>
                <a:srgbClr val="C00000"/>
              </a:solidFill>
              <a:latin typeface="Calibri" charset="0"/>
              <a:ea typeface="Calibri" charset="0"/>
              <a:cs typeface="Calibri" charset="0"/>
            </a:rPr>
            <a:t>Mandate for County-Wide 24/7 Mobile Crisis Services by 12/31/23</a:t>
          </a:r>
        </a:p>
      </dsp:txBody>
      <dsp:txXfrm>
        <a:off x="6575302" y="822925"/>
        <a:ext cx="2087524" cy="4141367"/>
      </dsp:txXfrm>
    </dsp:sp>
    <dsp:sp modelId="{1D3D5FCC-5789-4468-99A6-5D6A676B6013}">
      <dsp:nvSpPr>
        <dsp:cNvPr id="0" name=""/>
        <dsp:cNvSpPr/>
      </dsp:nvSpPr>
      <dsp:spPr>
        <a:xfrm>
          <a:off x="8796751" y="196668"/>
          <a:ext cx="2087524" cy="626257"/>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961" tIns="164961" rIns="164961" bIns="164961"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ea typeface="Calibri" charset="0"/>
              <a:cs typeface="Calibri" charset="0"/>
            </a:rPr>
            <a:t>Expand Peer to Peer Services</a:t>
          </a:r>
        </a:p>
      </dsp:txBody>
      <dsp:txXfrm>
        <a:off x="8796751" y="196668"/>
        <a:ext cx="2087524" cy="626257"/>
      </dsp:txXfrm>
    </dsp:sp>
    <dsp:sp modelId="{44C7D37A-568B-4A53-88BE-8330DEF7D4A3}">
      <dsp:nvSpPr>
        <dsp:cNvPr id="0" name=""/>
        <dsp:cNvSpPr/>
      </dsp:nvSpPr>
      <dsp:spPr>
        <a:xfrm>
          <a:off x="8796751" y="822925"/>
          <a:ext cx="2087524" cy="4141367"/>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800100">
            <a:lnSpc>
              <a:spcPct val="100000"/>
            </a:lnSpc>
            <a:spcBef>
              <a:spcPct val="0"/>
            </a:spcBef>
            <a:spcAft>
              <a:spcPct val="35000"/>
            </a:spcAft>
            <a:buNone/>
          </a:pPr>
          <a:r>
            <a:rPr lang="en-US" sz="1800" kern="1200" dirty="0">
              <a:solidFill>
                <a:schemeClr val="accent2">
                  <a:lumMod val="75000"/>
                </a:schemeClr>
              </a:solidFill>
              <a:latin typeface="Calibri" charset="0"/>
              <a:ea typeface="Calibri" charset="0"/>
              <a:cs typeface="Calibri" charset="0"/>
            </a:rPr>
            <a:t>Crossroads to Hope </a:t>
          </a:r>
        </a:p>
        <a:p>
          <a:pPr marL="0" lvl="0" indent="0" algn="l" defTabSz="800100">
            <a:lnSpc>
              <a:spcPct val="100000"/>
            </a:lnSpc>
            <a:spcBef>
              <a:spcPct val="0"/>
            </a:spcBef>
            <a:spcAft>
              <a:spcPct val="35000"/>
            </a:spcAft>
            <a:buNone/>
          </a:pPr>
          <a:r>
            <a:rPr lang="en-US" sz="1800" kern="1200" dirty="0">
              <a:solidFill>
                <a:schemeClr val="accent5">
                  <a:lumMod val="75000"/>
                </a:schemeClr>
              </a:solidFill>
              <a:latin typeface="Calibri" charset="0"/>
              <a:ea typeface="Calibri" charset="0"/>
              <a:cs typeface="Calibri" charset="0"/>
            </a:rPr>
            <a:t>Prop 47 Jail In-reach</a:t>
          </a:r>
        </a:p>
        <a:p>
          <a:pPr marL="0" lvl="0" indent="0" algn="l" defTabSz="800100">
            <a:lnSpc>
              <a:spcPct val="100000"/>
            </a:lnSpc>
            <a:spcBef>
              <a:spcPct val="0"/>
            </a:spcBef>
            <a:spcAft>
              <a:spcPct val="35000"/>
            </a:spcAft>
            <a:buNone/>
          </a:pPr>
          <a:endParaRPr lang="en-US" sz="1800" kern="1200" dirty="0">
            <a:solidFill>
              <a:srgbClr val="C00000"/>
            </a:solidFill>
            <a:latin typeface="Calibri" charset="0"/>
            <a:ea typeface="Calibri" charset="0"/>
            <a:cs typeface="Calibri" charset="0"/>
          </a:endParaRPr>
        </a:p>
        <a:p>
          <a:pPr marL="0" lvl="0" indent="0" algn="l" defTabSz="800100">
            <a:lnSpc>
              <a:spcPct val="100000"/>
            </a:lnSpc>
            <a:spcBef>
              <a:spcPct val="0"/>
            </a:spcBef>
            <a:spcAft>
              <a:spcPct val="35000"/>
            </a:spcAft>
            <a:buNone/>
          </a:pPr>
          <a:endParaRPr lang="en-US" sz="1800" kern="1200" dirty="0">
            <a:solidFill>
              <a:srgbClr val="C00000"/>
            </a:solidFill>
            <a:latin typeface="Calibri" charset="0"/>
            <a:ea typeface="Calibri" charset="0"/>
            <a:cs typeface="Calibri" charset="0"/>
          </a:endParaRPr>
        </a:p>
        <a:p>
          <a:pPr marL="0" lvl="0" indent="0" algn="l" defTabSz="800100">
            <a:lnSpc>
              <a:spcPct val="100000"/>
            </a:lnSpc>
            <a:spcBef>
              <a:spcPct val="0"/>
            </a:spcBef>
            <a:spcAft>
              <a:spcPct val="35000"/>
            </a:spcAft>
            <a:buNone/>
          </a:pPr>
          <a:endParaRPr lang="en-US" sz="1800" kern="1200" dirty="0">
            <a:solidFill>
              <a:srgbClr val="C00000"/>
            </a:solidFill>
            <a:latin typeface="Calibri" charset="0"/>
            <a:ea typeface="Calibri" charset="0"/>
            <a:cs typeface="Calibri" charset="0"/>
          </a:endParaRPr>
        </a:p>
      </dsp:txBody>
      <dsp:txXfrm>
        <a:off x="8796751" y="822925"/>
        <a:ext cx="2087524" cy="41413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B01F7-ADA2-439C-93B7-62C1F47BBEF8}">
      <dsp:nvSpPr>
        <dsp:cNvPr id="0" name=""/>
        <dsp:cNvSpPr/>
      </dsp:nvSpPr>
      <dsp:spPr>
        <a:xfrm>
          <a:off x="11741" y="521"/>
          <a:ext cx="3553571" cy="106607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811" tIns="280811" rIns="280811" bIns="280811" numCol="1" spcCol="1270" anchor="ctr" anchorCtr="0">
          <a:noAutofit/>
        </a:bodyPr>
        <a:lstStyle/>
        <a:p>
          <a:pPr marL="0" lvl="0" indent="0" algn="ctr" defTabSz="1066800">
            <a:lnSpc>
              <a:spcPct val="90000"/>
            </a:lnSpc>
            <a:spcBef>
              <a:spcPct val="0"/>
            </a:spcBef>
            <a:spcAft>
              <a:spcPct val="35000"/>
            </a:spcAft>
            <a:buNone/>
          </a:pPr>
          <a:r>
            <a:rPr lang="en-US" sz="2400" b="1" kern="1200" dirty="0"/>
            <a:t>Provide access to transition support services</a:t>
          </a:r>
          <a:endParaRPr lang="en-US" sz="2400" kern="1200" dirty="0"/>
        </a:p>
      </dsp:txBody>
      <dsp:txXfrm>
        <a:off x="11741" y="521"/>
        <a:ext cx="3553571" cy="1066071"/>
      </dsp:txXfrm>
    </dsp:sp>
    <dsp:sp modelId="{F90C8E75-3E8B-4CB8-943B-6EB1B4158FF5}">
      <dsp:nvSpPr>
        <dsp:cNvPr id="0" name=""/>
        <dsp:cNvSpPr/>
      </dsp:nvSpPr>
      <dsp:spPr>
        <a:xfrm>
          <a:off x="11741" y="1066592"/>
          <a:ext cx="3553571" cy="437420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1014" tIns="351014" rIns="351014" bIns="351014"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accent1"/>
              </a:solidFill>
            </a:rPr>
            <a:t>A Provide transition support services for an ongoing caseload of 40 individuals</a:t>
          </a:r>
        </a:p>
        <a:p>
          <a:pPr marL="0" lvl="0" indent="0" algn="l" defTabSz="889000">
            <a:lnSpc>
              <a:spcPct val="90000"/>
            </a:lnSpc>
            <a:spcBef>
              <a:spcPct val="0"/>
            </a:spcBef>
            <a:spcAft>
              <a:spcPct val="35000"/>
            </a:spcAft>
            <a:buNone/>
          </a:pPr>
          <a:r>
            <a:rPr lang="en-US" sz="2000" kern="1200" dirty="0">
              <a:solidFill>
                <a:srgbClr val="7030A0"/>
              </a:solidFill>
            </a:rPr>
            <a:t>A minimum of 60% of participants receiving transition support services will be connected to Enhanced Care Management and/or a behavioral health treatment program</a:t>
          </a:r>
          <a:endParaRPr lang="en-US" sz="1200" kern="1200" dirty="0"/>
        </a:p>
        <a:p>
          <a:pPr marL="0" lvl="0" indent="0" algn="l" defTabSz="488950">
            <a:lnSpc>
              <a:spcPct val="90000"/>
            </a:lnSpc>
            <a:spcBef>
              <a:spcPct val="0"/>
            </a:spcBef>
            <a:spcAft>
              <a:spcPct val="35000"/>
            </a:spcAft>
            <a:buNone/>
          </a:pPr>
          <a:endParaRPr lang="en-US" sz="1100" kern="1200" dirty="0"/>
        </a:p>
        <a:p>
          <a:pPr marL="0" lvl="0" indent="0" algn="l" defTabSz="488950">
            <a:lnSpc>
              <a:spcPct val="90000"/>
            </a:lnSpc>
            <a:spcBef>
              <a:spcPct val="0"/>
            </a:spcBef>
            <a:spcAft>
              <a:spcPct val="35000"/>
            </a:spcAft>
            <a:buNone/>
          </a:pPr>
          <a:endParaRPr lang="en-US" sz="1100" kern="1200" dirty="0"/>
        </a:p>
      </dsp:txBody>
      <dsp:txXfrm>
        <a:off x="11741" y="1066592"/>
        <a:ext cx="3553571" cy="4374201"/>
      </dsp:txXfrm>
    </dsp:sp>
    <dsp:sp modelId="{85AEE3C0-D2EB-495C-A2AA-031C0CD87BB5}">
      <dsp:nvSpPr>
        <dsp:cNvPr id="0" name=""/>
        <dsp:cNvSpPr/>
      </dsp:nvSpPr>
      <dsp:spPr>
        <a:xfrm>
          <a:off x="3673101" y="521"/>
          <a:ext cx="3553571" cy="1066071"/>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811" tIns="280811" rIns="280811" bIns="280811" numCol="1" spcCol="1270" anchor="ctr" anchorCtr="0">
          <a:noAutofit/>
        </a:bodyPr>
        <a:lstStyle/>
        <a:p>
          <a:pPr marL="0" lvl="0" indent="0" algn="ctr" defTabSz="1066800">
            <a:lnSpc>
              <a:spcPct val="90000"/>
            </a:lnSpc>
            <a:spcBef>
              <a:spcPct val="0"/>
            </a:spcBef>
            <a:spcAft>
              <a:spcPct val="35000"/>
            </a:spcAft>
            <a:buNone/>
          </a:pPr>
          <a:r>
            <a:rPr lang="en-US" sz="2400" b="1" kern="1200" dirty="0"/>
            <a:t>Decrease participant engagement in criminal activity</a:t>
          </a:r>
          <a:endParaRPr lang="en-US" sz="2400" kern="1200" dirty="0"/>
        </a:p>
      </dsp:txBody>
      <dsp:txXfrm>
        <a:off x="3673101" y="521"/>
        <a:ext cx="3553571" cy="1066071"/>
      </dsp:txXfrm>
    </dsp:sp>
    <dsp:sp modelId="{A93B6BB7-A63B-4379-A522-8B3E2A357F90}">
      <dsp:nvSpPr>
        <dsp:cNvPr id="0" name=""/>
        <dsp:cNvSpPr/>
      </dsp:nvSpPr>
      <dsp:spPr>
        <a:xfrm>
          <a:off x="3673101" y="1067113"/>
          <a:ext cx="3553571" cy="4374201"/>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1014" tIns="351014" rIns="351014" bIns="351014"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00B050"/>
              </a:solidFill>
            </a:rPr>
            <a:t>Assess all participants for criminogenic risk and needs </a:t>
          </a:r>
        </a:p>
        <a:p>
          <a:pPr marL="0" lvl="0" indent="0" algn="l" defTabSz="1066800">
            <a:lnSpc>
              <a:spcPct val="90000"/>
            </a:lnSpc>
            <a:spcBef>
              <a:spcPct val="0"/>
            </a:spcBef>
            <a:spcAft>
              <a:spcPct val="35000"/>
            </a:spcAft>
            <a:buNone/>
          </a:pPr>
          <a:r>
            <a:rPr lang="en-US" sz="2400" kern="1200" dirty="0">
              <a:solidFill>
                <a:srgbClr val="C00000"/>
              </a:solidFill>
            </a:rPr>
            <a:t>Reduce individual re-arrest rate for participants by 30% from the period one year prior to participation in program services</a:t>
          </a:r>
        </a:p>
      </dsp:txBody>
      <dsp:txXfrm>
        <a:off x="3673101" y="1067113"/>
        <a:ext cx="3553571" cy="4374201"/>
      </dsp:txXfrm>
    </dsp:sp>
    <dsp:sp modelId="{534AC027-DEFA-40F7-9317-FE5EA9AB7357}">
      <dsp:nvSpPr>
        <dsp:cNvPr id="0" name=""/>
        <dsp:cNvSpPr/>
      </dsp:nvSpPr>
      <dsp:spPr>
        <a:xfrm>
          <a:off x="7334462" y="521"/>
          <a:ext cx="3553571" cy="1066071"/>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811" tIns="280811" rIns="280811" bIns="280811" numCol="1" spcCol="1270" anchor="ctr" anchorCtr="0">
          <a:noAutofit/>
        </a:bodyPr>
        <a:lstStyle/>
        <a:p>
          <a:pPr marL="0" lvl="0" indent="0" algn="ctr" defTabSz="889000">
            <a:lnSpc>
              <a:spcPct val="90000"/>
            </a:lnSpc>
            <a:spcBef>
              <a:spcPct val="0"/>
            </a:spcBef>
            <a:spcAft>
              <a:spcPct val="35000"/>
            </a:spcAft>
            <a:buNone/>
          </a:pPr>
          <a:r>
            <a:rPr lang="en-US" sz="2000" b="1" kern="1200" dirty="0"/>
            <a:t>Increase the number of participants who access community resources</a:t>
          </a:r>
          <a:endParaRPr lang="en-US" sz="2000" kern="1200" dirty="0"/>
        </a:p>
      </dsp:txBody>
      <dsp:txXfrm>
        <a:off x="7334462" y="521"/>
        <a:ext cx="3553571" cy="1066071"/>
      </dsp:txXfrm>
    </dsp:sp>
    <dsp:sp modelId="{763C8141-0D56-48D6-AF0A-B22F221BAA24}">
      <dsp:nvSpPr>
        <dsp:cNvPr id="0" name=""/>
        <dsp:cNvSpPr/>
      </dsp:nvSpPr>
      <dsp:spPr>
        <a:xfrm>
          <a:off x="7334462" y="1066592"/>
          <a:ext cx="3553571" cy="4374201"/>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1014" tIns="351014" rIns="351014" bIns="351014"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accent2">
                  <a:lumMod val="75000"/>
                </a:schemeClr>
              </a:solidFill>
            </a:rPr>
            <a:t>65% of participants will access entitlements, including Drug Medi-Cal Treatment, MHSA, HUD funded housing supports, VA Supportive Services for Veteran Families, </a:t>
          </a:r>
          <a:r>
            <a:rPr lang="en-US" sz="1800" kern="1200" dirty="0" err="1">
              <a:solidFill>
                <a:schemeClr val="accent2">
                  <a:lumMod val="75000"/>
                </a:schemeClr>
              </a:solidFill>
            </a:rPr>
            <a:t>CalWorks</a:t>
          </a:r>
          <a:r>
            <a:rPr lang="en-US" sz="1800" kern="1200" dirty="0">
              <a:solidFill>
                <a:schemeClr val="accent2">
                  <a:lumMod val="75000"/>
                </a:schemeClr>
              </a:solidFill>
            </a:rPr>
            <a:t>, GA, SNAP, and SSI</a:t>
          </a:r>
        </a:p>
        <a:p>
          <a:pPr marL="0" lvl="0" indent="0" algn="l" defTabSz="800100">
            <a:lnSpc>
              <a:spcPct val="90000"/>
            </a:lnSpc>
            <a:spcBef>
              <a:spcPct val="0"/>
            </a:spcBef>
            <a:spcAft>
              <a:spcPct val="35000"/>
            </a:spcAft>
            <a:buNone/>
          </a:pPr>
          <a:r>
            <a:rPr lang="en-US" sz="1800" kern="1200" dirty="0">
              <a:solidFill>
                <a:schemeClr val="accent1"/>
              </a:solidFill>
            </a:rPr>
            <a:t>15% of participants will access permanent, transitional and/or supported housing</a:t>
          </a:r>
        </a:p>
        <a:p>
          <a:pPr marL="0" lvl="0" indent="0" algn="l" defTabSz="800100">
            <a:lnSpc>
              <a:spcPct val="90000"/>
            </a:lnSpc>
            <a:spcBef>
              <a:spcPct val="0"/>
            </a:spcBef>
            <a:spcAft>
              <a:spcPct val="35000"/>
            </a:spcAft>
            <a:buNone/>
          </a:pPr>
          <a:r>
            <a:rPr lang="en-US" sz="1800" kern="1200" dirty="0">
              <a:solidFill>
                <a:srgbClr val="7030A0"/>
              </a:solidFill>
            </a:rPr>
            <a:t>25% participate in civil legal services, including expungement, fair housing</a:t>
          </a:r>
        </a:p>
        <a:p>
          <a:pPr marL="0" lvl="0" indent="0" algn="l" defTabSz="800100">
            <a:lnSpc>
              <a:spcPct val="90000"/>
            </a:lnSpc>
            <a:spcBef>
              <a:spcPct val="0"/>
            </a:spcBef>
            <a:spcAft>
              <a:spcPct val="35000"/>
            </a:spcAft>
            <a:buNone/>
          </a:pPr>
          <a:r>
            <a:rPr lang="en-US" sz="1800" kern="1200" dirty="0">
              <a:solidFill>
                <a:srgbClr val="00B050"/>
              </a:solidFill>
            </a:rPr>
            <a:t>15% participate in job skills training</a:t>
          </a:r>
          <a:endParaRPr lang="en-US" sz="1200" kern="1200" dirty="0">
            <a:solidFill>
              <a:srgbClr val="00B050"/>
            </a:solidFill>
          </a:endParaRPr>
        </a:p>
      </dsp:txBody>
      <dsp:txXfrm>
        <a:off x="7334462" y="1066592"/>
        <a:ext cx="3553571" cy="4374201"/>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C026C9-4C52-4B60-A858-A50E4BE56D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6160113-35DB-4BB4-9269-631D6FEB5E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10D272-305C-421E-A9EF-95D63D599B42}" type="datetimeFigureOut">
              <a:rPr lang="en-US" smtClean="0"/>
              <a:t>10/18/2023</a:t>
            </a:fld>
            <a:endParaRPr lang="en-US" dirty="0"/>
          </a:p>
        </p:txBody>
      </p:sp>
      <p:sp>
        <p:nvSpPr>
          <p:cNvPr id="4" name="Footer Placeholder 3">
            <a:extLst>
              <a:ext uri="{FF2B5EF4-FFF2-40B4-BE49-F238E27FC236}">
                <a16:creationId xmlns:a16="http://schemas.microsoft.com/office/drawing/2014/main" id="{FF40E5BB-A291-4B94-8433-B9D3F16854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857D678-038E-42A6-961E-EAB034DB47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DE7DFA-63CC-4ED7-B30E-ACF88B4B8932}" type="slidenum">
              <a:rPr lang="en-US" smtClean="0"/>
              <a:t>‹#›</a:t>
            </a:fld>
            <a:endParaRPr lang="en-US" dirty="0"/>
          </a:p>
        </p:txBody>
      </p:sp>
    </p:spTree>
    <p:extLst>
      <p:ext uri="{BB962C8B-B14F-4D97-AF65-F5344CB8AC3E}">
        <p14:creationId xmlns:p14="http://schemas.microsoft.com/office/powerpoint/2010/main" val="2350091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16E63-7886-43BC-8DD4-4F14C3DD7360}" type="datetimeFigureOut">
              <a:rPr lang="en-US" smtClean="0"/>
              <a:t>10/18/2023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8C5307-140F-447F-BCBA-BB92E3A2906B}" type="slidenum">
              <a:rPr lang="en-US" smtClean="0"/>
              <a:t>‹#›</a:t>
            </a:fld>
            <a:endParaRPr lang="en-US" dirty="0"/>
          </a:p>
        </p:txBody>
      </p:sp>
    </p:spTree>
    <p:extLst>
      <p:ext uri="{BB962C8B-B14F-4D97-AF65-F5344CB8AC3E}">
        <p14:creationId xmlns:p14="http://schemas.microsoft.com/office/powerpoint/2010/main" val="103315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9094F-44ED-46E6-A51E-52761DD3C8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907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E1B3B4-A5A9-442E-B305-2C1B6152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555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EA230-568B-31AA-2861-1B7EC285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4D618A-1016-7181-45D8-89A08D1B60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58DCD6-3FEC-EEA8-DCD7-6D774B7E35C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5E37D2A7-E0A4-B005-5EB2-DA49B93BC37A}"/>
              </a:ext>
            </a:extLst>
          </p:cNvPr>
          <p:cNvSpPr>
            <a:spLocks noGrp="1"/>
          </p:cNvSpPr>
          <p:nvPr>
            <p:ph type="ftr" sz="quarter" idx="11"/>
          </p:nvPr>
        </p:nvSpPr>
        <p:spPr/>
        <p:txBody>
          <a:bodyPr/>
          <a:lstStyle/>
          <a:p>
            <a:r>
              <a:rPr lang="en-US" sz="1050"/>
              <a:t>Presentation title</a:t>
            </a:r>
            <a:endParaRPr lang="en-US" sz="1050" dirty="0"/>
          </a:p>
        </p:txBody>
      </p:sp>
      <p:sp>
        <p:nvSpPr>
          <p:cNvPr id="6" name="Slide Number Placeholder 5">
            <a:extLst>
              <a:ext uri="{FF2B5EF4-FFF2-40B4-BE49-F238E27FC236}">
                <a16:creationId xmlns:a16="http://schemas.microsoft.com/office/drawing/2014/main" id="{DBCA859B-8B80-1C36-81A4-F4F6051AD1CE}"/>
              </a:ext>
            </a:extLst>
          </p:cNvPr>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4226244908"/>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3FDD3-DD7E-B374-CA20-D2A6C13816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4F5BDB-94F6-57AE-8FD0-FF3B0407E6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51F667-3E5A-43FE-3A7E-8A1C0C2198E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90D11D94-47C3-20DD-F1E5-39C76F8A5DD6}"/>
              </a:ext>
            </a:extLst>
          </p:cNvPr>
          <p:cNvSpPr>
            <a:spLocks noGrp="1"/>
          </p:cNvSpPr>
          <p:nvPr>
            <p:ph type="ftr" sz="quarter" idx="11"/>
          </p:nvPr>
        </p:nvSpPr>
        <p:spPr/>
        <p:txBody>
          <a:bodyPr/>
          <a:lstStyle/>
          <a:p>
            <a:r>
              <a:rPr lang="en-US" sz="1050"/>
              <a:t>Presentation title</a:t>
            </a:r>
            <a:endParaRPr lang="en-US" sz="1050" dirty="0"/>
          </a:p>
        </p:txBody>
      </p:sp>
      <p:sp>
        <p:nvSpPr>
          <p:cNvPr id="6" name="Slide Number Placeholder 5">
            <a:extLst>
              <a:ext uri="{FF2B5EF4-FFF2-40B4-BE49-F238E27FC236}">
                <a16:creationId xmlns:a16="http://schemas.microsoft.com/office/drawing/2014/main" id="{6FEEE37C-B0AA-B167-8AD5-DCB1B6BB2CD7}"/>
              </a:ext>
            </a:extLst>
          </p:cNvPr>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918830433"/>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2C0085-D3AA-7676-5CA6-635B634FE3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913836-35DC-BD4D-F435-8BEAA14DCE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30BE71-A9F3-03A7-8DF4-9CED52CEB94F}"/>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FD1D3907-7149-8D6C-A2A8-A17C6E754FDA}"/>
              </a:ext>
            </a:extLst>
          </p:cNvPr>
          <p:cNvSpPr>
            <a:spLocks noGrp="1"/>
          </p:cNvSpPr>
          <p:nvPr>
            <p:ph type="ftr" sz="quarter" idx="11"/>
          </p:nvPr>
        </p:nvSpPr>
        <p:spPr/>
        <p:txBody>
          <a:bodyPr/>
          <a:lstStyle/>
          <a:p>
            <a:r>
              <a:rPr lang="en-US" sz="1050"/>
              <a:t>Presentation title</a:t>
            </a:r>
            <a:endParaRPr lang="en-US" sz="1050" dirty="0"/>
          </a:p>
        </p:txBody>
      </p:sp>
      <p:sp>
        <p:nvSpPr>
          <p:cNvPr id="6" name="Slide Number Placeholder 5">
            <a:extLst>
              <a:ext uri="{FF2B5EF4-FFF2-40B4-BE49-F238E27FC236}">
                <a16:creationId xmlns:a16="http://schemas.microsoft.com/office/drawing/2014/main" id="{55B1051A-DECC-B126-2B4F-8C5721883963}"/>
              </a:ext>
            </a:extLst>
          </p:cNvPr>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67339370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endParaRPr lang="en-US" dirty="0"/>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1472888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4716EF3-1422-48C0-BC49-14FAC3550FC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p:spPr>
        <p:txBody>
          <a:bodyPr anchor="b"/>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3" name="Footer Placeholder 4">
            <a:extLst>
              <a:ext uri="{FF2B5EF4-FFF2-40B4-BE49-F238E27FC236}">
                <a16:creationId xmlns:a16="http://schemas.microsoft.com/office/drawing/2014/main" id="{D946F5EF-2C45-4A87-A1DD-BD2A6FB91BC5}"/>
              </a:ext>
            </a:extLst>
          </p:cNvPr>
          <p:cNvSpPr>
            <a:spLocks noGrp="1"/>
          </p:cNvSpPr>
          <p:nvPr>
            <p:ph type="ftr" sz="quarter" idx="11"/>
          </p:nvPr>
        </p:nvSpPr>
        <p:spPr>
          <a:xfrm>
            <a:off x="199277" y="6356350"/>
            <a:ext cx="3749040" cy="365125"/>
          </a:xfrm>
        </p:spPr>
        <p:txBody>
          <a:bodyPr/>
          <a:lstStyle>
            <a:lvl1pPr>
              <a:defRPr>
                <a:solidFill>
                  <a:schemeClr val="bg1"/>
                </a:solidFill>
              </a:defRPr>
            </a:lvl1pPr>
          </a:lstStyle>
          <a:p>
            <a:r>
              <a:rPr lang="en-US" dirty="0"/>
              <a:t>Presentation title</a:t>
            </a:r>
          </a:p>
        </p:txBody>
      </p:sp>
      <p:sp>
        <p:nvSpPr>
          <p:cNvPr id="19" name="Picture Placeholder 16">
            <a:extLst>
              <a:ext uri="{FF2B5EF4-FFF2-40B4-BE49-F238E27FC236}">
                <a16:creationId xmlns:a16="http://schemas.microsoft.com/office/drawing/2014/main" id="{B1A8891C-A2D4-4238-ABCE-62AB3A9121A5}"/>
              </a:ext>
            </a:extLst>
          </p:cNvPr>
          <p:cNvSpPr>
            <a:spLocks noGrp="1"/>
          </p:cNvSpPr>
          <p:nvPr>
            <p:ph type="pic" sz="quarter" idx="13" hasCustomPrompt="1"/>
          </p:nvPr>
        </p:nvSpPr>
        <p:spPr>
          <a:xfrm>
            <a:off x="4076700" y="0"/>
            <a:ext cx="4038600" cy="3429000"/>
          </a:xfrm>
        </p:spPr>
        <p:txBody>
          <a:bodyPr/>
          <a:lstStyle>
            <a:lvl1pPr marL="0" indent="0" algn="ctr">
              <a:buNone/>
              <a:defRPr/>
            </a:lvl1pPr>
          </a:lstStyle>
          <a:p>
            <a:r>
              <a:rPr lang="en-US" dirty="0"/>
              <a:t>Click to add photo</a:t>
            </a:r>
          </a:p>
        </p:txBody>
      </p:sp>
      <p:sp>
        <p:nvSpPr>
          <p:cNvPr id="20" name="Picture Placeholder 16">
            <a:extLst>
              <a:ext uri="{FF2B5EF4-FFF2-40B4-BE49-F238E27FC236}">
                <a16:creationId xmlns:a16="http://schemas.microsoft.com/office/drawing/2014/main" id="{7B51DFB6-C977-4551-BE38-57688D7FF0B7}"/>
              </a:ext>
            </a:extLst>
          </p:cNvPr>
          <p:cNvSpPr>
            <a:spLocks noGrp="1"/>
          </p:cNvSpPr>
          <p:nvPr>
            <p:ph type="pic" sz="quarter" idx="14" hasCustomPrompt="1"/>
          </p:nvPr>
        </p:nvSpPr>
        <p:spPr>
          <a:xfrm>
            <a:off x="8115300" y="0"/>
            <a:ext cx="4076701" cy="3429000"/>
          </a:xfrm>
        </p:spPr>
        <p:txBody>
          <a:bodyPr/>
          <a:lstStyle>
            <a:lvl1pPr marL="0" indent="0" algn="ctr">
              <a:buNone/>
              <a:defRPr/>
            </a:lvl1pPr>
          </a:lstStyle>
          <a:p>
            <a:r>
              <a:rPr lang="en-US" dirty="0"/>
              <a:t>Click to add photo</a:t>
            </a: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3841750"/>
            <a:ext cx="6599238" cy="2296083"/>
          </a:xfrm>
        </p:spPr>
        <p:txBody>
          <a:bodyPr>
            <a:normAutofit/>
          </a:bodyPr>
          <a:lstStyle>
            <a:lvl1pPr marL="342900" indent="-342900">
              <a:buFont typeface="Arial" panose="020B0604020202020204" pitchFamily="34" charset="0"/>
              <a:buChar char="•"/>
              <a:defRPr sz="2000"/>
            </a:lvl1pPr>
          </a:lstStyle>
          <a:p>
            <a:pPr lvl="0"/>
            <a:r>
              <a:rPr lang="en-US" dirty="0"/>
              <a:t>Click to add text</a:t>
            </a:r>
          </a:p>
        </p:txBody>
      </p:sp>
      <p:sp>
        <p:nvSpPr>
          <p:cNvPr id="14" name="Date Placeholder 3">
            <a:extLst>
              <a:ext uri="{FF2B5EF4-FFF2-40B4-BE49-F238E27FC236}">
                <a16:creationId xmlns:a16="http://schemas.microsoft.com/office/drawing/2014/main" id="{9188F17E-DD3B-4CCC-957F-5A6914488466}"/>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2A0235C7-971D-4E52-B991-EFA44A9AFC3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180377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dirty="0"/>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effectLst>
                  <a:outerShdw blurRad="38100" dist="38100" dir="2700000" algn="tl">
                    <a:srgbClr val="000000">
                      <a:alpha val="43137"/>
                    </a:srgbClr>
                  </a:outerShdw>
                </a:effectLst>
              </a:rPr>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684005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6EB31F-C5DF-49FF-8DEA-86AC0C1860A0}"/>
              </a:ext>
              <a:ext uri="{C183D7F6-B498-43B3-948B-1728B52AA6E4}">
                <adec:decorative xmlns:adec="http://schemas.microsoft.com/office/drawing/2017/decorative" val="1"/>
              </a:ext>
            </a:extLst>
          </p:cNvPr>
          <p:cNvSpPr/>
          <p:nvPr userDrawn="1"/>
        </p:nvSpPr>
        <p:spPr>
          <a:xfrm>
            <a:off x="1" y="0"/>
            <a:ext cx="7086599" cy="453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ACFE912F-46EC-49B0-9C9A-DE9CBDF9FBBF}"/>
              </a:ext>
            </a:extLst>
          </p:cNvPr>
          <p:cNvSpPr>
            <a:spLocks noGrp="1"/>
          </p:cNvSpPr>
          <p:nvPr>
            <p:ph type="ctrTitle"/>
          </p:nvPr>
        </p:nvSpPr>
        <p:spPr>
          <a:xfrm>
            <a:off x="649045" y="753035"/>
            <a:ext cx="5945393" cy="2366683"/>
          </a:xfrm>
        </p:spPr>
        <p:txBody>
          <a:bodyPr>
            <a:normAutofit/>
          </a:bodyPr>
          <a:lstStyle>
            <a:lvl1pPr>
              <a:defRPr spc="-20" baseline="0">
                <a:solidFill>
                  <a:schemeClr val="bg1"/>
                </a:solidFill>
              </a:defRPr>
            </a:lvl1pPr>
          </a:lstStyle>
          <a:p>
            <a:r>
              <a:rPr lang="en-US" sz="6000"/>
              <a:t>Click to edit Master title style</a:t>
            </a:r>
            <a:endParaRPr lang="en-US" sz="6000" dirty="0"/>
          </a:p>
        </p:txBody>
      </p:sp>
      <p:sp>
        <p:nvSpPr>
          <p:cNvPr id="5" name="Subtitle 2">
            <a:extLst>
              <a:ext uri="{FF2B5EF4-FFF2-40B4-BE49-F238E27FC236}">
                <a16:creationId xmlns:a16="http://schemas.microsoft.com/office/drawing/2014/main" id="{9BF32D81-1E24-45B8-A09D-EEAD404D8F31}"/>
              </a:ext>
            </a:extLst>
          </p:cNvPr>
          <p:cNvSpPr>
            <a:spLocks noGrp="1"/>
          </p:cNvSpPr>
          <p:nvPr>
            <p:ph type="subTitle" idx="1"/>
          </p:nvPr>
        </p:nvSpPr>
        <p:spPr>
          <a:xfrm>
            <a:off x="649045" y="3075868"/>
            <a:ext cx="5945393" cy="1108335"/>
          </a:xfrm>
        </p:spPr>
        <p:txBody>
          <a:bodyPr>
            <a:normAutofit/>
          </a:bodyPr>
          <a:lstStyle>
            <a:lvl1pPr marL="0" indent="0">
              <a:buNone/>
              <a:defRPr sz="2400">
                <a:solidFill>
                  <a:schemeClr val="bg1"/>
                </a:solidFill>
              </a:defRPr>
            </a:lvl1pPr>
          </a:lstStyle>
          <a:p>
            <a:r>
              <a:rPr lang="en-US"/>
              <a:t>Click to edit Master subtitle style</a:t>
            </a:r>
            <a:endParaRPr lang="en-US" dirty="0"/>
          </a:p>
        </p:txBody>
      </p:sp>
      <p:sp>
        <p:nvSpPr>
          <p:cNvPr id="16" name="Picture Placeholder 15">
            <a:extLst>
              <a:ext uri="{FF2B5EF4-FFF2-40B4-BE49-F238E27FC236}">
                <a16:creationId xmlns:a16="http://schemas.microsoft.com/office/drawing/2014/main" id="{9F9C7900-0694-4FDF-B29C-24016C0B9C60}"/>
              </a:ext>
            </a:extLst>
          </p:cNvPr>
          <p:cNvSpPr>
            <a:spLocks noGrp="1"/>
          </p:cNvSpPr>
          <p:nvPr>
            <p:ph type="pic" sz="quarter" idx="14" hasCustomPrompt="1"/>
          </p:nvPr>
        </p:nvSpPr>
        <p:spPr>
          <a:xfrm>
            <a:off x="0" y="4533900"/>
            <a:ext cx="7086598" cy="2324100"/>
          </a:xfrm>
        </p:spPr>
        <p:txBody>
          <a:bodyPr/>
          <a:lstStyle>
            <a:lvl1pPr marL="0" indent="0" algn="l">
              <a:buNone/>
              <a:defRPr/>
            </a:lvl1pPr>
          </a:lstStyle>
          <a:p>
            <a:r>
              <a:rPr lang="en-US" dirty="0"/>
              <a:t>Click to add photo</a:t>
            </a:r>
          </a:p>
        </p:txBody>
      </p:sp>
      <p:sp>
        <p:nvSpPr>
          <p:cNvPr id="8" name="Footer Placeholder 4">
            <a:extLst>
              <a:ext uri="{FF2B5EF4-FFF2-40B4-BE49-F238E27FC236}">
                <a16:creationId xmlns:a16="http://schemas.microsoft.com/office/drawing/2014/main" id="{52F1BABA-5C8C-4693-BD5A-974A171125F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14" name="Picture Placeholder 12">
            <a:extLst>
              <a:ext uri="{FF2B5EF4-FFF2-40B4-BE49-F238E27FC236}">
                <a16:creationId xmlns:a16="http://schemas.microsoft.com/office/drawing/2014/main" id="{D71BA6F2-2182-4910-8DA6-71E5AB274588}"/>
              </a:ext>
            </a:extLst>
          </p:cNvPr>
          <p:cNvSpPr>
            <a:spLocks noGrp="1"/>
          </p:cNvSpPr>
          <p:nvPr>
            <p:ph type="pic" sz="quarter" idx="13" hasCustomPrompt="1"/>
          </p:nvPr>
        </p:nvSpPr>
        <p:spPr>
          <a:xfrm>
            <a:off x="7086600" y="0"/>
            <a:ext cx="5105400" cy="4533900"/>
          </a:xfrm>
        </p:spPr>
        <p:txBody>
          <a:bodyPr/>
          <a:lstStyle>
            <a:lvl1pPr marL="0" indent="0" algn="ctr">
              <a:buNone/>
              <a:defRPr/>
            </a:lvl1pPr>
          </a:lstStyle>
          <a:p>
            <a:r>
              <a:rPr lang="en-US" dirty="0"/>
              <a:t>Click to add photo</a:t>
            </a:r>
          </a:p>
        </p:txBody>
      </p:sp>
      <p:sp>
        <p:nvSpPr>
          <p:cNvPr id="17" name="Picture Placeholder 15">
            <a:extLst>
              <a:ext uri="{FF2B5EF4-FFF2-40B4-BE49-F238E27FC236}">
                <a16:creationId xmlns:a16="http://schemas.microsoft.com/office/drawing/2014/main" id="{83DCD7D2-7B94-48E9-9DCA-E72E1BCE4375}"/>
              </a:ext>
            </a:extLst>
          </p:cNvPr>
          <p:cNvSpPr>
            <a:spLocks noGrp="1"/>
          </p:cNvSpPr>
          <p:nvPr>
            <p:ph type="pic" sz="quarter" idx="15" hasCustomPrompt="1"/>
          </p:nvPr>
        </p:nvSpPr>
        <p:spPr>
          <a:xfrm>
            <a:off x="7086598" y="4533900"/>
            <a:ext cx="5105402" cy="2324100"/>
          </a:xfrm>
        </p:spPr>
        <p:txBody>
          <a:bodyPr/>
          <a:lstStyle>
            <a:lvl1pPr marL="0" indent="0">
              <a:buNone/>
              <a:defRPr/>
            </a:lvl1pPr>
          </a:lstStyle>
          <a:p>
            <a:r>
              <a:rPr lang="en-US" dirty="0"/>
              <a:t>Click to add photo</a:t>
            </a:r>
          </a:p>
        </p:txBody>
      </p:sp>
      <p:sp>
        <p:nvSpPr>
          <p:cNvPr id="10" name="Date Placeholder 3">
            <a:extLst>
              <a:ext uri="{FF2B5EF4-FFF2-40B4-BE49-F238E27FC236}">
                <a16:creationId xmlns:a16="http://schemas.microsoft.com/office/drawing/2014/main" id="{94253B29-520A-4014-A821-4F52F57CBC62}"/>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11" name="Slide Number Placeholder 5">
            <a:extLst>
              <a:ext uri="{FF2B5EF4-FFF2-40B4-BE49-F238E27FC236}">
                <a16:creationId xmlns:a16="http://schemas.microsoft.com/office/drawing/2014/main" id="{46B60DEE-1456-46C0-A3E5-4CAF3E128D5B}"/>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2722F022-211C-4882-844C-086FEA6806AA}"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93821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F4DD58-525D-4728-A769-9F38711D57DA}"/>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C1F862FE-7A72-432B-9888-FB389D35BDF2}"/>
              </a:ext>
            </a:extLst>
          </p:cNvPr>
          <p:cNvSpPr>
            <a:spLocks noGrp="1"/>
          </p:cNvSpPr>
          <p:nvPr>
            <p:ph type="title" hasCustomPrompt="1"/>
          </p:nvPr>
        </p:nvSpPr>
        <p:spPr>
          <a:xfrm>
            <a:off x="331788" y="875030"/>
            <a:ext cx="2384425" cy="5068570"/>
          </a:xfrm>
        </p:spPr>
        <p:txBody>
          <a:bodyPr/>
          <a:lstStyle>
            <a:lvl1pPr>
              <a:lnSpc>
                <a:spcPct val="100000"/>
              </a:lnSpc>
              <a:defRPr spc="-20" baseline="0">
                <a:solidFill>
                  <a:schemeClr val="bg1"/>
                </a:solidFill>
              </a:defRPr>
            </a:lvl1pPr>
          </a:lstStyle>
          <a:p>
            <a:r>
              <a:rPr lang="en-US" dirty="0"/>
              <a:t>Click  to add text</a:t>
            </a:r>
          </a:p>
        </p:txBody>
      </p:sp>
      <p:sp>
        <p:nvSpPr>
          <p:cNvPr id="13" name="Footer Placeholder 4">
            <a:extLst>
              <a:ext uri="{FF2B5EF4-FFF2-40B4-BE49-F238E27FC236}">
                <a16:creationId xmlns:a16="http://schemas.microsoft.com/office/drawing/2014/main" id="{A256B58A-EC2F-48AB-BF2D-AB678AF0C027}"/>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99D33DA1-34CB-434E-99AF-EA31D28A1941}"/>
              </a:ext>
            </a:extLst>
          </p:cNvPr>
          <p:cNvSpPr>
            <a:spLocks noGrp="1"/>
          </p:cNvSpPr>
          <p:nvPr>
            <p:ph sz="quarter" idx="14" hasCustomPrompt="1"/>
          </p:nvPr>
        </p:nvSpPr>
        <p:spPr>
          <a:xfrm>
            <a:off x="3302000" y="876300"/>
            <a:ext cx="8607425" cy="4749800"/>
          </a:xfrm>
        </p:spPr>
        <p:txBody>
          <a:bodyPr/>
          <a:lstStyle>
            <a:lvl1pPr>
              <a:defRPr/>
            </a:lvl1pPr>
          </a:lstStyle>
          <a:p>
            <a:pPr lvl="0"/>
            <a:r>
              <a:rPr lang="en-US" dirty="0"/>
              <a:t>Click to add content</a:t>
            </a:r>
          </a:p>
        </p:txBody>
      </p:sp>
      <p:sp>
        <p:nvSpPr>
          <p:cNvPr id="14" name="Date Placeholder 3">
            <a:extLst>
              <a:ext uri="{FF2B5EF4-FFF2-40B4-BE49-F238E27FC236}">
                <a16:creationId xmlns:a16="http://schemas.microsoft.com/office/drawing/2014/main" id="{DB48D9BB-04DF-4542-8DF6-C4C78753805D}"/>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F22742E1-6009-4FFB-A391-37B987F53002}"/>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736319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3FEABB-56CC-491D-830B-02C0466DABB6}"/>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996950"/>
            <a:ext cx="2384425" cy="4946650"/>
          </a:xfrm>
        </p:spPr>
        <p:txBody>
          <a:bodyPr/>
          <a:lstStyle>
            <a:lvl1pPr>
              <a:lnSpc>
                <a:spcPct val="100000"/>
              </a:lnSpc>
              <a:defRPr spc="-20" baseline="0">
                <a:solidFill>
                  <a:schemeClr val="bg1"/>
                </a:solidFill>
              </a:defRPr>
            </a:lvl1pPr>
          </a:lstStyle>
          <a:p>
            <a:r>
              <a:rPr lang="en-US" dirty="0"/>
              <a:t>Click  to add text</a:t>
            </a:r>
          </a:p>
        </p:txBody>
      </p:sp>
      <p:sp>
        <p:nvSpPr>
          <p:cNvPr id="9" name="Footer Placeholder 4">
            <a:extLst>
              <a:ext uri="{FF2B5EF4-FFF2-40B4-BE49-F238E27FC236}">
                <a16:creationId xmlns:a16="http://schemas.microsoft.com/office/drawing/2014/main" id="{59321BA0-41E1-404D-9063-DF281D1865F3}"/>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p:spPr>
        <p:txBody>
          <a:bodyPr/>
          <a:lstStyle>
            <a:lvl1pPr>
              <a:defRPr/>
            </a:lvl1pPr>
          </a:lstStyle>
          <a:p>
            <a:pPr lvl="0"/>
            <a:r>
              <a:rPr lang="en-US" dirty="0"/>
              <a:t>Click to add content</a:t>
            </a:r>
          </a:p>
        </p:txBody>
      </p:sp>
      <p:sp>
        <p:nvSpPr>
          <p:cNvPr id="10" name="Date Placeholder 3">
            <a:extLst>
              <a:ext uri="{FF2B5EF4-FFF2-40B4-BE49-F238E27FC236}">
                <a16:creationId xmlns:a16="http://schemas.microsoft.com/office/drawing/2014/main" id="{C99D2EA6-8453-4240-88D1-460E269D8884}"/>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1" name="Slide Number Placeholder 5">
            <a:extLst>
              <a:ext uri="{FF2B5EF4-FFF2-40B4-BE49-F238E27FC236}">
                <a16:creationId xmlns:a16="http://schemas.microsoft.com/office/drawing/2014/main" id="{02DD4984-9B40-488F-B903-2E0419551F49}"/>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043837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26" name="Picture Placeholder 22">
            <a:extLst>
              <a:ext uri="{FF2B5EF4-FFF2-40B4-BE49-F238E27FC236}">
                <a16:creationId xmlns:a16="http://schemas.microsoft.com/office/drawing/2014/main" id="{AD3C5B21-C400-4C50-8684-59543CDC43F2}"/>
              </a:ext>
            </a:extLst>
          </p:cNvPr>
          <p:cNvSpPr>
            <a:spLocks noGrp="1"/>
          </p:cNvSpPr>
          <p:nvPr>
            <p:ph type="pic" sz="quarter" idx="13" hasCustomPrompt="1"/>
          </p:nvPr>
        </p:nvSpPr>
        <p:spPr>
          <a:xfrm>
            <a:off x="-2" y="0"/>
            <a:ext cx="12192000" cy="6858000"/>
          </a:xfrm>
          <a:noFill/>
        </p:spPr>
        <p:txBody>
          <a:bodyPr/>
          <a:lstStyle>
            <a:lvl1pPr marL="0" indent="0" algn="ctr">
              <a:buNone/>
              <a:defRPr/>
            </a:lvl1pPr>
          </a:lstStyle>
          <a:p>
            <a:r>
              <a:rPr lang="en-US" dirty="0"/>
              <a:t>Click to add photo</a:t>
            </a:r>
          </a:p>
        </p:txBody>
      </p:sp>
      <p:sp>
        <p:nvSpPr>
          <p:cNvPr id="17" name="Title 1">
            <a:extLst>
              <a:ext uri="{FF2B5EF4-FFF2-40B4-BE49-F238E27FC236}">
                <a16:creationId xmlns:a16="http://schemas.microsoft.com/office/drawing/2014/main" id="{F81B040C-8943-4433-BFE9-AFB1F7C9ED4F}"/>
              </a:ext>
            </a:extLst>
          </p:cNvPr>
          <p:cNvSpPr>
            <a:spLocks noGrp="1"/>
          </p:cNvSpPr>
          <p:nvPr>
            <p:ph type="ctrTitle"/>
          </p:nvPr>
        </p:nvSpPr>
        <p:spPr>
          <a:xfrm>
            <a:off x="1177636" y="-2"/>
            <a:ext cx="11014364" cy="4100947"/>
          </a:xfrm>
          <a:gradFill>
            <a:gsLst>
              <a:gs pos="77000">
                <a:srgbClr val="000000">
                  <a:alpha val="30000"/>
                </a:srgbClr>
              </a:gs>
              <a:gs pos="38000">
                <a:srgbClr val="000000">
                  <a:alpha val="20000"/>
                </a:srgbClr>
              </a:gs>
              <a:gs pos="0">
                <a:srgbClr val="000000">
                  <a:alpha val="0"/>
                </a:srgbClr>
              </a:gs>
              <a:gs pos="20000">
                <a:srgbClr val="000000">
                  <a:alpha val="0"/>
                </a:srgbClr>
              </a:gs>
              <a:gs pos="100000">
                <a:srgbClr val="000000">
                  <a:alpha val="30000"/>
                </a:srgbClr>
              </a:gs>
            </a:gsLst>
            <a:lin ang="21594000" scaled="0"/>
          </a:gradFill>
        </p:spPr>
        <p:txBody>
          <a:bodyPr rIns="731520">
            <a:normAutofit/>
          </a:bodyPr>
          <a:lstStyle>
            <a:lvl1pPr algn="r">
              <a:defRPr sz="600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title style</a:t>
            </a:r>
            <a:endParaRPr lang="en-US" dirty="0">
              <a:solidFill>
                <a:srgbClr val="FFFFFF"/>
              </a:solidFill>
              <a:effectLst>
                <a:outerShdw blurRad="38100" dist="38100" dir="2700000" algn="tl">
                  <a:srgbClr val="000000">
                    <a:alpha val="43137"/>
                  </a:srgbClr>
                </a:outerShdw>
              </a:effectLst>
            </a:endParaRPr>
          </a:p>
        </p:txBody>
      </p:sp>
      <p:sp>
        <p:nvSpPr>
          <p:cNvPr id="18" name="Subtitle 2">
            <a:extLst>
              <a:ext uri="{FF2B5EF4-FFF2-40B4-BE49-F238E27FC236}">
                <a16:creationId xmlns:a16="http://schemas.microsoft.com/office/drawing/2014/main" id="{741A6711-44B3-4723-90E5-802B2DBD8616}"/>
              </a:ext>
            </a:extLst>
          </p:cNvPr>
          <p:cNvSpPr>
            <a:spLocks noGrp="1"/>
          </p:cNvSpPr>
          <p:nvPr>
            <p:ph type="subTitle" idx="1"/>
          </p:nvPr>
        </p:nvSpPr>
        <p:spPr>
          <a:xfrm>
            <a:off x="3241963" y="4089656"/>
            <a:ext cx="8950035" cy="2796566"/>
          </a:xfrm>
          <a:gradFill>
            <a:gsLst>
              <a:gs pos="77000">
                <a:srgbClr val="000000">
                  <a:alpha val="30000"/>
                </a:srgbClr>
              </a:gs>
              <a:gs pos="33000">
                <a:srgbClr val="000000">
                  <a:alpha val="20000"/>
                </a:srgbClr>
              </a:gs>
              <a:gs pos="0">
                <a:srgbClr val="000000">
                  <a:alpha val="0"/>
                </a:srgbClr>
              </a:gs>
              <a:gs pos="100000">
                <a:srgbClr val="000000">
                  <a:alpha val="30000"/>
                </a:srgbClr>
              </a:gs>
            </a:gsLst>
            <a:lin ang="21594000" scaled="0"/>
          </a:gradFill>
        </p:spPr>
        <p:txBody>
          <a:bodyPr tIns="640080" rIns="731520" anchor="t">
            <a:normAutofit/>
          </a:bodyPr>
          <a:lstStyle>
            <a:lvl1pPr marL="0" indent="0" algn="r">
              <a:buNone/>
              <a:defRPr sz="2800" b="1" baseline="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subtitle style</a:t>
            </a:r>
            <a:endParaRPr lang="en-US" dirty="0">
              <a:solidFill>
                <a:srgbClr val="FFFFFF"/>
              </a:solidFill>
              <a:effectLst>
                <a:outerShdw blurRad="38100" dist="38100" dir="2700000" algn="tl">
                  <a:srgbClr val="000000">
                    <a:alpha val="43137"/>
                  </a:srgbClr>
                </a:outerShdw>
              </a:effectLst>
            </a:endParaRPr>
          </a:p>
        </p:txBody>
      </p:sp>
      <p:sp>
        <p:nvSpPr>
          <p:cNvPr id="19" name="Footer Placeholder 4">
            <a:extLst>
              <a:ext uri="{FF2B5EF4-FFF2-40B4-BE49-F238E27FC236}">
                <a16:creationId xmlns:a16="http://schemas.microsoft.com/office/drawing/2014/main" id="{B79A2161-66FE-4C11-AD83-5824307CBD6F}"/>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20" name="Date Placeholder 3">
            <a:extLst>
              <a:ext uri="{FF2B5EF4-FFF2-40B4-BE49-F238E27FC236}">
                <a16:creationId xmlns:a16="http://schemas.microsoft.com/office/drawing/2014/main" id="{91399727-F37D-4748-90E8-B5B6F5312FF1}"/>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21" name="Slide Number Placeholder 5">
            <a:extLst>
              <a:ext uri="{FF2B5EF4-FFF2-40B4-BE49-F238E27FC236}">
                <a16:creationId xmlns:a16="http://schemas.microsoft.com/office/drawing/2014/main" id="{B9DE4FD1-0950-4A6A-8167-F0E9C622D106}"/>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CD6D940D-6D44-4DF9-9322-B4B11F7EDCD0}"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6930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49680" y="190500"/>
            <a:ext cx="10036292" cy="773776"/>
          </a:xfrm>
        </p:spPr>
        <p:txBody>
          <a:bodyPr anchor="ctr"/>
          <a:lstStyle>
            <a:lvl1pPr algn="r">
              <a:lnSpc>
                <a:spcPct val="100000"/>
              </a:lnSpc>
              <a:defRPr spc="-20" baseline="0">
                <a:solidFill>
                  <a:schemeClr val="bg1"/>
                </a:solidFill>
              </a:defRPr>
            </a:lvl1pPr>
          </a:lstStyle>
          <a:p>
            <a:r>
              <a:rPr lang="en-US" dirty="0"/>
              <a:t>Click to add title</a:t>
            </a:r>
          </a:p>
        </p:txBody>
      </p:sp>
      <p:sp>
        <p:nvSpPr>
          <p:cNvPr id="12" name="Text Placeholder 30">
            <a:extLst>
              <a:ext uri="{FF2B5EF4-FFF2-40B4-BE49-F238E27FC236}">
                <a16:creationId xmlns:a16="http://schemas.microsoft.com/office/drawing/2014/main" id="{7F0BA818-CA3B-46FD-9A79-7BDC1D9CA710}"/>
              </a:ext>
            </a:extLst>
          </p:cNvPr>
          <p:cNvSpPr>
            <a:spLocks noGrp="1"/>
          </p:cNvSpPr>
          <p:nvPr>
            <p:ph type="body" sz="quarter" idx="14" hasCustomPrompt="1"/>
          </p:nvPr>
        </p:nvSpPr>
        <p:spPr>
          <a:xfrm>
            <a:off x="1209243" y="1764139"/>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2374900"/>
            <a:ext cx="4756714" cy="3365500"/>
          </a:xfrm>
        </p:spPr>
        <p:txBody>
          <a:bodyPr>
            <a:normAutofit/>
          </a:bodyPr>
          <a:lstStyle>
            <a:lvl1pPr>
              <a:defRPr sz="2000"/>
            </a:lvl1pPr>
          </a:lstStyle>
          <a:p>
            <a:pPr lvl="0"/>
            <a:r>
              <a:rPr lang="en-US" dirty="0"/>
              <a:t>Click to add text</a:t>
            </a:r>
          </a:p>
        </p:txBody>
      </p:sp>
      <p:sp>
        <p:nvSpPr>
          <p:cNvPr id="14" name="Text Placeholder 30">
            <a:extLst>
              <a:ext uri="{FF2B5EF4-FFF2-40B4-BE49-F238E27FC236}">
                <a16:creationId xmlns:a16="http://schemas.microsoft.com/office/drawing/2014/main" id="{9ECBA1DE-781A-4AA7-86CA-0EBE52A9B417}"/>
              </a:ext>
            </a:extLst>
          </p:cNvPr>
          <p:cNvSpPr>
            <a:spLocks noGrp="1"/>
          </p:cNvSpPr>
          <p:nvPr>
            <p:ph type="body" sz="quarter" idx="16" hasCustomPrompt="1"/>
          </p:nvPr>
        </p:nvSpPr>
        <p:spPr>
          <a:xfrm>
            <a:off x="6257467" y="1764031"/>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8" name="Text Placeholder 15">
            <a:extLst>
              <a:ext uri="{FF2B5EF4-FFF2-40B4-BE49-F238E27FC236}">
                <a16:creationId xmlns:a16="http://schemas.microsoft.com/office/drawing/2014/main" id="{53A9CA10-3BBC-41E7-A34E-C6CCFEC8205E}"/>
              </a:ext>
            </a:extLst>
          </p:cNvPr>
          <p:cNvSpPr>
            <a:spLocks noGrp="1"/>
          </p:cNvSpPr>
          <p:nvPr>
            <p:ph type="body" sz="quarter" idx="18" hasCustomPrompt="1"/>
          </p:nvPr>
        </p:nvSpPr>
        <p:spPr>
          <a:xfrm>
            <a:off x="6257467" y="2374900"/>
            <a:ext cx="4756714" cy="3365500"/>
          </a:xfrm>
        </p:spPr>
        <p:txBody>
          <a:bodyPr>
            <a:normAutofit/>
          </a:bodyPr>
          <a:lstStyle>
            <a:lvl1pPr>
              <a:defRPr sz="2000"/>
            </a:lvl1pPr>
          </a:lstStyle>
          <a:p>
            <a:pPr lvl="0"/>
            <a:r>
              <a:rPr lang="en-US" dirty="0"/>
              <a:t>Click to add text</a:t>
            </a:r>
          </a:p>
        </p:txBody>
      </p:sp>
      <p:sp>
        <p:nvSpPr>
          <p:cNvPr id="6" name="Footer Placeholder 4">
            <a:extLst>
              <a:ext uri="{FF2B5EF4-FFF2-40B4-BE49-F238E27FC236}">
                <a16:creationId xmlns:a16="http://schemas.microsoft.com/office/drawing/2014/main" id="{27F3D4E9-1171-434D-AA71-EA27F72E0D99}"/>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7" name="Date Placeholder 3">
            <a:extLst>
              <a:ext uri="{FF2B5EF4-FFF2-40B4-BE49-F238E27FC236}">
                <a16:creationId xmlns:a16="http://schemas.microsoft.com/office/drawing/2014/main" id="{57A29A0D-15CB-4460-9435-7E7D645346A5}"/>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8" name="Slide Number Placeholder 5">
            <a:extLst>
              <a:ext uri="{FF2B5EF4-FFF2-40B4-BE49-F238E27FC236}">
                <a16:creationId xmlns:a16="http://schemas.microsoft.com/office/drawing/2014/main" id="{8B6F95C2-7834-44D3-B93B-79D944E1283C}"/>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579099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629A0-28E7-5B9E-0FAD-2345E9169E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93E361-4EEB-21CD-0C21-F15413B228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53178E-E6B0-3CA7-B863-DAAFD2104C84}"/>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512B72B0-5303-B292-30B6-41C7FEE22224}"/>
              </a:ext>
            </a:extLst>
          </p:cNvPr>
          <p:cNvSpPr>
            <a:spLocks noGrp="1"/>
          </p:cNvSpPr>
          <p:nvPr>
            <p:ph type="ftr" sz="quarter" idx="11"/>
          </p:nvPr>
        </p:nvSpPr>
        <p:spPr/>
        <p:txBody>
          <a:bodyPr/>
          <a:lstStyle/>
          <a:p>
            <a:r>
              <a:rPr lang="en-US" sz="1050"/>
              <a:t>Presentation title</a:t>
            </a:r>
            <a:endParaRPr lang="en-US" sz="1050" dirty="0"/>
          </a:p>
        </p:txBody>
      </p:sp>
      <p:sp>
        <p:nvSpPr>
          <p:cNvPr id="6" name="Slide Number Placeholder 5">
            <a:extLst>
              <a:ext uri="{FF2B5EF4-FFF2-40B4-BE49-F238E27FC236}">
                <a16:creationId xmlns:a16="http://schemas.microsoft.com/office/drawing/2014/main" id="{CE9616C7-A342-4087-3A84-FB567A6B40A5}"/>
              </a:ext>
            </a:extLst>
          </p:cNvPr>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3194355361"/>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3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97352E-C52D-43BE-BCE2-2D71FE0353EF}"/>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p:spPr>
        <p:txBody>
          <a:bodyPr anchor="ctr"/>
          <a:lstStyle>
            <a:lvl1pPr algn="r">
              <a:lnSpc>
                <a:spcPct val="100000"/>
              </a:lnSpc>
              <a:defRPr spc="-20" baseline="0">
                <a:solidFill>
                  <a:schemeClr val="bg1"/>
                </a:solidFill>
              </a:defRPr>
            </a:lvl1pPr>
          </a:lstStyle>
          <a:p>
            <a:r>
              <a:rPr lang="en-US" dirty="0"/>
              <a:t>Click to add title</a:t>
            </a:r>
          </a:p>
        </p:txBody>
      </p:sp>
      <p:sp>
        <p:nvSpPr>
          <p:cNvPr id="8" name="Text Placehold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4" name="Text Placehold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p:spPr>
        <p:txBody>
          <a:bodyPr>
            <a:normAutofit/>
          </a:bodyPr>
          <a:lstStyle>
            <a:lvl1pPr>
              <a:defRPr sz="2000"/>
            </a:lvl1pPr>
          </a:lstStyle>
          <a:p>
            <a:pPr lvl="0"/>
            <a:r>
              <a:rPr lang="en-US" dirty="0"/>
              <a:t>Click to add text</a:t>
            </a:r>
          </a:p>
        </p:txBody>
      </p:sp>
      <p:sp>
        <p:nvSpPr>
          <p:cNvPr id="12" name="Text Placehold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5" name="Text Placehold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p:spPr>
        <p:txBody>
          <a:bodyPr>
            <a:normAutofit/>
          </a:bodyPr>
          <a:lstStyle>
            <a:lvl1pPr>
              <a:defRPr sz="2000"/>
            </a:lvl1pPr>
          </a:lstStyle>
          <a:p>
            <a:pPr lvl="0"/>
            <a:r>
              <a:rPr lang="en-US" dirty="0"/>
              <a:t>Click to add text</a:t>
            </a:r>
          </a:p>
        </p:txBody>
      </p:sp>
      <p:sp>
        <p:nvSpPr>
          <p:cNvPr id="10" name="Text Placehold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6" name="Text Placehold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p:spPr>
        <p:txBody>
          <a:bodyPr>
            <a:normAutofit/>
          </a:bodyPr>
          <a:lstStyle>
            <a:lvl1pPr>
              <a:defRPr sz="2000"/>
            </a:lvl1pPr>
          </a:lstStyle>
          <a:p>
            <a:pPr lvl="0"/>
            <a:r>
              <a:rPr lang="en-US" dirty="0"/>
              <a:t>Click to add text</a:t>
            </a:r>
          </a:p>
        </p:txBody>
      </p:sp>
      <p:sp>
        <p:nvSpPr>
          <p:cNvPr id="2" name="Footer Placeholder 4">
            <a:extLst>
              <a:ext uri="{FF2B5EF4-FFF2-40B4-BE49-F238E27FC236}">
                <a16:creationId xmlns:a16="http://schemas.microsoft.com/office/drawing/2014/main" id="{B0EF04CC-F1B1-495C-BA2F-F28A5D9715A2}"/>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3" name="Date Placeholder 3">
            <a:extLst>
              <a:ext uri="{FF2B5EF4-FFF2-40B4-BE49-F238E27FC236}">
                <a16:creationId xmlns:a16="http://schemas.microsoft.com/office/drawing/2014/main" id="{657B66A6-EBC5-4A75-B938-7148B7A12627}"/>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4" name="Slide Number Placeholder 5">
            <a:extLst>
              <a:ext uri="{FF2B5EF4-FFF2-40B4-BE49-F238E27FC236}">
                <a16:creationId xmlns:a16="http://schemas.microsoft.com/office/drawing/2014/main" id="{D83DD707-C769-4868-9B2F-1BF7ABBCD207}"/>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033731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dirty="0"/>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039756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26AA-A690-471F-CCC3-7E11BEFF98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BDAF58-9D7E-BEEE-AE9D-AD3EBB09F3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3AB852-FD3B-3C06-CBB6-DE90BA1C37EF}"/>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06600DE-884E-69D5-E8AF-414D0CFDE38D}"/>
              </a:ext>
            </a:extLst>
          </p:cNvPr>
          <p:cNvSpPr>
            <a:spLocks noGrp="1"/>
          </p:cNvSpPr>
          <p:nvPr>
            <p:ph type="ftr" sz="quarter" idx="11"/>
          </p:nvPr>
        </p:nvSpPr>
        <p:spPr/>
        <p:txBody>
          <a:bodyPr/>
          <a:lstStyle/>
          <a:p>
            <a:r>
              <a:rPr lang="en-US" sz="1050"/>
              <a:t>Presentation title</a:t>
            </a:r>
            <a:endParaRPr lang="en-US" sz="1050" dirty="0"/>
          </a:p>
        </p:txBody>
      </p:sp>
      <p:sp>
        <p:nvSpPr>
          <p:cNvPr id="6" name="Slide Number Placeholder 5">
            <a:extLst>
              <a:ext uri="{FF2B5EF4-FFF2-40B4-BE49-F238E27FC236}">
                <a16:creationId xmlns:a16="http://schemas.microsoft.com/office/drawing/2014/main" id="{AD0C0F59-C1B5-F8F3-0A49-6A48CDED1116}"/>
              </a:ext>
            </a:extLst>
          </p:cNvPr>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1808767032"/>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916F7-7F17-D245-5C55-85EE39ABBB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532BFE-DA9E-89BD-3801-604C85400B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889A56-94B0-9517-045C-C336BBEE7B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26BEC8-901A-01E1-6DD6-F122B88944BA}"/>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CBC0409C-C555-C808-07B1-11E7DC7D528E}"/>
              </a:ext>
            </a:extLst>
          </p:cNvPr>
          <p:cNvSpPr>
            <a:spLocks noGrp="1"/>
          </p:cNvSpPr>
          <p:nvPr>
            <p:ph type="ftr" sz="quarter" idx="11"/>
          </p:nvPr>
        </p:nvSpPr>
        <p:spPr/>
        <p:txBody>
          <a:bodyPr/>
          <a:lstStyle/>
          <a:p>
            <a:r>
              <a:rPr lang="en-US" sz="1050"/>
              <a:t>Presentation title</a:t>
            </a:r>
            <a:endParaRPr lang="en-US" sz="1050" dirty="0"/>
          </a:p>
        </p:txBody>
      </p:sp>
      <p:sp>
        <p:nvSpPr>
          <p:cNvPr id="7" name="Slide Number Placeholder 6">
            <a:extLst>
              <a:ext uri="{FF2B5EF4-FFF2-40B4-BE49-F238E27FC236}">
                <a16:creationId xmlns:a16="http://schemas.microsoft.com/office/drawing/2014/main" id="{B74B96C5-A3B5-3896-4BFE-88A8C97A29DC}"/>
              </a:ext>
            </a:extLst>
          </p:cNvPr>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3887592248"/>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080F6-4B34-CB32-DCFE-4A44E17316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64F676-4B8B-AEBB-9BCB-F92F4A1660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86FC15-3CDC-6172-31EB-247A001387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F908EE-1D10-D2B3-E86F-1AE916D63C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0CFFF9-EBD7-8D9A-F0BD-9DE49F525E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8F3279-B58A-EF1E-A2CD-F598277F5019}"/>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56BD5E27-D669-EE52-7203-2E9EF97E3FAA}"/>
              </a:ext>
            </a:extLst>
          </p:cNvPr>
          <p:cNvSpPr>
            <a:spLocks noGrp="1"/>
          </p:cNvSpPr>
          <p:nvPr>
            <p:ph type="ftr" sz="quarter" idx="11"/>
          </p:nvPr>
        </p:nvSpPr>
        <p:spPr/>
        <p:txBody>
          <a:bodyPr/>
          <a:lstStyle/>
          <a:p>
            <a:r>
              <a:rPr lang="en-US" sz="1050"/>
              <a:t>Presentation title</a:t>
            </a:r>
            <a:endParaRPr lang="en-US" sz="1050" dirty="0"/>
          </a:p>
        </p:txBody>
      </p:sp>
      <p:sp>
        <p:nvSpPr>
          <p:cNvPr id="9" name="Slide Number Placeholder 8">
            <a:extLst>
              <a:ext uri="{FF2B5EF4-FFF2-40B4-BE49-F238E27FC236}">
                <a16:creationId xmlns:a16="http://schemas.microsoft.com/office/drawing/2014/main" id="{9EF65010-F463-F4C8-AD97-528B248C4AFA}"/>
              </a:ext>
            </a:extLst>
          </p:cNvPr>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1967485419"/>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17F58-CAF4-8561-8B2F-D42BC02B66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834796-F0A7-89AE-DD15-8D286FCFE9B2}"/>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1263184B-305F-21E6-A914-DC3A61DC0AEF}"/>
              </a:ext>
            </a:extLst>
          </p:cNvPr>
          <p:cNvSpPr>
            <a:spLocks noGrp="1"/>
          </p:cNvSpPr>
          <p:nvPr>
            <p:ph type="ftr" sz="quarter" idx="11"/>
          </p:nvPr>
        </p:nvSpPr>
        <p:spPr/>
        <p:txBody>
          <a:bodyPr/>
          <a:lstStyle/>
          <a:p>
            <a:r>
              <a:rPr lang="en-US" sz="1050"/>
              <a:t>Presentation title</a:t>
            </a:r>
            <a:endParaRPr lang="en-US" sz="1050" dirty="0"/>
          </a:p>
        </p:txBody>
      </p:sp>
      <p:sp>
        <p:nvSpPr>
          <p:cNvPr id="5" name="Slide Number Placeholder 4">
            <a:extLst>
              <a:ext uri="{FF2B5EF4-FFF2-40B4-BE49-F238E27FC236}">
                <a16:creationId xmlns:a16="http://schemas.microsoft.com/office/drawing/2014/main" id="{83D3E29F-61AB-0A51-A9CB-F3588AFB15F9}"/>
              </a:ext>
            </a:extLst>
          </p:cNvPr>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1345644625"/>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D75B69-6387-4B08-04C9-F267AE5CEF32}"/>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8F9AE7D5-7BB5-F4F6-2B29-8EDD86E35EB6}"/>
              </a:ext>
            </a:extLst>
          </p:cNvPr>
          <p:cNvSpPr>
            <a:spLocks noGrp="1"/>
          </p:cNvSpPr>
          <p:nvPr>
            <p:ph type="ftr" sz="quarter" idx="11"/>
          </p:nvPr>
        </p:nvSpPr>
        <p:spPr/>
        <p:txBody>
          <a:bodyPr/>
          <a:lstStyle/>
          <a:p>
            <a:r>
              <a:rPr lang="en-US" sz="1050"/>
              <a:t>Presentation title</a:t>
            </a:r>
            <a:endParaRPr lang="en-US" sz="1050" dirty="0"/>
          </a:p>
        </p:txBody>
      </p:sp>
      <p:sp>
        <p:nvSpPr>
          <p:cNvPr id="4" name="Slide Number Placeholder 3">
            <a:extLst>
              <a:ext uri="{FF2B5EF4-FFF2-40B4-BE49-F238E27FC236}">
                <a16:creationId xmlns:a16="http://schemas.microsoft.com/office/drawing/2014/main" id="{F8994BFB-4A45-7F05-3BAE-9EBB86D4366D}"/>
              </a:ext>
            </a:extLst>
          </p:cNvPr>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4192437864"/>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374A3-322C-4707-AEE8-D0BA9D6C57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1397D5-6849-35EA-20A3-A84F6B4A8B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71B047-3A25-A380-3711-60CAF8E05D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1C9F96-F735-9928-16DE-333852DEF112}"/>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261A5663-20A3-5513-2459-232832BAE57A}"/>
              </a:ext>
            </a:extLst>
          </p:cNvPr>
          <p:cNvSpPr>
            <a:spLocks noGrp="1"/>
          </p:cNvSpPr>
          <p:nvPr>
            <p:ph type="ftr" sz="quarter" idx="11"/>
          </p:nvPr>
        </p:nvSpPr>
        <p:spPr/>
        <p:txBody>
          <a:bodyPr/>
          <a:lstStyle/>
          <a:p>
            <a:r>
              <a:rPr lang="en-US" sz="1050"/>
              <a:t>Presentation title</a:t>
            </a:r>
            <a:endParaRPr lang="en-US" sz="1050" dirty="0"/>
          </a:p>
        </p:txBody>
      </p:sp>
      <p:sp>
        <p:nvSpPr>
          <p:cNvPr id="7" name="Slide Number Placeholder 6">
            <a:extLst>
              <a:ext uri="{FF2B5EF4-FFF2-40B4-BE49-F238E27FC236}">
                <a16:creationId xmlns:a16="http://schemas.microsoft.com/office/drawing/2014/main" id="{56ED7537-32D9-AC1C-7483-DC55E32D456A}"/>
              </a:ext>
            </a:extLst>
          </p:cNvPr>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1544271541"/>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C16B1-5E2B-5E20-29D4-E32BA30657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49153C-4553-B9FB-9833-3B90B7977E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BADB9E-C655-397F-C560-0787A34955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2C9473-C61F-12BD-0A4D-1C7377957930}"/>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62ACA9D6-6CE1-7E68-7CAB-EA4B806897EE}"/>
              </a:ext>
            </a:extLst>
          </p:cNvPr>
          <p:cNvSpPr>
            <a:spLocks noGrp="1"/>
          </p:cNvSpPr>
          <p:nvPr>
            <p:ph type="ftr" sz="quarter" idx="11"/>
          </p:nvPr>
        </p:nvSpPr>
        <p:spPr/>
        <p:txBody>
          <a:bodyPr/>
          <a:lstStyle/>
          <a:p>
            <a:r>
              <a:rPr lang="en-US" sz="1050"/>
              <a:t>Presentation title</a:t>
            </a:r>
            <a:endParaRPr lang="en-US" sz="1050" dirty="0"/>
          </a:p>
        </p:txBody>
      </p:sp>
      <p:sp>
        <p:nvSpPr>
          <p:cNvPr id="7" name="Slide Number Placeholder 6">
            <a:extLst>
              <a:ext uri="{FF2B5EF4-FFF2-40B4-BE49-F238E27FC236}">
                <a16:creationId xmlns:a16="http://schemas.microsoft.com/office/drawing/2014/main" id="{1FC7DA83-4913-9556-2226-2941695ADB35}"/>
              </a:ext>
            </a:extLst>
          </p:cNvPr>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1574228896"/>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F4C068-A6F3-61B0-D2D8-D4F039A003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7465C1-CD2C-CB16-08BE-8EBA4D2CAA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03D358-C388-E1CD-07C6-D62B02331C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BD05EB18-C9FA-3AAE-D91E-5090C8740F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050"/>
              <a:t>Presentation title</a:t>
            </a:r>
            <a:endParaRPr lang="en-US" sz="1050" dirty="0"/>
          </a:p>
        </p:txBody>
      </p:sp>
      <p:sp>
        <p:nvSpPr>
          <p:cNvPr id="6" name="Slide Number Placeholder 5">
            <a:extLst>
              <a:ext uri="{FF2B5EF4-FFF2-40B4-BE49-F238E27FC236}">
                <a16:creationId xmlns:a16="http://schemas.microsoft.com/office/drawing/2014/main" id="{5739ED81-B0DF-1D7E-E05B-C7C9677327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290747268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7" r:id="rId19"/>
    <p:sldLayoutId id="2147483708" r:id="rId20"/>
    <p:sldLayoutId id="2147483711" r:id="rId2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bscc.ca.gov/wp-content/uploads/Sonoma-County-Local-Evaluation-Plan.pdf" TargetMode="Externa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98D150CF-F888-48EA-89E8-311ED5E9161B}"/>
              </a:ext>
            </a:extLst>
          </p:cNvPr>
          <p:cNvSpPr>
            <a:spLocks noGrp="1"/>
          </p:cNvSpPr>
          <p:nvPr>
            <p:ph type="ctrTitle"/>
          </p:nvPr>
        </p:nvSpPr>
        <p:spPr>
          <a:xfrm>
            <a:off x="5297762" y="640080"/>
            <a:ext cx="6251110" cy="3566160"/>
          </a:xfrm>
        </p:spPr>
        <p:txBody>
          <a:bodyPr vert="horz" lIns="91440" tIns="45720" rIns="91440" bIns="45720" rtlCol="0" anchor="b">
            <a:normAutofit/>
          </a:bodyPr>
          <a:lstStyle/>
          <a:p>
            <a:r>
              <a:rPr lang="en-US" sz="5400" dirty="0">
                <a:solidFill>
                  <a:schemeClr val="tx1"/>
                </a:solidFill>
              </a:rPr>
              <a:t>Prop 47 Jail In-reach Local Advisory Committee</a:t>
            </a:r>
          </a:p>
        </p:txBody>
      </p:sp>
      <p:sp>
        <p:nvSpPr>
          <p:cNvPr id="8" name="Subtitle 7">
            <a:extLst>
              <a:ext uri="{FF2B5EF4-FFF2-40B4-BE49-F238E27FC236}">
                <a16:creationId xmlns:a16="http://schemas.microsoft.com/office/drawing/2014/main" id="{6BBE0348-1527-4055-BA8A-E2754222743D}"/>
              </a:ext>
            </a:extLst>
          </p:cNvPr>
          <p:cNvSpPr>
            <a:spLocks noGrp="1"/>
          </p:cNvSpPr>
          <p:nvPr>
            <p:ph type="subTitle" idx="1"/>
          </p:nvPr>
        </p:nvSpPr>
        <p:spPr>
          <a:xfrm>
            <a:off x="5297760" y="4636008"/>
            <a:ext cx="6251111" cy="1572768"/>
          </a:xfrm>
        </p:spPr>
        <p:txBody>
          <a:bodyPr vert="horz" lIns="91440" tIns="45720" rIns="91440" bIns="45720" rtlCol="0">
            <a:normAutofit/>
          </a:bodyPr>
          <a:lstStyle/>
          <a:p>
            <a:r>
              <a:rPr lang="en-US" sz="2400" dirty="0">
                <a:solidFill>
                  <a:schemeClr val="tx1"/>
                </a:solidFill>
              </a:rPr>
              <a:t>October 18, 2023</a:t>
            </a:r>
          </a:p>
        </p:txBody>
      </p:sp>
      <p:pic>
        <p:nvPicPr>
          <p:cNvPr id="2050" name="Picture 2" descr="1,400+ Sonoma Road Stock Photos, Pictures &amp; Royalty-Free Images - iStock |  Sonoma valley">
            <a:extLst>
              <a:ext uri="{FF2B5EF4-FFF2-40B4-BE49-F238E27FC236}">
                <a16:creationId xmlns:a16="http://schemas.microsoft.com/office/drawing/2014/main" id="{F4D19460-5047-1FCB-1988-0E2F2E1C60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10" r="-1"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05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718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330F6403-11BB-440A-81D1-11DAFA7ABF5D}"/>
              </a:ext>
            </a:extLst>
          </p:cNvPr>
          <p:cNvSpPr>
            <a:spLocks noGrp="1"/>
          </p:cNvSpPr>
          <p:nvPr>
            <p:ph type="title"/>
          </p:nvPr>
        </p:nvSpPr>
        <p:spPr/>
        <p:txBody>
          <a:bodyPr>
            <a:normAutofit fontScale="90000"/>
          </a:bodyPr>
          <a:lstStyle/>
          <a:p>
            <a:pPr algn="ctr"/>
            <a:r>
              <a:rPr lang="en-US" b="1" dirty="0"/>
              <a:t>Sequential Intercept Mapping Project – </a:t>
            </a:r>
            <a:br>
              <a:rPr lang="en-US" b="1" dirty="0"/>
            </a:br>
            <a:r>
              <a:rPr lang="en-US" b="1" dirty="0"/>
              <a:t>Initiatives to fill Identified Gaps</a:t>
            </a:r>
          </a:p>
        </p:txBody>
      </p:sp>
      <p:graphicFrame>
        <p:nvGraphicFramePr>
          <p:cNvPr id="20" name="Content Placeholder 3">
            <a:extLst>
              <a:ext uri="{FF2B5EF4-FFF2-40B4-BE49-F238E27FC236}">
                <a16:creationId xmlns:a16="http://schemas.microsoft.com/office/drawing/2014/main" id="{76386ECC-44D1-4D37-AF78-36503EACC84D}"/>
              </a:ext>
              <a:ext uri="{C183D7F6-B498-43B3-948B-1728B52AA6E4}">
                <adec:decorative xmlns:adec="http://schemas.microsoft.com/office/drawing/2017/decorative" val="1"/>
              </a:ext>
            </a:extLst>
          </p:cNvPr>
          <p:cNvGraphicFramePr>
            <a:graphicFrameLocks noGrp="1"/>
          </p:cNvGraphicFramePr>
          <p:nvPr>
            <p:ph sz="quarter" idx="14"/>
            <p:extLst>
              <p:ext uri="{D42A27DB-BD31-4B8C-83A1-F6EECF244321}">
                <p14:modId xmlns:p14="http://schemas.microsoft.com/office/powerpoint/2010/main" val="4225937436"/>
              </p:ext>
            </p:extLst>
          </p:nvPr>
        </p:nvGraphicFramePr>
        <p:xfrm>
          <a:off x="646113" y="1560513"/>
          <a:ext cx="10899775" cy="5160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AA33C4C9-9778-4A59-9001-6EC6F52349CA}"/>
              </a:ext>
            </a:extLst>
          </p:cNvPr>
          <p:cNvSpPr>
            <a:spLocks noGrp="1"/>
          </p:cNvSpPr>
          <p:nvPr>
            <p:ph type="sldNum" sz="quarter" idx="12"/>
          </p:nvPr>
        </p:nvSpPr>
        <p:spPr/>
        <p:txBody>
          <a:bodyPr/>
          <a:lstStyle/>
          <a:p>
            <a:pPr lvl="0"/>
            <a:fld id="{06B786C7-B8F9-4072-AAAA-17258464D730}" type="slidenum">
              <a:rPr lang="en-US" noProof="0" smtClean="0"/>
              <a:pPr lvl="0"/>
              <a:t>10</a:t>
            </a:fld>
            <a:endParaRPr lang="en-US" noProof="0" dirty="0"/>
          </a:p>
        </p:txBody>
      </p:sp>
      <p:sp>
        <p:nvSpPr>
          <p:cNvPr id="2" name="Oval 1">
            <a:extLst>
              <a:ext uri="{FF2B5EF4-FFF2-40B4-BE49-F238E27FC236}">
                <a16:creationId xmlns:a16="http://schemas.microsoft.com/office/drawing/2014/main" id="{A83FE9B6-FF60-C8A7-DFC6-74624F0AE2AC}"/>
              </a:ext>
            </a:extLst>
          </p:cNvPr>
          <p:cNvSpPr/>
          <p:nvPr/>
        </p:nvSpPr>
        <p:spPr>
          <a:xfrm>
            <a:off x="5064034" y="3433423"/>
            <a:ext cx="2063932" cy="7075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1BB1FB6-8DC9-F930-1A1C-04ECBB2A9FC2}"/>
              </a:ext>
            </a:extLst>
          </p:cNvPr>
          <p:cNvSpPr/>
          <p:nvPr/>
        </p:nvSpPr>
        <p:spPr>
          <a:xfrm>
            <a:off x="9474926" y="3082835"/>
            <a:ext cx="1891066" cy="8011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7185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B48A1197-8309-4D79-A0C9-C45E4A6FF315}"/>
              </a:ext>
            </a:extLst>
          </p:cNvPr>
          <p:cNvSpPr>
            <a:spLocks noGrp="1"/>
          </p:cNvSpPr>
          <p:nvPr>
            <p:ph type="title"/>
          </p:nvPr>
        </p:nvSpPr>
        <p:spPr>
          <a:xfrm>
            <a:off x="0" y="875030"/>
            <a:ext cx="2926080" cy="5068570"/>
          </a:xfrm>
        </p:spPr>
        <p:txBody>
          <a:bodyPr>
            <a:normAutofit/>
          </a:bodyPr>
          <a:lstStyle/>
          <a:p>
            <a:br>
              <a:rPr lang="en-US" sz="3600" b="1" dirty="0"/>
            </a:br>
            <a:r>
              <a:rPr lang="en-US" sz="3600" b="1" dirty="0"/>
              <a:t>BSCC</a:t>
            </a:r>
            <a:br>
              <a:rPr lang="en-US" sz="3600" b="1" dirty="0"/>
            </a:br>
            <a:r>
              <a:rPr lang="en-US" sz="3600" b="1" dirty="0"/>
              <a:t>Prop 47 </a:t>
            </a:r>
            <a:br>
              <a:rPr lang="en-US" sz="3600" b="1" dirty="0"/>
            </a:br>
            <a:r>
              <a:rPr lang="en-US" sz="3600" b="1" dirty="0"/>
              <a:t>Cohort III Grant Requirements</a:t>
            </a:r>
          </a:p>
        </p:txBody>
      </p:sp>
      <p:sp>
        <p:nvSpPr>
          <p:cNvPr id="13" name="Slide Number Placeholder 4">
            <a:extLst>
              <a:ext uri="{FF2B5EF4-FFF2-40B4-BE49-F238E27FC236}">
                <a16:creationId xmlns:a16="http://schemas.microsoft.com/office/drawing/2014/main" id="{D68A7B90-CE8C-4D70-A3AC-7C68D53F470B}"/>
              </a:ext>
            </a:extLst>
          </p:cNvPr>
          <p:cNvSpPr>
            <a:spLocks noGrp="1"/>
          </p:cNvSpPr>
          <p:nvPr>
            <p:ph type="sldNum" sz="quarter" idx="12"/>
          </p:nvPr>
        </p:nvSpPr>
        <p:spPr/>
        <p:txBody>
          <a:bodyPr/>
          <a:lstStyle/>
          <a:p>
            <a:pPr lvl="0"/>
            <a:fld id="{06B786C7-B8F9-4072-AAAA-17258464D730}" type="slidenum">
              <a:rPr lang="en-US" noProof="0" smtClean="0"/>
              <a:pPr lvl="0"/>
              <a:t>11</a:t>
            </a:fld>
            <a:endParaRPr lang="en-US" noProof="0" dirty="0"/>
          </a:p>
        </p:txBody>
      </p:sp>
      <p:sp>
        <p:nvSpPr>
          <p:cNvPr id="3" name="Content Placeholder 2">
            <a:extLst>
              <a:ext uri="{FF2B5EF4-FFF2-40B4-BE49-F238E27FC236}">
                <a16:creationId xmlns:a16="http://schemas.microsoft.com/office/drawing/2014/main" id="{43AB1F2F-1952-4EB7-0FD9-4DDC93BD7596}"/>
              </a:ext>
            </a:extLst>
          </p:cNvPr>
          <p:cNvSpPr>
            <a:spLocks noGrp="1"/>
          </p:cNvSpPr>
          <p:nvPr>
            <p:ph sz="quarter" idx="14"/>
          </p:nvPr>
        </p:nvSpPr>
        <p:spPr>
          <a:xfrm>
            <a:off x="3302000" y="218661"/>
            <a:ext cx="8607425" cy="6301409"/>
          </a:xfrm>
        </p:spPr>
        <p:txBody>
          <a:bodyPr>
            <a:normAutofit lnSpcReduction="10000"/>
          </a:bodyPr>
          <a:lstStyle/>
          <a:p>
            <a:endParaRPr lang="en-US" dirty="0">
              <a:solidFill>
                <a:schemeClr val="accent2">
                  <a:lumMod val="75000"/>
                </a:schemeClr>
              </a:solidFill>
            </a:endParaRPr>
          </a:p>
          <a:p>
            <a:r>
              <a:rPr lang="en-US" b="1" dirty="0">
                <a:solidFill>
                  <a:schemeClr val="accent2">
                    <a:lumMod val="75000"/>
                  </a:schemeClr>
                </a:solidFill>
              </a:rPr>
              <a:t>Local Advisory Committee</a:t>
            </a:r>
          </a:p>
          <a:p>
            <a:pPr lvl="1"/>
            <a:r>
              <a:rPr lang="en-US" dirty="0">
                <a:solidFill>
                  <a:schemeClr val="accent2">
                    <a:lumMod val="75000"/>
                  </a:schemeClr>
                </a:solidFill>
              </a:rPr>
              <a:t>Includes local stakeholders who have experience and expertise in the prospective programs and/or services to be implemented by the proposal</a:t>
            </a:r>
          </a:p>
          <a:p>
            <a:r>
              <a:rPr lang="en-US" b="1" dirty="0">
                <a:solidFill>
                  <a:schemeClr val="accent2">
                    <a:lumMod val="75000"/>
                  </a:schemeClr>
                </a:solidFill>
              </a:rPr>
              <a:t>Data collection </a:t>
            </a:r>
          </a:p>
          <a:p>
            <a:pPr lvl="1"/>
            <a:r>
              <a:rPr lang="en-US" dirty="0">
                <a:solidFill>
                  <a:schemeClr val="accent2">
                    <a:lumMod val="75000"/>
                  </a:schemeClr>
                </a:solidFill>
              </a:rPr>
              <a:t>BSCC required data</a:t>
            </a:r>
          </a:p>
          <a:p>
            <a:pPr lvl="1"/>
            <a:r>
              <a:rPr lang="en-US" dirty="0">
                <a:solidFill>
                  <a:schemeClr val="accent2">
                    <a:lumMod val="75000"/>
                  </a:schemeClr>
                </a:solidFill>
              </a:rPr>
              <a:t>Additional data from DHS-BHD grant proposal</a:t>
            </a:r>
          </a:p>
          <a:p>
            <a:r>
              <a:rPr lang="en-US" b="1" dirty="0">
                <a:solidFill>
                  <a:schemeClr val="accent2">
                    <a:lumMod val="75000"/>
                  </a:schemeClr>
                </a:solidFill>
              </a:rPr>
              <a:t>Reporting Requirements</a:t>
            </a:r>
          </a:p>
          <a:p>
            <a:pPr lvl="1"/>
            <a:r>
              <a:rPr lang="en-US" dirty="0">
                <a:solidFill>
                  <a:schemeClr val="accent2">
                    <a:lumMod val="75000"/>
                  </a:schemeClr>
                </a:solidFill>
              </a:rPr>
              <a:t>Quarterly Progress Reports </a:t>
            </a:r>
          </a:p>
          <a:p>
            <a:pPr lvl="1"/>
            <a:r>
              <a:rPr lang="en-US" dirty="0">
                <a:solidFill>
                  <a:schemeClr val="accent2">
                    <a:lumMod val="75000"/>
                  </a:schemeClr>
                </a:solidFill>
              </a:rPr>
              <a:t>Quarterly submission of excel spreadsheets with raw data</a:t>
            </a:r>
          </a:p>
          <a:p>
            <a:r>
              <a:rPr lang="en-US" b="1" dirty="0">
                <a:solidFill>
                  <a:schemeClr val="accent2">
                    <a:lumMod val="75000"/>
                  </a:schemeClr>
                </a:solidFill>
              </a:rPr>
              <a:t>Evaluation Documents</a:t>
            </a:r>
          </a:p>
          <a:p>
            <a:pPr lvl="1"/>
            <a:r>
              <a:rPr lang="en-US" dirty="0">
                <a:solidFill>
                  <a:schemeClr val="accent2">
                    <a:lumMod val="75000"/>
                  </a:schemeClr>
                </a:solidFill>
              </a:rPr>
              <a:t>Local Evaluation Plan</a:t>
            </a:r>
          </a:p>
          <a:p>
            <a:pPr lvl="1"/>
            <a:r>
              <a:rPr lang="en-US" b="0" i="0" u="none" strike="noStrike" baseline="0" dirty="0">
                <a:solidFill>
                  <a:schemeClr val="accent2">
                    <a:lumMod val="75000"/>
                  </a:schemeClr>
                </a:solidFill>
              </a:rPr>
              <a:t>Final Local Evaluation Report</a:t>
            </a:r>
            <a:endParaRPr lang="en-US" dirty="0">
              <a:solidFill>
                <a:schemeClr val="accent2">
                  <a:lumMod val="75000"/>
                </a:schemeClr>
              </a:solidFill>
            </a:endParaRPr>
          </a:p>
          <a:p>
            <a:r>
              <a:rPr lang="en-US" b="1" dirty="0">
                <a:solidFill>
                  <a:schemeClr val="accent2">
                    <a:lumMod val="75000"/>
                  </a:schemeClr>
                </a:solidFill>
              </a:rPr>
              <a:t>Financial Audit due at the end of the project </a:t>
            </a:r>
          </a:p>
          <a:p>
            <a:pPr marL="0" indent="0" algn="ctr">
              <a:buNone/>
            </a:pPr>
            <a:endParaRPr lang="en-US" sz="3200" b="1" dirty="0">
              <a:solidFill>
                <a:schemeClr val="accent6">
                  <a:lumMod val="75000"/>
                </a:schemeClr>
              </a:solidFill>
            </a:endParaRPr>
          </a:p>
          <a:p>
            <a:endParaRPr lang="en-US" dirty="0"/>
          </a:p>
        </p:txBody>
      </p:sp>
      <p:pic>
        <p:nvPicPr>
          <p:cNvPr id="5" name="Picture 4">
            <a:extLst>
              <a:ext uri="{FF2B5EF4-FFF2-40B4-BE49-F238E27FC236}">
                <a16:creationId xmlns:a16="http://schemas.microsoft.com/office/drawing/2014/main" id="{E9EE3C0A-57BF-CFDA-E044-E703BB5AA43A}"/>
              </a:ext>
            </a:extLst>
          </p:cNvPr>
          <p:cNvPicPr>
            <a:picLocks noChangeAspect="1"/>
          </p:cNvPicPr>
          <p:nvPr/>
        </p:nvPicPr>
        <p:blipFill>
          <a:blip r:embed="rId2"/>
          <a:stretch>
            <a:fillRect/>
          </a:stretch>
        </p:blipFill>
        <p:spPr>
          <a:xfrm>
            <a:off x="7812724" y="4329337"/>
            <a:ext cx="3181102" cy="1299892"/>
          </a:xfrm>
          <a:prstGeom prst="rect">
            <a:avLst/>
          </a:prstGeom>
        </p:spPr>
      </p:pic>
    </p:spTree>
    <p:extLst>
      <p:ext uri="{BB962C8B-B14F-4D97-AF65-F5344CB8AC3E}">
        <p14:creationId xmlns:p14="http://schemas.microsoft.com/office/powerpoint/2010/main" val="283486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28E6A4D9-12A1-4CD4-99EA-5C5ECDEF8A33}"/>
              </a:ext>
            </a:extLst>
          </p:cNvPr>
          <p:cNvSpPr>
            <a:spLocks noGrp="1"/>
          </p:cNvSpPr>
          <p:nvPr>
            <p:ph type="title"/>
          </p:nvPr>
        </p:nvSpPr>
        <p:spPr>
          <a:xfrm>
            <a:off x="331787" y="996950"/>
            <a:ext cx="2568167" cy="4946650"/>
          </a:xfrm>
        </p:spPr>
        <p:txBody>
          <a:bodyPr>
            <a:normAutofit/>
          </a:bodyPr>
          <a:lstStyle/>
          <a:p>
            <a:r>
              <a:rPr lang="en-US" sz="4800" b="1" dirty="0"/>
              <a:t>Program Design</a:t>
            </a:r>
          </a:p>
        </p:txBody>
      </p:sp>
      <p:sp>
        <p:nvSpPr>
          <p:cNvPr id="5" name="Slide Number Placeholder 4">
            <a:extLst>
              <a:ext uri="{FF2B5EF4-FFF2-40B4-BE49-F238E27FC236}">
                <a16:creationId xmlns:a16="http://schemas.microsoft.com/office/drawing/2014/main" id="{4DB248E8-80F2-482E-B0AF-EE7EBC7C3EAD}"/>
              </a:ext>
            </a:extLst>
          </p:cNvPr>
          <p:cNvSpPr>
            <a:spLocks noGrp="1"/>
          </p:cNvSpPr>
          <p:nvPr>
            <p:ph type="sldNum" sz="quarter" idx="12"/>
          </p:nvPr>
        </p:nvSpPr>
        <p:spPr/>
        <p:txBody>
          <a:bodyPr/>
          <a:lstStyle/>
          <a:p>
            <a:pPr lvl="0"/>
            <a:fld id="{06B786C7-B8F9-4072-AAAA-17258464D730}" type="slidenum">
              <a:rPr lang="en-US" noProof="0" smtClean="0"/>
              <a:pPr lvl="0"/>
              <a:t>12</a:t>
            </a:fld>
            <a:endParaRPr lang="en-US" noProof="0" dirty="0"/>
          </a:p>
        </p:txBody>
      </p:sp>
      <p:sp>
        <p:nvSpPr>
          <p:cNvPr id="6" name="Content Placeholder 5">
            <a:extLst>
              <a:ext uri="{FF2B5EF4-FFF2-40B4-BE49-F238E27FC236}">
                <a16:creationId xmlns:a16="http://schemas.microsoft.com/office/drawing/2014/main" id="{C4CD4DBA-D8F9-C5E7-7A62-BB5157D208A2}"/>
              </a:ext>
            </a:extLst>
          </p:cNvPr>
          <p:cNvSpPr>
            <a:spLocks noGrp="1"/>
          </p:cNvSpPr>
          <p:nvPr>
            <p:ph sz="quarter" idx="14"/>
          </p:nvPr>
        </p:nvSpPr>
        <p:spPr>
          <a:xfrm>
            <a:off x="3422650" y="505097"/>
            <a:ext cx="8367713" cy="6061165"/>
          </a:xfrm>
        </p:spPr>
        <p:txBody>
          <a:bodyPr>
            <a:normAutofit fontScale="85000" lnSpcReduction="10000"/>
          </a:bodyPr>
          <a:lstStyle/>
          <a:p>
            <a:r>
              <a:rPr lang="en-US" b="1" dirty="0">
                <a:solidFill>
                  <a:schemeClr val="accent2">
                    <a:lumMod val="75000"/>
                  </a:schemeClr>
                </a:solidFill>
              </a:rPr>
              <a:t>Staffing</a:t>
            </a:r>
          </a:p>
          <a:p>
            <a:pPr lvl="1"/>
            <a:r>
              <a:rPr lang="en-US" dirty="0">
                <a:solidFill>
                  <a:schemeClr val="accent2">
                    <a:lumMod val="75000"/>
                  </a:schemeClr>
                </a:solidFill>
              </a:rPr>
              <a:t>2 FTE: 1 licensed or certified, 1 peer provider</a:t>
            </a:r>
          </a:p>
          <a:p>
            <a:r>
              <a:rPr lang="en-US" b="1" dirty="0">
                <a:solidFill>
                  <a:schemeClr val="accent2">
                    <a:lumMod val="75000"/>
                  </a:schemeClr>
                </a:solidFill>
              </a:rPr>
              <a:t>Target Population </a:t>
            </a:r>
          </a:p>
          <a:p>
            <a:pPr lvl="1"/>
            <a:r>
              <a:rPr lang="en-US" dirty="0">
                <a:solidFill>
                  <a:schemeClr val="accent2">
                    <a:lumMod val="75000"/>
                  </a:schemeClr>
                </a:solidFill>
              </a:rPr>
              <a:t>Individuals with serious mental health and/or substance use disorders with two or more arrests in the previous year who are unhoused or precariously housed and have declined or are not currently engaged with services or treatment</a:t>
            </a:r>
          </a:p>
          <a:p>
            <a:pPr lvl="1"/>
            <a:r>
              <a:rPr lang="en-US" dirty="0">
                <a:solidFill>
                  <a:schemeClr val="accent2">
                    <a:lumMod val="75000"/>
                  </a:schemeClr>
                </a:solidFill>
              </a:rPr>
              <a:t>Specific focus on engaging underserved Latinx, Black, LGBTQ+, youth, and/or elder individuals</a:t>
            </a:r>
          </a:p>
          <a:p>
            <a:r>
              <a:rPr lang="en-US" b="1" dirty="0">
                <a:solidFill>
                  <a:schemeClr val="accent2">
                    <a:lumMod val="75000"/>
                  </a:schemeClr>
                </a:solidFill>
              </a:rPr>
              <a:t>Activities and Services </a:t>
            </a:r>
          </a:p>
          <a:p>
            <a:pPr lvl="1"/>
            <a:r>
              <a:rPr lang="en-US" dirty="0">
                <a:solidFill>
                  <a:schemeClr val="accent2">
                    <a:lumMod val="75000"/>
                  </a:schemeClr>
                </a:solidFill>
              </a:rPr>
              <a:t>Repeated visits to individuals while they are in custody and, if able, while out of custody to gain connectivity and trust.</a:t>
            </a:r>
          </a:p>
          <a:p>
            <a:pPr lvl="1"/>
            <a:r>
              <a:rPr lang="en-US" dirty="0">
                <a:solidFill>
                  <a:schemeClr val="accent2">
                    <a:lumMod val="75000"/>
                  </a:schemeClr>
                </a:solidFill>
              </a:rPr>
              <a:t>Conducting needs and risk assessments</a:t>
            </a:r>
          </a:p>
          <a:p>
            <a:pPr lvl="1"/>
            <a:r>
              <a:rPr lang="en-US" dirty="0">
                <a:solidFill>
                  <a:schemeClr val="accent2">
                    <a:lumMod val="75000"/>
                  </a:schemeClr>
                </a:solidFill>
              </a:rPr>
              <a:t>Connect them to </a:t>
            </a:r>
            <a:r>
              <a:rPr lang="en-US" b="1" dirty="0">
                <a:solidFill>
                  <a:schemeClr val="accent2">
                    <a:lumMod val="75000"/>
                  </a:schemeClr>
                </a:solidFill>
              </a:rPr>
              <a:t>Enhanced Care Management </a:t>
            </a:r>
            <a:r>
              <a:rPr lang="en-US" dirty="0">
                <a:solidFill>
                  <a:schemeClr val="accent2">
                    <a:lumMod val="75000"/>
                  </a:schemeClr>
                </a:solidFill>
              </a:rPr>
              <a:t>or ongoing behavioral health treatment in the community via warm handoffs depending on their needs, wants, abilities, and willingness</a:t>
            </a:r>
          </a:p>
          <a:p>
            <a:pPr lvl="1"/>
            <a:r>
              <a:rPr lang="en-US" dirty="0">
                <a:solidFill>
                  <a:schemeClr val="accent2">
                    <a:lumMod val="75000"/>
                  </a:schemeClr>
                </a:solidFill>
              </a:rPr>
              <a:t>Activities will have maximum flexibility to meet the individuals on their terms and ensure they are directed by the individuals themselves</a:t>
            </a:r>
          </a:p>
          <a:p>
            <a:r>
              <a:rPr lang="en-US" b="1" dirty="0">
                <a:solidFill>
                  <a:schemeClr val="accent2">
                    <a:lumMod val="75000"/>
                  </a:schemeClr>
                </a:solidFill>
              </a:rPr>
              <a:t>Caseload Size</a:t>
            </a:r>
          </a:p>
          <a:p>
            <a:pPr lvl="1"/>
            <a:r>
              <a:rPr lang="en-US" dirty="0">
                <a:solidFill>
                  <a:schemeClr val="accent2">
                    <a:lumMod val="75000"/>
                  </a:schemeClr>
                </a:solidFill>
              </a:rPr>
              <a:t>40 individuals total at any given time</a:t>
            </a:r>
          </a:p>
          <a:p>
            <a:pPr lvl="1"/>
            <a:endParaRPr lang="en-US" dirty="0">
              <a:solidFill>
                <a:schemeClr val="accent2">
                  <a:lumMod val="75000"/>
                </a:schemeClr>
              </a:solidFill>
            </a:endParaRPr>
          </a:p>
        </p:txBody>
      </p:sp>
    </p:spTree>
    <p:extLst>
      <p:ext uri="{BB962C8B-B14F-4D97-AF65-F5344CB8AC3E}">
        <p14:creationId xmlns:p14="http://schemas.microsoft.com/office/powerpoint/2010/main" val="434641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330F6403-11BB-440A-81D1-11DAFA7ABF5D}"/>
              </a:ext>
            </a:extLst>
          </p:cNvPr>
          <p:cNvSpPr>
            <a:spLocks noGrp="1"/>
          </p:cNvSpPr>
          <p:nvPr>
            <p:ph type="title"/>
          </p:nvPr>
        </p:nvSpPr>
        <p:spPr>
          <a:xfrm>
            <a:off x="1000759" y="194782"/>
            <a:ext cx="10022841" cy="913927"/>
          </a:xfrm>
        </p:spPr>
        <p:txBody>
          <a:bodyPr>
            <a:normAutofit/>
          </a:bodyPr>
          <a:lstStyle/>
          <a:p>
            <a:pPr algn="ctr"/>
            <a:r>
              <a:rPr lang="en-US" b="1" dirty="0"/>
              <a:t>Goals &amp; Objectives</a:t>
            </a:r>
          </a:p>
        </p:txBody>
      </p:sp>
      <p:graphicFrame>
        <p:nvGraphicFramePr>
          <p:cNvPr id="20" name="Content Placeholder 3">
            <a:extLst>
              <a:ext uri="{FF2B5EF4-FFF2-40B4-BE49-F238E27FC236}">
                <a16:creationId xmlns:a16="http://schemas.microsoft.com/office/drawing/2014/main" id="{76386ECC-44D1-4D37-AF78-36503EACC84D}"/>
              </a:ext>
              <a:ext uri="{C183D7F6-B498-43B3-948B-1728B52AA6E4}">
                <adec:decorative xmlns:adec="http://schemas.microsoft.com/office/drawing/2017/decorative" val="1"/>
              </a:ext>
            </a:extLst>
          </p:cNvPr>
          <p:cNvGraphicFramePr>
            <a:graphicFrameLocks noGrp="1"/>
          </p:cNvGraphicFramePr>
          <p:nvPr>
            <p:ph sz="quarter" idx="14"/>
            <p:extLst>
              <p:ext uri="{D42A27DB-BD31-4B8C-83A1-F6EECF244321}">
                <p14:modId xmlns:p14="http://schemas.microsoft.com/office/powerpoint/2010/main" val="946804181"/>
              </p:ext>
            </p:extLst>
          </p:nvPr>
        </p:nvGraphicFramePr>
        <p:xfrm>
          <a:off x="646113" y="1280160"/>
          <a:ext cx="10899775" cy="5441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AA33C4C9-9778-4A59-9001-6EC6F52349CA}"/>
              </a:ext>
            </a:extLst>
          </p:cNvPr>
          <p:cNvSpPr>
            <a:spLocks noGrp="1"/>
          </p:cNvSpPr>
          <p:nvPr>
            <p:ph type="sldNum" sz="quarter" idx="12"/>
          </p:nvPr>
        </p:nvSpPr>
        <p:spPr/>
        <p:txBody>
          <a:bodyPr/>
          <a:lstStyle/>
          <a:p>
            <a:pPr lvl="0"/>
            <a:fld id="{06B786C7-B8F9-4072-AAAA-17258464D730}" type="slidenum">
              <a:rPr lang="en-US" noProof="0" smtClean="0"/>
              <a:pPr lvl="0"/>
              <a:t>13</a:t>
            </a:fld>
            <a:endParaRPr lang="en-US" noProof="0" dirty="0"/>
          </a:p>
        </p:txBody>
      </p:sp>
    </p:spTree>
    <p:extLst>
      <p:ext uri="{BB962C8B-B14F-4D97-AF65-F5344CB8AC3E}">
        <p14:creationId xmlns:p14="http://schemas.microsoft.com/office/powerpoint/2010/main" val="1176088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622F47C-D986-4C50-BD14-2C1E537C27FB}"/>
              </a:ext>
            </a:extLst>
          </p:cNvPr>
          <p:cNvSpPr>
            <a:spLocks noGrp="1"/>
          </p:cNvSpPr>
          <p:nvPr>
            <p:ph type="title"/>
          </p:nvPr>
        </p:nvSpPr>
        <p:spPr>
          <a:xfrm>
            <a:off x="1879600" y="183988"/>
            <a:ext cx="9406372" cy="959012"/>
          </a:xfrm>
        </p:spPr>
        <p:txBody>
          <a:bodyPr>
            <a:normAutofit/>
          </a:bodyPr>
          <a:lstStyle/>
          <a:p>
            <a:r>
              <a:rPr lang="en-US" b="1" dirty="0"/>
              <a:t>Current Status</a:t>
            </a:r>
          </a:p>
        </p:txBody>
      </p:sp>
      <p:sp>
        <p:nvSpPr>
          <p:cNvPr id="12" name="Text Placeholder 11">
            <a:extLst>
              <a:ext uri="{FF2B5EF4-FFF2-40B4-BE49-F238E27FC236}">
                <a16:creationId xmlns:a16="http://schemas.microsoft.com/office/drawing/2014/main" id="{D05AC8F8-F459-42EB-AA23-F556AEDD721A}"/>
              </a:ext>
            </a:extLst>
          </p:cNvPr>
          <p:cNvSpPr>
            <a:spLocks noGrp="1"/>
          </p:cNvSpPr>
          <p:nvPr>
            <p:ph type="body" sz="quarter" idx="14"/>
          </p:nvPr>
        </p:nvSpPr>
        <p:spPr>
          <a:xfrm>
            <a:off x="851300" y="1558417"/>
            <a:ext cx="3327366" cy="803380"/>
          </a:xfrm>
        </p:spPr>
        <p:txBody>
          <a:bodyPr>
            <a:normAutofit lnSpcReduction="10000"/>
          </a:bodyPr>
          <a:lstStyle/>
          <a:p>
            <a:r>
              <a:rPr lang="en-US" sz="2800" dirty="0"/>
              <a:t>Community Based Organization</a:t>
            </a:r>
          </a:p>
        </p:txBody>
      </p:sp>
      <p:sp>
        <p:nvSpPr>
          <p:cNvPr id="11" name="Content Placeholder 10">
            <a:extLst>
              <a:ext uri="{FF2B5EF4-FFF2-40B4-BE49-F238E27FC236}">
                <a16:creationId xmlns:a16="http://schemas.microsoft.com/office/drawing/2014/main" id="{DFFE8322-74A2-43C3-B71A-8DD6B2DC0DF8}"/>
              </a:ext>
            </a:extLst>
          </p:cNvPr>
          <p:cNvSpPr>
            <a:spLocks noGrp="1"/>
          </p:cNvSpPr>
          <p:nvPr>
            <p:ph type="body" sz="quarter" idx="19"/>
          </p:nvPr>
        </p:nvSpPr>
        <p:spPr/>
        <p:txBody>
          <a:bodyPr>
            <a:normAutofit fontScale="85000" lnSpcReduction="20000"/>
          </a:bodyPr>
          <a:lstStyle/>
          <a:p>
            <a:r>
              <a:rPr lang="en-US" sz="3300" dirty="0">
                <a:solidFill>
                  <a:srgbClr val="0070C0"/>
                </a:solidFill>
              </a:rPr>
              <a:t>Contract executed with Interfaith Shelter Network 9/28/23</a:t>
            </a:r>
          </a:p>
          <a:p>
            <a:r>
              <a:rPr lang="en-US" sz="3300" dirty="0">
                <a:solidFill>
                  <a:srgbClr val="0070C0"/>
                </a:solidFill>
              </a:rPr>
              <a:t>IFSN is working with the Sheriff’s Office for jail access</a:t>
            </a:r>
          </a:p>
          <a:p>
            <a:r>
              <a:rPr lang="en-US" sz="3300" dirty="0">
                <a:solidFill>
                  <a:srgbClr val="0070C0"/>
                </a:solidFill>
              </a:rPr>
              <a:t>Referrals will come from Well Path and the JMHCP clinician</a:t>
            </a:r>
          </a:p>
          <a:p>
            <a:endParaRPr lang="en-US" sz="3200" dirty="0"/>
          </a:p>
        </p:txBody>
      </p:sp>
      <p:sp>
        <p:nvSpPr>
          <p:cNvPr id="16" name="Text Placeholder 15">
            <a:extLst>
              <a:ext uri="{FF2B5EF4-FFF2-40B4-BE49-F238E27FC236}">
                <a16:creationId xmlns:a16="http://schemas.microsoft.com/office/drawing/2014/main" id="{88417E53-E35C-4BA6-B238-61D2C004A237}"/>
              </a:ext>
            </a:extLst>
          </p:cNvPr>
          <p:cNvSpPr>
            <a:spLocks noGrp="1"/>
          </p:cNvSpPr>
          <p:nvPr>
            <p:ph type="body" sz="quarter" idx="18"/>
          </p:nvPr>
        </p:nvSpPr>
        <p:spPr>
          <a:xfrm>
            <a:off x="4432317" y="1558417"/>
            <a:ext cx="3327366" cy="803380"/>
          </a:xfrm>
        </p:spPr>
        <p:txBody>
          <a:bodyPr>
            <a:normAutofit/>
          </a:bodyPr>
          <a:lstStyle/>
          <a:p>
            <a:r>
              <a:rPr lang="en-US" sz="2800" dirty="0"/>
              <a:t>Data Collection</a:t>
            </a:r>
          </a:p>
        </p:txBody>
      </p:sp>
      <p:sp>
        <p:nvSpPr>
          <p:cNvPr id="13" name="Content Placeholder 12">
            <a:extLst>
              <a:ext uri="{FF2B5EF4-FFF2-40B4-BE49-F238E27FC236}">
                <a16:creationId xmlns:a16="http://schemas.microsoft.com/office/drawing/2014/main" id="{32AA922F-7FCE-49A0-92E0-60263B0E006A}"/>
              </a:ext>
            </a:extLst>
          </p:cNvPr>
          <p:cNvSpPr>
            <a:spLocks noGrp="1"/>
          </p:cNvSpPr>
          <p:nvPr>
            <p:ph type="body" sz="quarter" idx="20"/>
          </p:nvPr>
        </p:nvSpPr>
        <p:spPr>
          <a:xfrm>
            <a:off x="4432317" y="2374899"/>
            <a:ext cx="3327366" cy="3888741"/>
          </a:xfrm>
        </p:spPr>
        <p:txBody>
          <a:bodyPr>
            <a:normAutofit/>
          </a:bodyPr>
          <a:lstStyle/>
          <a:p>
            <a:pPr algn="l"/>
            <a:r>
              <a:rPr lang="en-US" sz="2800" dirty="0">
                <a:solidFill>
                  <a:srgbClr val="7030A0"/>
                </a:solidFill>
              </a:rPr>
              <a:t>David Evans has been working on enabling data entered by IFSN into </a:t>
            </a:r>
            <a:r>
              <a:rPr lang="en-US" sz="2800" dirty="0" err="1">
                <a:solidFill>
                  <a:srgbClr val="7030A0"/>
                </a:solidFill>
              </a:rPr>
              <a:t>Merative</a:t>
            </a:r>
            <a:r>
              <a:rPr lang="en-US" sz="2800" dirty="0">
                <a:solidFill>
                  <a:srgbClr val="7030A0"/>
                </a:solidFill>
              </a:rPr>
              <a:t> to generate reports in the format requested by the BSCC</a:t>
            </a:r>
          </a:p>
        </p:txBody>
      </p:sp>
      <p:sp>
        <p:nvSpPr>
          <p:cNvPr id="14" name="Text Placeholder 13">
            <a:extLst>
              <a:ext uri="{FF2B5EF4-FFF2-40B4-BE49-F238E27FC236}">
                <a16:creationId xmlns:a16="http://schemas.microsoft.com/office/drawing/2014/main" id="{94D68F73-4FB1-4145-BF89-FE36142E5100}"/>
              </a:ext>
            </a:extLst>
          </p:cNvPr>
          <p:cNvSpPr>
            <a:spLocks noGrp="1"/>
          </p:cNvSpPr>
          <p:nvPr>
            <p:ph type="body" sz="quarter" idx="16"/>
          </p:nvPr>
        </p:nvSpPr>
        <p:spPr>
          <a:xfrm>
            <a:off x="8025393" y="1558417"/>
            <a:ext cx="3327366" cy="803380"/>
          </a:xfrm>
        </p:spPr>
        <p:txBody>
          <a:bodyPr>
            <a:normAutofit/>
          </a:bodyPr>
          <a:lstStyle/>
          <a:p>
            <a:r>
              <a:rPr lang="en-US" sz="2800" dirty="0"/>
              <a:t>Evaluator </a:t>
            </a:r>
          </a:p>
        </p:txBody>
      </p:sp>
      <p:sp>
        <p:nvSpPr>
          <p:cNvPr id="15" name="Content Placeholder 14">
            <a:extLst>
              <a:ext uri="{FF2B5EF4-FFF2-40B4-BE49-F238E27FC236}">
                <a16:creationId xmlns:a16="http://schemas.microsoft.com/office/drawing/2014/main" id="{967F3EB6-BBF7-400D-831B-2949763446D0}"/>
              </a:ext>
            </a:extLst>
          </p:cNvPr>
          <p:cNvSpPr>
            <a:spLocks noGrp="1"/>
          </p:cNvSpPr>
          <p:nvPr>
            <p:ph type="body" sz="quarter" idx="21"/>
          </p:nvPr>
        </p:nvSpPr>
        <p:spPr/>
        <p:txBody>
          <a:bodyPr>
            <a:normAutofit lnSpcReduction="10000"/>
          </a:bodyPr>
          <a:lstStyle/>
          <a:p>
            <a:pPr algn="l"/>
            <a:r>
              <a:rPr lang="en-US" sz="2800" dirty="0">
                <a:solidFill>
                  <a:srgbClr val="00B050"/>
                </a:solidFill>
              </a:rPr>
              <a:t>DHS-BHD has contracted with RDA to finalize the Local Evaluation Plan, create annual infographics, and produce the Final Local Evaluation Report </a:t>
            </a:r>
          </a:p>
        </p:txBody>
      </p:sp>
      <p:sp>
        <p:nvSpPr>
          <p:cNvPr id="4" name="Slide Number Placeholder 3">
            <a:extLst>
              <a:ext uri="{FF2B5EF4-FFF2-40B4-BE49-F238E27FC236}">
                <a16:creationId xmlns:a16="http://schemas.microsoft.com/office/drawing/2014/main" id="{AC0EC6D8-4D66-4B16-AD3F-2850D613518A}"/>
              </a:ext>
            </a:extLst>
          </p:cNvPr>
          <p:cNvSpPr>
            <a:spLocks noGrp="1"/>
          </p:cNvSpPr>
          <p:nvPr>
            <p:ph type="sldNum" sz="quarter" idx="12"/>
          </p:nvPr>
        </p:nvSpPr>
        <p:spPr/>
        <p:txBody>
          <a:bodyPr/>
          <a:lstStyle/>
          <a:p>
            <a:pPr lvl="0"/>
            <a:fld id="{06B786C7-B8F9-4072-AAAA-17258464D730}" type="slidenum">
              <a:rPr lang="en-US" noProof="0" smtClean="0"/>
              <a:pPr lvl="0"/>
              <a:t>14</a:t>
            </a:fld>
            <a:endParaRPr lang="en-US" noProof="0" dirty="0"/>
          </a:p>
        </p:txBody>
      </p:sp>
      <p:pic>
        <p:nvPicPr>
          <p:cNvPr id="3" name="Picture 2">
            <a:extLst>
              <a:ext uri="{FF2B5EF4-FFF2-40B4-BE49-F238E27FC236}">
                <a16:creationId xmlns:a16="http://schemas.microsoft.com/office/drawing/2014/main" id="{65BD1F7C-AF01-74F8-366D-4994711967D7}"/>
              </a:ext>
            </a:extLst>
          </p:cNvPr>
          <p:cNvPicPr>
            <a:picLocks noChangeAspect="1"/>
          </p:cNvPicPr>
          <p:nvPr/>
        </p:nvPicPr>
        <p:blipFill>
          <a:blip r:embed="rId2"/>
          <a:stretch>
            <a:fillRect/>
          </a:stretch>
        </p:blipFill>
        <p:spPr>
          <a:xfrm>
            <a:off x="7877475" y="5691012"/>
            <a:ext cx="3623201" cy="665338"/>
          </a:xfrm>
          <a:prstGeom prst="rect">
            <a:avLst/>
          </a:prstGeom>
        </p:spPr>
      </p:pic>
    </p:spTree>
    <p:extLst>
      <p:ext uri="{BB962C8B-B14F-4D97-AF65-F5344CB8AC3E}">
        <p14:creationId xmlns:p14="http://schemas.microsoft.com/office/powerpoint/2010/main" val="1342890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8" name="Rectangle 205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26">
            <a:extLst>
              <a:ext uri="{FF2B5EF4-FFF2-40B4-BE49-F238E27FC236}">
                <a16:creationId xmlns:a16="http://schemas.microsoft.com/office/drawing/2014/main" id="{28E6A4D9-12A1-4CD4-99EA-5C5ECDEF8A33}"/>
              </a:ext>
            </a:extLst>
          </p:cNvPr>
          <p:cNvSpPr>
            <a:spLocks noGrp="1"/>
          </p:cNvSpPr>
          <p:nvPr>
            <p:ph type="title"/>
          </p:nvPr>
        </p:nvSpPr>
        <p:spPr>
          <a:xfrm>
            <a:off x="572493" y="238539"/>
            <a:ext cx="11018520" cy="1434415"/>
          </a:xfrm>
        </p:spPr>
        <p:txBody>
          <a:bodyPr vert="horz" lIns="91440" tIns="45720" rIns="91440" bIns="45720" rtlCol="0" anchor="b">
            <a:normAutofit/>
          </a:bodyPr>
          <a:lstStyle/>
          <a:p>
            <a:pPr>
              <a:lnSpc>
                <a:spcPct val="90000"/>
              </a:lnSpc>
            </a:pPr>
            <a:r>
              <a:rPr lang="en-US" sz="5400" b="1" dirty="0">
                <a:solidFill>
                  <a:schemeClr val="tx1"/>
                </a:solidFill>
              </a:rPr>
              <a:t>Local Evaluation Plan</a:t>
            </a:r>
          </a:p>
        </p:txBody>
      </p:sp>
      <p:sp>
        <p:nvSpPr>
          <p:cNvPr id="206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C4CD4DBA-D8F9-C5E7-7A62-BB5157D208A2}"/>
              </a:ext>
            </a:extLst>
          </p:cNvPr>
          <p:cNvSpPr>
            <a:spLocks noGrp="1"/>
          </p:cNvSpPr>
          <p:nvPr>
            <p:ph sz="quarter" idx="14"/>
          </p:nvPr>
        </p:nvSpPr>
        <p:spPr>
          <a:xfrm>
            <a:off x="572493" y="2071315"/>
            <a:ext cx="6713552" cy="4548145"/>
          </a:xfrm>
        </p:spPr>
        <p:txBody>
          <a:bodyPr vert="horz" lIns="91440" tIns="45720" rIns="91440" bIns="45720" rtlCol="0" anchor="t">
            <a:normAutofit fontScale="92500" lnSpcReduction="10000"/>
          </a:bodyPr>
          <a:lstStyle/>
          <a:p>
            <a:r>
              <a:rPr lang="en-US" b="0" i="0" dirty="0">
                <a:effectLst/>
              </a:rPr>
              <a:t>All grantees are required to set aside at least 5 percent (or $25,000, whichever is greater) but not more than 10 percent of their total grant award for data collection and evaluation efforts, to include the development of a Local Evaluation Plan</a:t>
            </a:r>
          </a:p>
          <a:p>
            <a:r>
              <a:rPr lang="en-US" b="0" i="0" dirty="0">
                <a:effectLst/>
              </a:rPr>
              <a:t>The Local Evaluation Plan describes the evaluation design or model that will be used to evaluate the effectiveness of project components</a:t>
            </a:r>
            <a:endParaRPr lang="en-US" dirty="0"/>
          </a:p>
          <a:p>
            <a:r>
              <a:rPr lang="en-US" dirty="0">
                <a:hlinkClick r:id="rId2"/>
              </a:rPr>
              <a:t>https://www.bscc.ca.gov/wp-content/uploads/Sonoma-County-Local-Evaluation-Plan.pdf</a:t>
            </a:r>
            <a:endParaRPr lang="en-US" dirty="0"/>
          </a:p>
          <a:p>
            <a:endParaRPr lang="en-US" dirty="0"/>
          </a:p>
        </p:txBody>
      </p:sp>
      <p:pic>
        <p:nvPicPr>
          <p:cNvPr id="2050" name="Picture 2" descr="Why develop a Monitoring and Evaluation Plan? - Monitoring Evaluation  Accountability and Learning">
            <a:extLst>
              <a:ext uri="{FF2B5EF4-FFF2-40B4-BE49-F238E27FC236}">
                <a16:creationId xmlns:a16="http://schemas.microsoft.com/office/drawing/2014/main" id="{3C17B287-7147-DC91-568B-E1851585B6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367"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4DB248E8-80F2-482E-B0AF-EE7EBC7C3E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06B786C7-B8F9-4072-AAAA-17258464D730}" type="slidenum">
              <a:rPr lang="en-US" smtClean="0">
                <a:solidFill>
                  <a:prstClr val="black">
                    <a:tint val="75000"/>
                  </a:prstClr>
                </a:solidFill>
                <a:latin typeface="Calibri" panose="020F0502020204030204"/>
              </a:rPr>
              <a:pPr>
                <a:spcAft>
                  <a:spcPts val="600"/>
                </a:spcAft>
                <a:defRPr/>
              </a:pPr>
              <a:t>15</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403621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2">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4">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8AC7AC30-1251-40E1-9808-1FB902C4C199}"/>
              </a:ext>
            </a:extLst>
          </p:cNvPr>
          <p:cNvSpPr>
            <a:spLocks noGrp="1"/>
          </p:cNvSpPr>
          <p:nvPr>
            <p:ph type="ctrTitle"/>
          </p:nvPr>
        </p:nvSpPr>
        <p:spPr>
          <a:xfrm>
            <a:off x="1127208" y="857251"/>
            <a:ext cx="4747280" cy="3098061"/>
          </a:xfrm>
        </p:spPr>
        <p:txBody>
          <a:bodyPr vert="horz" lIns="91440" tIns="45720" rIns="91440" bIns="45720" rtlCol="0" anchor="b">
            <a:normAutofit fontScale="90000"/>
          </a:bodyPr>
          <a:lstStyle/>
          <a:p>
            <a:pPr algn="l"/>
            <a:br>
              <a:rPr lang="en-US" sz="4800" dirty="0">
                <a:solidFill>
                  <a:srgbClr val="FFFFFF"/>
                </a:solidFill>
              </a:rPr>
            </a:br>
            <a:br>
              <a:rPr lang="en-US" sz="4800" dirty="0">
                <a:solidFill>
                  <a:srgbClr val="FFFFFF"/>
                </a:solidFill>
              </a:rPr>
            </a:br>
            <a:r>
              <a:rPr lang="en-US" sz="4800" dirty="0">
                <a:solidFill>
                  <a:srgbClr val="FFFFFF"/>
                </a:solidFill>
              </a:rPr>
              <a:t>● </a:t>
            </a:r>
            <a:r>
              <a:rPr lang="en-US" sz="4800" b="1" dirty="0">
                <a:solidFill>
                  <a:srgbClr val="FFFFFF"/>
                </a:solidFill>
              </a:rPr>
              <a:t>Panel Discussion</a:t>
            </a:r>
            <a:br>
              <a:rPr lang="en-US" sz="4800" dirty="0">
                <a:solidFill>
                  <a:srgbClr val="FFFFFF"/>
                </a:solidFill>
              </a:rPr>
            </a:br>
            <a:br>
              <a:rPr lang="en-US" sz="4800" dirty="0">
                <a:solidFill>
                  <a:srgbClr val="FFFFFF"/>
                </a:solidFill>
              </a:rPr>
            </a:br>
            <a:r>
              <a:rPr lang="en-US" sz="4800" dirty="0">
                <a:solidFill>
                  <a:srgbClr val="FFFFFF"/>
                </a:solidFill>
              </a:rPr>
              <a:t>● </a:t>
            </a:r>
            <a:r>
              <a:rPr lang="en-US" sz="4800" b="1" dirty="0">
                <a:solidFill>
                  <a:srgbClr val="FFFFFF"/>
                </a:solidFill>
              </a:rPr>
              <a:t>Community Q&amp;A</a:t>
            </a:r>
            <a:br>
              <a:rPr lang="en-US" sz="4800" dirty="0">
                <a:solidFill>
                  <a:srgbClr val="FFFFFF"/>
                </a:solidFill>
              </a:rPr>
            </a:br>
            <a:endParaRPr lang="en-US" sz="4800" kern="1200" dirty="0">
              <a:solidFill>
                <a:srgbClr val="FFFFFF"/>
              </a:solidFill>
              <a:latin typeface="+mj-lt"/>
              <a:ea typeface="+mj-ea"/>
              <a:cs typeface="+mj-cs"/>
            </a:endParaRPr>
          </a:p>
        </p:txBody>
      </p:sp>
      <p:sp>
        <p:nvSpPr>
          <p:cNvPr id="41" name="Rectangle 40">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4154B60C-7CE6-4829-87C0-7B4B3E16851E}"/>
              </a:ext>
            </a:extLst>
          </p:cNvPr>
          <p:cNvSpPr>
            <a:spLocks noGrp="1"/>
          </p:cNvSpPr>
          <p:nvPr>
            <p:ph type="subTitle" idx="1"/>
          </p:nvPr>
        </p:nvSpPr>
        <p:spPr>
          <a:xfrm>
            <a:off x="1127208" y="4756265"/>
            <a:ext cx="4393278" cy="1244483"/>
          </a:xfrm>
        </p:spPr>
        <p:txBody>
          <a:bodyPr vert="horz" lIns="91440" tIns="45720" rIns="91440" bIns="45720" rtlCol="0" anchor="t">
            <a:normAutofit fontScale="77500" lnSpcReduction="20000"/>
          </a:bodyPr>
          <a:lstStyle/>
          <a:p>
            <a:pPr algn="l"/>
            <a:r>
              <a:rPr lang="en-US" sz="2400" kern="1200" dirty="0">
                <a:solidFill>
                  <a:srgbClr val="FFFFFF"/>
                </a:solidFill>
                <a:latin typeface="+mn-lt"/>
                <a:ea typeface="+mn-ea"/>
                <a:cs typeface="+mn-cs"/>
              </a:rPr>
              <a:t>Next Meeting: </a:t>
            </a:r>
          </a:p>
          <a:p>
            <a:pPr algn="l"/>
            <a:r>
              <a:rPr lang="en-US" sz="3100" kern="1200" dirty="0">
                <a:solidFill>
                  <a:srgbClr val="FFFFFF"/>
                </a:solidFill>
                <a:latin typeface="+mn-lt"/>
                <a:ea typeface="+mn-ea"/>
                <a:cs typeface="+mn-cs"/>
              </a:rPr>
              <a:t>January 17, 2024, 12:30 </a:t>
            </a:r>
          </a:p>
          <a:p>
            <a:pPr algn="l"/>
            <a:r>
              <a:rPr lang="en-US" sz="2400" kern="1200" dirty="0">
                <a:solidFill>
                  <a:srgbClr val="FFFFFF"/>
                </a:solidFill>
                <a:latin typeface="+mn-lt"/>
                <a:ea typeface="+mn-ea"/>
                <a:cs typeface="+mn-cs"/>
              </a:rPr>
              <a:t>*Details and Zoom link will be on Sonoma County BH website*</a:t>
            </a:r>
          </a:p>
        </p:txBody>
      </p:sp>
      <p:sp>
        <p:nvSpPr>
          <p:cNvPr id="43" name="Oval 42">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AB6A02A7-3314-E59E-9E20-0D0C0DB9C91B}"/>
              </a:ext>
            </a:extLst>
          </p:cNvPr>
          <p:cNvPicPr>
            <a:picLocks noGrp="1" noChangeAspect="1"/>
          </p:cNvPicPr>
          <p:nvPr>
            <p:ph type="pic" sz="quarter" idx="13"/>
          </p:nvPr>
        </p:nvPicPr>
        <p:blipFill>
          <a:blip r:embed="rId2"/>
          <a:srcRect l="11515" r="11515"/>
          <a:stretch>
            <a:fillRect/>
          </a:stretch>
        </p:blipFill>
        <p:spPr>
          <a:xfrm>
            <a:off x="6920559" y="2386174"/>
            <a:ext cx="3737164" cy="2099939"/>
          </a:xfrm>
          <a:prstGeom prst="rect">
            <a:avLst/>
          </a:prstGeom>
        </p:spPr>
      </p:pic>
      <p:sp>
        <p:nvSpPr>
          <p:cNvPr id="28" name="Slide Number Placeholder 27">
            <a:extLst>
              <a:ext uri="{FF2B5EF4-FFF2-40B4-BE49-F238E27FC236}">
                <a16:creationId xmlns:a16="http://schemas.microsoft.com/office/drawing/2014/main" id="{F3FAC0BD-E5E7-4E36-B85D-0C1D0408A115}"/>
              </a:ext>
            </a:extLst>
          </p:cNvPr>
          <p:cNvSpPr>
            <a:spLocks noGrp="1"/>
          </p:cNvSpPr>
          <p:nvPr>
            <p:ph type="sldNum" sz="quarter" idx="12"/>
          </p:nvPr>
        </p:nvSpPr>
        <p:spPr>
          <a:xfrm>
            <a:off x="11704320" y="6451600"/>
            <a:ext cx="444500" cy="365125"/>
          </a:xfrm>
        </p:spPr>
        <p:txBody>
          <a:bodyPr vert="horz" lIns="91440" tIns="45720" rIns="91440" bIns="45720" rtlCol="0" anchor="ctr">
            <a:normAutofit/>
          </a:bodyPr>
          <a:lstStyle/>
          <a:p>
            <a:pPr lvl="0">
              <a:spcAft>
                <a:spcPts val="600"/>
              </a:spcAft>
            </a:pPr>
            <a:fld id="{CD6D940D-6D44-4DF9-9322-B4B11F7EDCD0}" type="slidenum">
              <a:rPr lang="en-US" sz="1100" noProof="0">
                <a:solidFill>
                  <a:srgbClr val="FFFFFF"/>
                </a:solidFill>
              </a:rPr>
              <a:pPr lvl="0">
                <a:spcAft>
                  <a:spcPts val="600"/>
                </a:spcAft>
              </a:pPr>
              <a:t>16</a:t>
            </a:fld>
            <a:endParaRPr lang="en-US" sz="1100" noProof="0">
              <a:solidFill>
                <a:srgbClr val="FFFFFF"/>
              </a:solidFill>
            </a:endParaRPr>
          </a:p>
        </p:txBody>
      </p:sp>
    </p:spTree>
    <p:extLst>
      <p:ext uri="{BB962C8B-B14F-4D97-AF65-F5344CB8AC3E}">
        <p14:creationId xmlns:p14="http://schemas.microsoft.com/office/powerpoint/2010/main" val="3386475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5" name="Rectangle 307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6" name="Freeform: Shape 308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5DAB64E-7066-38F1-A62B-21BCAD13023D}"/>
              </a:ext>
            </a:extLst>
          </p:cNvPr>
          <p:cNvSpPr>
            <a:spLocks noGrp="1"/>
          </p:cNvSpPr>
          <p:nvPr>
            <p:ph type="title"/>
          </p:nvPr>
        </p:nvSpPr>
        <p:spPr>
          <a:xfrm>
            <a:off x="1137034" y="609597"/>
            <a:ext cx="9392421" cy="1330841"/>
          </a:xfrm>
        </p:spPr>
        <p:txBody>
          <a:bodyPr vert="horz" lIns="91440" tIns="45720" rIns="91440" bIns="45720" rtlCol="0" anchor="ctr">
            <a:normAutofit/>
          </a:bodyPr>
          <a:lstStyle/>
          <a:p>
            <a:r>
              <a:rPr lang="en-US" kern="1200" dirty="0">
                <a:solidFill>
                  <a:schemeClr val="tx1"/>
                </a:solidFill>
                <a:latin typeface="+mj-lt"/>
                <a:ea typeface="+mj-ea"/>
                <a:cs typeface="+mj-cs"/>
              </a:rPr>
              <a:t>Local Advisory Committee</a:t>
            </a:r>
          </a:p>
        </p:txBody>
      </p:sp>
      <p:sp>
        <p:nvSpPr>
          <p:cNvPr id="5" name="Content Placeholder 4">
            <a:extLst>
              <a:ext uri="{FF2B5EF4-FFF2-40B4-BE49-F238E27FC236}">
                <a16:creationId xmlns:a16="http://schemas.microsoft.com/office/drawing/2014/main" id="{77B18E1C-8751-DB31-B05B-FCD8BA8C9575}"/>
              </a:ext>
            </a:extLst>
          </p:cNvPr>
          <p:cNvSpPr>
            <a:spLocks noGrp="1"/>
          </p:cNvSpPr>
          <p:nvPr>
            <p:ph idx="1"/>
          </p:nvPr>
        </p:nvSpPr>
        <p:spPr>
          <a:xfrm>
            <a:off x="1137034" y="2198362"/>
            <a:ext cx="4958966" cy="4157988"/>
          </a:xfrm>
        </p:spPr>
        <p:txBody>
          <a:bodyPr vert="horz" lIns="91440" tIns="45720" rIns="91440" bIns="45720" rtlCol="0">
            <a:normAutofit/>
          </a:bodyPr>
          <a:lstStyle/>
          <a:p>
            <a:r>
              <a:rPr lang="en-US" sz="1700" b="1" dirty="0"/>
              <a:t>This advisory committee will, at a minimum, advise on: </a:t>
            </a:r>
          </a:p>
          <a:p>
            <a:r>
              <a:rPr lang="en-US" sz="1700" dirty="0"/>
              <a:t>• How to identify and prioritize the most pressing needs to be addressed (to include target population, target area, etc.); </a:t>
            </a:r>
          </a:p>
          <a:p>
            <a:r>
              <a:rPr lang="en-US" sz="1700" dirty="0"/>
              <a:t>• How to identify the strategies, programs and/or services to be undertaken to address those needs; </a:t>
            </a:r>
          </a:p>
          <a:p>
            <a:r>
              <a:rPr lang="en-US" sz="1700" dirty="0"/>
              <a:t>• The development of the grant project; </a:t>
            </a:r>
          </a:p>
          <a:p>
            <a:r>
              <a:rPr lang="en-US" sz="1700" dirty="0"/>
              <a:t>• Ongoing implementation of the grant project. </a:t>
            </a:r>
          </a:p>
          <a:p>
            <a:r>
              <a:rPr lang="en-US" sz="1700" dirty="0"/>
              <a:t>The Proposition 47 Local Advisory Committee must include a broad range of stakeholders from within the communities, organizations, departments, etc. impacted by the proposal.</a:t>
            </a:r>
          </a:p>
        </p:txBody>
      </p:sp>
      <p:pic>
        <p:nvPicPr>
          <p:cNvPr id="3074" name="Picture 2" descr="Are liquidation committees necessary? - Insolvency &amp; Law">
            <a:extLst>
              <a:ext uri="{FF2B5EF4-FFF2-40B4-BE49-F238E27FC236}">
                <a16:creationId xmlns:a16="http://schemas.microsoft.com/office/drawing/2014/main" id="{CCABFFD1-5448-8AAF-BB49-BF4819669D01}"/>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2987" r="2987"/>
          <a:stretch>
            <a:fillRect/>
          </a:stretch>
        </p:blipFill>
        <p:spPr bwMode="auto">
          <a:xfrm>
            <a:off x="7032230" y="2184914"/>
            <a:ext cx="4162778" cy="3755915"/>
          </a:xfrm>
          <a:prstGeom prst="rect">
            <a:avLst/>
          </a:prstGeom>
          <a:noFill/>
          <a:extLst>
            <a:ext uri="{909E8E84-426E-40DD-AFC4-6F175D3DCCD1}">
              <a14:hiddenFill xmlns:a14="http://schemas.microsoft.com/office/drawing/2010/main">
                <a:solidFill>
                  <a:srgbClr val="FFFFFF"/>
                </a:solidFill>
              </a14:hiddenFill>
            </a:ext>
          </a:extLst>
        </p:spPr>
      </p:pic>
      <p:sp>
        <p:nvSpPr>
          <p:cNvPr id="3087" name="Freeform: Shape 308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lide Number Placeholder 6">
            <a:extLst>
              <a:ext uri="{FF2B5EF4-FFF2-40B4-BE49-F238E27FC236}">
                <a16:creationId xmlns:a16="http://schemas.microsoft.com/office/drawing/2014/main" id="{0D84994A-9234-26AF-DF27-EACDB03F1E4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CD6D940D-6D44-4DF9-9322-B4B11F7EDCD0}" type="slidenum">
              <a:rPr kumimoji="0" lang="en-US" sz="1000" b="0" i="0" u="none" strike="noStrike" cap="none" spc="0" normalizeH="0" baseline="0" noProof="0">
                <a:ln>
                  <a:noFill/>
                </a:ln>
                <a:effectLst/>
                <a:uLnTx/>
                <a:uFillTx/>
              </a:rPr>
              <a:pPr marR="0" lvl="0" indent="0" fontAlgn="auto">
                <a:spcBef>
                  <a:spcPts val="0"/>
                </a:spcBef>
                <a:spcAft>
                  <a:spcPts val="600"/>
                </a:spcAft>
                <a:buClrTx/>
                <a:buSzTx/>
                <a:buFontTx/>
                <a:buNone/>
                <a:tabLst/>
                <a:defRPr/>
              </a:pPr>
              <a:t>2</a:t>
            </a:fld>
            <a:endParaRPr kumimoji="0" lang="en-US" sz="1000" b="0" i="0" u="none" strike="noStrike" cap="none" spc="0" normalizeH="0" baseline="0" noProof="0">
              <a:ln>
                <a:noFill/>
              </a:ln>
              <a:effectLst/>
              <a:uLnTx/>
              <a:uFillTx/>
            </a:endParaRPr>
          </a:p>
        </p:txBody>
      </p:sp>
    </p:spTree>
    <p:extLst>
      <p:ext uri="{BB962C8B-B14F-4D97-AF65-F5344CB8AC3E}">
        <p14:creationId xmlns:p14="http://schemas.microsoft.com/office/powerpoint/2010/main" val="14613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1" name="Rectangle 1034">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8DED76B9-5273-4139-ACC9-B6E36ADE2385}"/>
              </a:ext>
            </a:extLst>
          </p:cNvPr>
          <p:cNvSpPr>
            <a:spLocks noGrp="1"/>
          </p:cNvSpPr>
          <p:nvPr>
            <p:ph type="title"/>
          </p:nvPr>
        </p:nvSpPr>
        <p:spPr>
          <a:xfrm>
            <a:off x="838201" y="365125"/>
            <a:ext cx="3816095" cy="1938076"/>
          </a:xfrm>
        </p:spPr>
        <p:txBody>
          <a:bodyPr vert="horz" lIns="91440" tIns="45720" rIns="91440" bIns="45720" rtlCol="0" anchor="ctr">
            <a:normAutofit/>
          </a:bodyPr>
          <a:lstStyle/>
          <a:p>
            <a:r>
              <a:rPr lang="en-US" b="1" kern="1200">
                <a:solidFill>
                  <a:schemeClr val="tx1"/>
                </a:solidFill>
                <a:latin typeface="+mj-lt"/>
                <a:ea typeface="+mj-ea"/>
                <a:cs typeface="+mj-cs"/>
              </a:rPr>
              <a:t>Agenda</a:t>
            </a:r>
          </a:p>
        </p:txBody>
      </p:sp>
      <p:sp>
        <p:nvSpPr>
          <p:cNvPr id="18" name="Text Placeholder 17">
            <a:extLst>
              <a:ext uri="{FF2B5EF4-FFF2-40B4-BE49-F238E27FC236}">
                <a16:creationId xmlns:a16="http://schemas.microsoft.com/office/drawing/2014/main" id="{87F2C169-25EA-4609-BC8A-BCA7C433EEE4}"/>
              </a:ext>
            </a:extLst>
          </p:cNvPr>
          <p:cNvSpPr>
            <a:spLocks noGrp="1"/>
          </p:cNvSpPr>
          <p:nvPr>
            <p:ph type="body" sz="quarter" idx="15"/>
          </p:nvPr>
        </p:nvSpPr>
        <p:spPr>
          <a:xfrm>
            <a:off x="838201" y="2482589"/>
            <a:ext cx="3816096" cy="3694373"/>
          </a:xfrm>
        </p:spPr>
        <p:txBody>
          <a:bodyPr vert="horz" lIns="91440" tIns="45720" rIns="91440" bIns="45720" rtlCol="0">
            <a:normAutofit/>
          </a:bodyPr>
          <a:lstStyle/>
          <a:p>
            <a:pPr marL="514350" indent="-228600"/>
            <a:r>
              <a:rPr lang="en-US" b="1"/>
              <a:t>Introductions</a:t>
            </a:r>
          </a:p>
          <a:p>
            <a:pPr marL="514350" indent="-228600"/>
            <a:r>
              <a:rPr lang="en-US" b="1"/>
              <a:t>Project Overview</a:t>
            </a:r>
          </a:p>
          <a:p>
            <a:pPr marL="514350" indent="-228600"/>
            <a:r>
              <a:rPr lang="en-US" b="1"/>
              <a:t>SIM Overview and Map</a:t>
            </a:r>
          </a:p>
          <a:p>
            <a:pPr marL="514350" indent="-228600"/>
            <a:r>
              <a:rPr lang="en-US" b="1"/>
              <a:t>BSCC Grant Requirements</a:t>
            </a:r>
          </a:p>
          <a:p>
            <a:pPr marL="514350" indent="-228600"/>
            <a:r>
              <a:rPr lang="en-US" b="1"/>
              <a:t>Current Status</a:t>
            </a:r>
          </a:p>
          <a:p>
            <a:pPr marL="514350" indent="-228600"/>
            <a:r>
              <a:rPr lang="en-US" b="1"/>
              <a:t>Local Evaluation Plan</a:t>
            </a:r>
          </a:p>
          <a:p>
            <a:pPr marL="514350" indent="-228600"/>
            <a:r>
              <a:rPr lang="en-US" b="1"/>
              <a:t>Discussion</a:t>
            </a:r>
          </a:p>
          <a:p>
            <a:pPr marL="514350" indent="-228600"/>
            <a:r>
              <a:rPr lang="en-US" b="1"/>
              <a:t>Community Q&amp;A</a:t>
            </a:r>
          </a:p>
        </p:txBody>
      </p:sp>
      <p:pic>
        <p:nvPicPr>
          <p:cNvPr id="1026" name="Picture 2" descr="Sunset Over Vineyards In California's Wine Country. Sonoma County, California  Stock Photo, Picture and Royalty Free Image. Image 31815356.">
            <a:extLst>
              <a:ext uri="{FF2B5EF4-FFF2-40B4-BE49-F238E27FC236}">
                <a16:creationId xmlns:a16="http://schemas.microsoft.com/office/drawing/2014/main" id="{31C00F40-7A36-B0B4-2F20-960659E5D268}"/>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t="23821" r="1" b="1"/>
          <a:stretch/>
        </p:blipFill>
        <p:spPr bwMode="auto">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Sonoma County&quot; Images – Browse 2,427 Stock Photos, Vectors, and Video |  Adobe Stock">
            <a:extLst>
              <a:ext uri="{FF2B5EF4-FFF2-40B4-BE49-F238E27FC236}">
                <a16:creationId xmlns:a16="http://schemas.microsoft.com/office/drawing/2014/main" id="{AD16AE06-151A-3829-E8DD-7D2FEF8A5957}"/>
              </a:ext>
            </a:extLst>
          </p:cNvPr>
          <p:cNvPicPr>
            <a:picLocks noGrp="1" noChangeAspect="1" noChangeArrowheads="1"/>
          </p:cNvPicPr>
          <p:nvPr>
            <p:ph type="pic" sz="quarter" idx="13"/>
          </p:nvPr>
        </p:nvPicPr>
        <p:blipFill rotWithShape="1">
          <a:blip r:embed="rId4">
            <a:extLst>
              <a:ext uri="{28A0092B-C50C-407E-A947-70E740481C1C}">
                <a14:useLocalDpi xmlns:a14="http://schemas.microsoft.com/office/drawing/2010/main" val="0"/>
              </a:ext>
            </a:extLst>
          </a:blip>
          <a:srcRect t="32413" b="6337"/>
          <a:stretch/>
        </p:blipFill>
        <p:spPr bwMode="auto">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Lst>
        </p:spPr>
      </p:pic>
      <p:sp>
        <p:nvSpPr>
          <p:cNvPr id="21" name="Slide Number Placeholder 20">
            <a:extLst>
              <a:ext uri="{FF2B5EF4-FFF2-40B4-BE49-F238E27FC236}">
                <a16:creationId xmlns:a16="http://schemas.microsoft.com/office/drawing/2014/main" id="{C19BFBA5-3E41-40F8-9EFB-9DF730F5B6E4}"/>
              </a:ext>
            </a:extLst>
          </p:cNvPr>
          <p:cNvSpPr>
            <a:spLocks noGrp="1"/>
          </p:cNvSpPr>
          <p:nvPr>
            <p:ph type="sldNum" sz="quarter" idx="12"/>
          </p:nvPr>
        </p:nvSpPr>
        <p:spPr>
          <a:xfrm>
            <a:off x="10515600" y="6356350"/>
            <a:ext cx="838200" cy="365125"/>
          </a:xfrm>
        </p:spPr>
        <p:txBody>
          <a:bodyPr vert="horz" lIns="91440" tIns="45720" rIns="91440" bIns="45720" rtlCol="0" anchor="ctr">
            <a:normAutofit/>
          </a:bodyPr>
          <a:lstStyle/>
          <a:p>
            <a:pPr lvl="0">
              <a:spcAft>
                <a:spcPts val="600"/>
              </a:spcAft>
            </a:pPr>
            <a:fld id="{244D815C-8BF3-4ECF-A945-A2A7C2983AF9}" type="slidenum">
              <a:rPr lang="en-US" noProof="0">
                <a:solidFill>
                  <a:srgbClr val="FFFFFF"/>
                </a:solidFill>
              </a:rPr>
              <a:pPr lvl="0">
                <a:spcAft>
                  <a:spcPts val="600"/>
                </a:spcAft>
              </a:pPr>
              <a:t>3</a:t>
            </a:fld>
            <a:endParaRPr lang="en-US" noProof="0">
              <a:solidFill>
                <a:srgbClr val="FFFFFF"/>
              </a:solidFill>
            </a:endParaRPr>
          </a:p>
        </p:txBody>
      </p:sp>
    </p:spTree>
    <p:extLst>
      <p:ext uri="{BB962C8B-B14F-4D97-AF65-F5344CB8AC3E}">
        <p14:creationId xmlns:p14="http://schemas.microsoft.com/office/powerpoint/2010/main" val="2106347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p:txBody>
          <a:bodyPr>
            <a:normAutofit/>
          </a:bodyPr>
          <a:lstStyle/>
          <a:p>
            <a:r>
              <a:rPr lang="en-US" sz="5400" b="1" dirty="0"/>
              <a:t>Introductions</a:t>
            </a:r>
          </a:p>
        </p:txBody>
      </p:sp>
      <p:sp>
        <p:nvSpPr>
          <p:cNvPr id="3" name="Footer Placeholder 2">
            <a:extLst>
              <a:ext uri="{FF2B5EF4-FFF2-40B4-BE49-F238E27FC236}">
                <a16:creationId xmlns:a16="http://schemas.microsoft.com/office/drawing/2014/main" id="{88BDA17F-F303-4811-96C4-AD8A09ABEC11}"/>
              </a:ext>
            </a:extLst>
          </p:cNvPr>
          <p:cNvSpPr>
            <a:spLocks noGrp="1"/>
          </p:cNvSpPr>
          <p:nvPr>
            <p:ph type="ftr" sz="quarter" idx="11"/>
          </p:nvPr>
        </p:nvSpPr>
        <p:spPr/>
        <p:txBody>
          <a:bodyPr/>
          <a:lstStyle/>
          <a:p>
            <a:r>
              <a:rPr lang="en-US" dirty="0"/>
              <a:t>Presentation title</a:t>
            </a:r>
          </a:p>
        </p:txBody>
      </p:sp>
      <p:sp>
        <p:nvSpPr>
          <p:cNvPr id="4" name="Date Placeholder 3">
            <a:extLst>
              <a:ext uri="{FF2B5EF4-FFF2-40B4-BE49-F238E27FC236}">
                <a16:creationId xmlns:a16="http://schemas.microsoft.com/office/drawing/2014/main" id="{F6D5CF6D-DC44-4734-988C-0AAA60D5F7E2}"/>
              </a:ext>
            </a:extLst>
          </p:cNvPr>
          <p:cNvSpPr>
            <a:spLocks noGrp="1"/>
          </p:cNvSpPr>
          <p:nvPr>
            <p:ph type="dt" sz="half" idx="10"/>
          </p:nvPr>
        </p:nvSpPr>
        <p:spPr/>
        <p:txBody>
          <a:bodyPr/>
          <a:lstStyle/>
          <a:p>
            <a:pPr lvl="0"/>
            <a:endParaRPr lang="en-US" noProof="0" dirty="0"/>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p:txBody>
          <a:bodyPr/>
          <a:lstStyle/>
          <a:p>
            <a:pPr lvl="0"/>
            <a:fld id="{244D815C-8BF3-4ECF-A945-A2A7C2983AF9}" type="slidenum">
              <a:rPr lang="en-US" noProof="0" smtClean="0"/>
              <a:pPr lvl="0"/>
              <a:t>4</a:t>
            </a:fld>
            <a:endParaRPr lang="en-US" noProof="0" dirty="0"/>
          </a:p>
        </p:txBody>
      </p:sp>
      <p:pic>
        <p:nvPicPr>
          <p:cNvPr id="11" name="Picture Placeholder 10">
            <a:extLst>
              <a:ext uri="{FF2B5EF4-FFF2-40B4-BE49-F238E27FC236}">
                <a16:creationId xmlns:a16="http://schemas.microsoft.com/office/drawing/2014/main" id="{93257880-A28A-CE28-0FD8-5983A67E16FA}"/>
              </a:ext>
            </a:extLst>
          </p:cNvPr>
          <p:cNvPicPr>
            <a:picLocks noGrp="1" noChangeAspect="1"/>
          </p:cNvPicPr>
          <p:nvPr>
            <p:ph type="pic" sz="quarter" idx="13"/>
          </p:nvPr>
        </p:nvPicPr>
        <p:blipFill>
          <a:blip r:embed="rId2"/>
          <a:srcRect l="13123" r="13123"/>
          <a:stretch>
            <a:fillRect/>
          </a:stretch>
        </p:blipFill>
        <p:spPr>
          <a:prstGeom prst="rect">
            <a:avLst/>
          </a:prstGeom>
        </p:spPr>
      </p:pic>
      <p:pic>
        <p:nvPicPr>
          <p:cNvPr id="16" name="Content Placeholder 15">
            <a:extLst>
              <a:ext uri="{FF2B5EF4-FFF2-40B4-BE49-F238E27FC236}">
                <a16:creationId xmlns:a16="http://schemas.microsoft.com/office/drawing/2014/main" id="{05AD09EC-BF34-D476-B561-4DEFFC4A4248}"/>
              </a:ext>
            </a:extLst>
          </p:cNvPr>
          <p:cNvPicPr>
            <a:picLocks noGrp="1" noChangeAspect="1"/>
          </p:cNvPicPr>
          <p:nvPr>
            <p:ph idx="1"/>
          </p:nvPr>
        </p:nvPicPr>
        <p:blipFill>
          <a:blip r:embed="rId3"/>
          <a:stretch>
            <a:fillRect/>
          </a:stretch>
        </p:blipFill>
        <p:spPr>
          <a:xfrm>
            <a:off x="8607257" y="3553690"/>
            <a:ext cx="1276528" cy="1257475"/>
          </a:xfrm>
        </p:spPr>
      </p:pic>
      <p:pic>
        <p:nvPicPr>
          <p:cNvPr id="14" name="Picture 13">
            <a:extLst>
              <a:ext uri="{FF2B5EF4-FFF2-40B4-BE49-F238E27FC236}">
                <a16:creationId xmlns:a16="http://schemas.microsoft.com/office/drawing/2014/main" id="{0FC3BA94-C43B-16CB-6D83-5B360150D03B}"/>
              </a:ext>
            </a:extLst>
          </p:cNvPr>
          <p:cNvPicPr>
            <a:picLocks noChangeAspect="1"/>
          </p:cNvPicPr>
          <p:nvPr/>
        </p:nvPicPr>
        <p:blipFill>
          <a:blip r:embed="rId4"/>
          <a:stretch>
            <a:fillRect/>
          </a:stretch>
        </p:blipFill>
        <p:spPr>
          <a:xfrm>
            <a:off x="5177929" y="2713331"/>
            <a:ext cx="1496984" cy="1307225"/>
          </a:xfrm>
          <a:prstGeom prst="rect">
            <a:avLst/>
          </a:prstGeom>
        </p:spPr>
      </p:pic>
      <p:pic>
        <p:nvPicPr>
          <p:cNvPr id="17" name="Picture 16" descr="SCBH-Logo-white-background">
            <a:extLst>
              <a:ext uri="{FF2B5EF4-FFF2-40B4-BE49-F238E27FC236}">
                <a16:creationId xmlns:a16="http://schemas.microsoft.com/office/drawing/2014/main" id="{3384B762-7635-CF26-3008-E2B33441082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73480" y="2471370"/>
            <a:ext cx="2781300" cy="971550"/>
          </a:xfrm>
          <a:prstGeom prst="rect">
            <a:avLst/>
          </a:prstGeom>
          <a:noFill/>
          <a:ln>
            <a:noFill/>
          </a:ln>
        </p:spPr>
      </p:pic>
      <p:pic>
        <p:nvPicPr>
          <p:cNvPr id="21" name="Picture 20">
            <a:extLst>
              <a:ext uri="{FF2B5EF4-FFF2-40B4-BE49-F238E27FC236}">
                <a16:creationId xmlns:a16="http://schemas.microsoft.com/office/drawing/2014/main" id="{7F4C251A-04F6-2023-9E65-2E2525F05ED0}"/>
              </a:ext>
            </a:extLst>
          </p:cNvPr>
          <p:cNvPicPr>
            <a:picLocks noChangeAspect="1"/>
          </p:cNvPicPr>
          <p:nvPr/>
        </p:nvPicPr>
        <p:blipFill>
          <a:blip r:embed="rId6"/>
          <a:stretch>
            <a:fillRect/>
          </a:stretch>
        </p:blipFill>
        <p:spPr>
          <a:xfrm>
            <a:off x="8200468" y="5984068"/>
            <a:ext cx="3991532" cy="819264"/>
          </a:xfrm>
          <a:prstGeom prst="rect">
            <a:avLst/>
          </a:prstGeom>
        </p:spPr>
      </p:pic>
      <p:pic>
        <p:nvPicPr>
          <p:cNvPr id="23" name="Picture 22">
            <a:extLst>
              <a:ext uri="{FF2B5EF4-FFF2-40B4-BE49-F238E27FC236}">
                <a16:creationId xmlns:a16="http://schemas.microsoft.com/office/drawing/2014/main" id="{82430E2F-0241-166F-D60E-70ABA47350D9}"/>
              </a:ext>
            </a:extLst>
          </p:cNvPr>
          <p:cNvPicPr>
            <a:picLocks noChangeAspect="1"/>
          </p:cNvPicPr>
          <p:nvPr/>
        </p:nvPicPr>
        <p:blipFill>
          <a:blip r:embed="rId7"/>
          <a:stretch>
            <a:fillRect/>
          </a:stretch>
        </p:blipFill>
        <p:spPr>
          <a:xfrm>
            <a:off x="6785543" y="2440805"/>
            <a:ext cx="2126769" cy="896692"/>
          </a:xfrm>
          <a:prstGeom prst="rect">
            <a:avLst/>
          </a:prstGeom>
        </p:spPr>
      </p:pic>
      <p:pic>
        <p:nvPicPr>
          <p:cNvPr id="25" name="Picture 24">
            <a:extLst>
              <a:ext uri="{FF2B5EF4-FFF2-40B4-BE49-F238E27FC236}">
                <a16:creationId xmlns:a16="http://schemas.microsoft.com/office/drawing/2014/main" id="{13D72BF6-E5F2-879F-36DA-D4FBC2C9B7C6}"/>
              </a:ext>
            </a:extLst>
          </p:cNvPr>
          <p:cNvPicPr>
            <a:picLocks noChangeAspect="1"/>
          </p:cNvPicPr>
          <p:nvPr/>
        </p:nvPicPr>
        <p:blipFill>
          <a:blip r:embed="rId8"/>
          <a:stretch>
            <a:fillRect/>
          </a:stretch>
        </p:blipFill>
        <p:spPr>
          <a:xfrm>
            <a:off x="5132311" y="5505798"/>
            <a:ext cx="1352738" cy="1336633"/>
          </a:xfrm>
          <a:prstGeom prst="rect">
            <a:avLst/>
          </a:prstGeom>
        </p:spPr>
      </p:pic>
      <p:pic>
        <p:nvPicPr>
          <p:cNvPr id="27" name="Picture 26">
            <a:extLst>
              <a:ext uri="{FF2B5EF4-FFF2-40B4-BE49-F238E27FC236}">
                <a16:creationId xmlns:a16="http://schemas.microsoft.com/office/drawing/2014/main" id="{A0B47EBE-5577-EE11-B23B-4CAF74D93B70}"/>
              </a:ext>
            </a:extLst>
          </p:cNvPr>
          <p:cNvPicPr>
            <a:picLocks noChangeAspect="1"/>
          </p:cNvPicPr>
          <p:nvPr/>
        </p:nvPicPr>
        <p:blipFill>
          <a:blip r:embed="rId9"/>
          <a:stretch>
            <a:fillRect/>
          </a:stretch>
        </p:blipFill>
        <p:spPr>
          <a:xfrm>
            <a:off x="5144214" y="4407599"/>
            <a:ext cx="3448531" cy="514422"/>
          </a:xfrm>
          <a:prstGeom prst="rect">
            <a:avLst/>
          </a:prstGeom>
        </p:spPr>
      </p:pic>
      <p:pic>
        <p:nvPicPr>
          <p:cNvPr id="29" name="Picture 28">
            <a:extLst>
              <a:ext uri="{FF2B5EF4-FFF2-40B4-BE49-F238E27FC236}">
                <a16:creationId xmlns:a16="http://schemas.microsoft.com/office/drawing/2014/main" id="{61828929-4B54-88AA-9D21-19CED0809B4D}"/>
              </a:ext>
            </a:extLst>
          </p:cNvPr>
          <p:cNvPicPr>
            <a:picLocks noChangeAspect="1"/>
          </p:cNvPicPr>
          <p:nvPr/>
        </p:nvPicPr>
        <p:blipFill>
          <a:blip r:embed="rId10"/>
          <a:stretch>
            <a:fillRect/>
          </a:stretch>
        </p:blipFill>
        <p:spPr>
          <a:xfrm>
            <a:off x="9994407" y="4286855"/>
            <a:ext cx="1767059" cy="1218943"/>
          </a:xfrm>
          <a:prstGeom prst="rect">
            <a:avLst/>
          </a:prstGeom>
        </p:spPr>
      </p:pic>
      <p:pic>
        <p:nvPicPr>
          <p:cNvPr id="31" name="Picture 30">
            <a:extLst>
              <a:ext uri="{FF2B5EF4-FFF2-40B4-BE49-F238E27FC236}">
                <a16:creationId xmlns:a16="http://schemas.microsoft.com/office/drawing/2014/main" id="{2CA3BA80-0FB3-0CBE-E914-50BC33B71554}"/>
              </a:ext>
            </a:extLst>
          </p:cNvPr>
          <p:cNvPicPr>
            <a:picLocks noChangeAspect="1"/>
          </p:cNvPicPr>
          <p:nvPr/>
        </p:nvPicPr>
        <p:blipFill>
          <a:blip r:embed="rId11"/>
          <a:stretch>
            <a:fillRect/>
          </a:stretch>
        </p:blipFill>
        <p:spPr>
          <a:xfrm>
            <a:off x="6594489" y="4888916"/>
            <a:ext cx="2482527" cy="776450"/>
          </a:xfrm>
          <a:prstGeom prst="rect">
            <a:avLst/>
          </a:prstGeom>
        </p:spPr>
      </p:pic>
      <p:pic>
        <p:nvPicPr>
          <p:cNvPr id="33" name="Picture 32">
            <a:extLst>
              <a:ext uri="{FF2B5EF4-FFF2-40B4-BE49-F238E27FC236}">
                <a16:creationId xmlns:a16="http://schemas.microsoft.com/office/drawing/2014/main" id="{40C54ED1-F18A-FB7D-7A96-F6B461C9B993}"/>
              </a:ext>
            </a:extLst>
          </p:cNvPr>
          <p:cNvPicPr>
            <a:picLocks noChangeAspect="1"/>
          </p:cNvPicPr>
          <p:nvPr/>
        </p:nvPicPr>
        <p:blipFill>
          <a:blip r:embed="rId12"/>
          <a:stretch>
            <a:fillRect/>
          </a:stretch>
        </p:blipFill>
        <p:spPr>
          <a:xfrm>
            <a:off x="6459515" y="3407833"/>
            <a:ext cx="2037121" cy="971550"/>
          </a:xfrm>
          <a:prstGeom prst="rect">
            <a:avLst/>
          </a:prstGeom>
        </p:spPr>
      </p:pic>
      <p:pic>
        <p:nvPicPr>
          <p:cNvPr id="35" name="Picture 34">
            <a:extLst>
              <a:ext uri="{FF2B5EF4-FFF2-40B4-BE49-F238E27FC236}">
                <a16:creationId xmlns:a16="http://schemas.microsoft.com/office/drawing/2014/main" id="{AC720D5E-C6DF-5F99-0664-F218447608DD}"/>
              </a:ext>
            </a:extLst>
          </p:cNvPr>
          <p:cNvPicPr>
            <a:picLocks noChangeAspect="1"/>
          </p:cNvPicPr>
          <p:nvPr/>
        </p:nvPicPr>
        <p:blipFill>
          <a:blip r:embed="rId13"/>
          <a:stretch>
            <a:fillRect/>
          </a:stretch>
        </p:blipFill>
        <p:spPr>
          <a:xfrm>
            <a:off x="6811232" y="5783682"/>
            <a:ext cx="1333686" cy="962159"/>
          </a:xfrm>
          <a:prstGeom prst="rect">
            <a:avLst/>
          </a:prstGeom>
        </p:spPr>
      </p:pic>
    </p:spTree>
    <p:extLst>
      <p:ext uri="{BB962C8B-B14F-4D97-AF65-F5344CB8AC3E}">
        <p14:creationId xmlns:p14="http://schemas.microsoft.com/office/powerpoint/2010/main" val="1074753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1C5EA2A-10BF-4B5E-ACC8-8A766A0949A6}"/>
              </a:ext>
            </a:extLst>
          </p:cNvPr>
          <p:cNvSpPr>
            <a:spLocks noGrp="1"/>
          </p:cNvSpPr>
          <p:nvPr>
            <p:ph type="ctrTitle"/>
          </p:nvPr>
        </p:nvSpPr>
        <p:spPr>
          <a:xfrm>
            <a:off x="554477" y="753036"/>
            <a:ext cx="6039962" cy="1108336"/>
          </a:xfrm>
        </p:spPr>
        <p:txBody>
          <a:bodyPr>
            <a:normAutofit/>
          </a:bodyPr>
          <a:lstStyle/>
          <a:p>
            <a:r>
              <a:rPr lang="en-US" sz="5400" b="1" dirty="0"/>
              <a:t>Project Overview</a:t>
            </a:r>
          </a:p>
        </p:txBody>
      </p:sp>
      <p:sp>
        <p:nvSpPr>
          <p:cNvPr id="3" name="Footer Placeholder 2">
            <a:extLst>
              <a:ext uri="{FF2B5EF4-FFF2-40B4-BE49-F238E27FC236}">
                <a16:creationId xmlns:a16="http://schemas.microsoft.com/office/drawing/2014/main" id="{E5932065-5BEE-4D45-A3A1-6F0559B48650}"/>
              </a:ext>
            </a:extLst>
          </p:cNvPr>
          <p:cNvSpPr>
            <a:spLocks noGrp="1"/>
          </p:cNvSpPr>
          <p:nvPr>
            <p:ph type="ftr" sz="quarter" idx="11"/>
          </p:nvPr>
        </p:nvSpPr>
        <p:spPr/>
        <p:txBody>
          <a:bodyPr/>
          <a:lstStyle/>
          <a:p>
            <a:pPr lvl="0"/>
            <a:r>
              <a:rPr lang="en-US" noProof="0" dirty="0"/>
              <a:t>Presentation title</a:t>
            </a:r>
          </a:p>
        </p:txBody>
      </p:sp>
      <p:sp>
        <p:nvSpPr>
          <p:cNvPr id="2" name="Date Placeholder 1">
            <a:extLst>
              <a:ext uri="{FF2B5EF4-FFF2-40B4-BE49-F238E27FC236}">
                <a16:creationId xmlns:a16="http://schemas.microsoft.com/office/drawing/2014/main" id="{B8D2C1D6-521E-4B36-BBF3-F3613BE0A718}"/>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7CCC3E1D-B7F8-47F6-A352-B757462BBBA7}"/>
              </a:ext>
            </a:extLst>
          </p:cNvPr>
          <p:cNvSpPr>
            <a:spLocks noGrp="1"/>
          </p:cNvSpPr>
          <p:nvPr>
            <p:ph type="sldNum" sz="quarter" idx="12"/>
          </p:nvPr>
        </p:nvSpPr>
        <p:spPr/>
        <p:txBody>
          <a:bodyPr/>
          <a:lstStyle/>
          <a:p>
            <a:pPr lvl="0"/>
            <a:fld id="{2722F022-211C-4882-844C-086FEA6806AA}" type="slidenum">
              <a:rPr lang="en-US" noProof="0" smtClean="0"/>
              <a:pPr lvl="0"/>
              <a:t>5</a:t>
            </a:fld>
            <a:endParaRPr lang="en-US" noProof="0" dirty="0"/>
          </a:p>
        </p:txBody>
      </p:sp>
      <p:pic>
        <p:nvPicPr>
          <p:cNvPr id="16" name="Picture Placeholder 15">
            <a:extLst>
              <a:ext uri="{FF2B5EF4-FFF2-40B4-BE49-F238E27FC236}">
                <a16:creationId xmlns:a16="http://schemas.microsoft.com/office/drawing/2014/main" id="{77F0268F-591A-75B0-7026-C50846C13EEC}"/>
              </a:ext>
            </a:extLst>
          </p:cNvPr>
          <p:cNvPicPr>
            <a:picLocks noGrp="1" noChangeAspect="1"/>
          </p:cNvPicPr>
          <p:nvPr>
            <p:ph type="pic" sz="quarter" idx="13"/>
          </p:nvPr>
        </p:nvPicPr>
        <p:blipFill rotWithShape="1">
          <a:blip r:embed="rId3"/>
          <a:srcRect t="1597" b="1597"/>
          <a:stretch/>
        </p:blipFill>
        <p:spPr>
          <a:xfrm>
            <a:off x="453973" y="3480608"/>
            <a:ext cx="5769245" cy="3191973"/>
          </a:xfrm>
        </p:spPr>
      </p:pic>
      <p:sp>
        <p:nvSpPr>
          <p:cNvPr id="19" name="Picture Placeholder 18">
            <a:extLst>
              <a:ext uri="{FF2B5EF4-FFF2-40B4-BE49-F238E27FC236}">
                <a16:creationId xmlns:a16="http://schemas.microsoft.com/office/drawing/2014/main" id="{5C34EDAC-0974-009C-91F1-990802B5DD70}"/>
              </a:ext>
            </a:extLst>
          </p:cNvPr>
          <p:cNvSpPr>
            <a:spLocks noGrp="1"/>
          </p:cNvSpPr>
          <p:nvPr>
            <p:ph type="pic" sz="quarter" idx="15"/>
          </p:nvPr>
        </p:nvSpPr>
        <p:spPr/>
      </p:sp>
      <p:pic>
        <p:nvPicPr>
          <p:cNvPr id="21" name="Picture 20">
            <a:extLst>
              <a:ext uri="{FF2B5EF4-FFF2-40B4-BE49-F238E27FC236}">
                <a16:creationId xmlns:a16="http://schemas.microsoft.com/office/drawing/2014/main" id="{D60373AF-B106-FEB2-DDC7-3830815AA864}"/>
              </a:ext>
            </a:extLst>
          </p:cNvPr>
          <p:cNvPicPr>
            <a:picLocks noChangeAspect="1"/>
          </p:cNvPicPr>
          <p:nvPr/>
        </p:nvPicPr>
        <p:blipFill>
          <a:blip r:embed="rId4"/>
          <a:stretch>
            <a:fillRect/>
          </a:stretch>
        </p:blipFill>
        <p:spPr>
          <a:xfrm>
            <a:off x="7159748" y="4605556"/>
            <a:ext cx="4820644" cy="2114649"/>
          </a:xfrm>
          <a:prstGeom prst="rect">
            <a:avLst/>
          </a:prstGeom>
        </p:spPr>
      </p:pic>
      <p:sp>
        <p:nvSpPr>
          <p:cNvPr id="27" name="TextBox 26">
            <a:extLst>
              <a:ext uri="{FF2B5EF4-FFF2-40B4-BE49-F238E27FC236}">
                <a16:creationId xmlns:a16="http://schemas.microsoft.com/office/drawing/2014/main" id="{7BA480E6-B8E9-B5A4-8754-0031C7A83895}"/>
              </a:ext>
            </a:extLst>
          </p:cNvPr>
          <p:cNvSpPr txBox="1"/>
          <p:nvPr/>
        </p:nvSpPr>
        <p:spPr>
          <a:xfrm>
            <a:off x="7086598" y="136525"/>
            <a:ext cx="5105402" cy="4247317"/>
          </a:xfrm>
          <a:prstGeom prst="rect">
            <a:avLst/>
          </a:prstGeom>
          <a:noFill/>
        </p:spPr>
        <p:txBody>
          <a:bodyPr wrap="square">
            <a:spAutoFit/>
          </a:bodyPr>
          <a:lstStyle/>
          <a:p>
            <a:r>
              <a:rPr lang="en-US" b="0" i="0" dirty="0">
                <a:solidFill>
                  <a:srgbClr val="494949"/>
                </a:solidFill>
                <a:effectLst/>
                <a:latin typeface="arial" panose="020B0604020202020204" pitchFamily="34" charset="0"/>
              </a:rPr>
              <a:t>Proposition 47 requires the funds be awarded to public agencies to provide mental health services, substance use disorder treatment and/or diversion programs for those in the criminal justice system. Additional legislation requires that the grants be awarded competitively, specifies that funds may serve both adults and juveniles and allows funds to be used for housing-related assistance and other community-based supportive services, including job skills training, case management or civil legal services. The BSCC further requires that at least 50 percent of the award made to grantees is passed through to community-based service providers.</a:t>
            </a:r>
            <a:endParaRPr lang="en-US" dirty="0"/>
          </a:p>
        </p:txBody>
      </p:sp>
      <p:sp>
        <p:nvSpPr>
          <p:cNvPr id="29" name="Subtitle 28">
            <a:extLst>
              <a:ext uri="{FF2B5EF4-FFF2-40B4-BE49-F238E27FC236}">
                <a16:creationId xmlns:a16="http://schemas.microsoft.com/office/drawing/2014/main" id="{E3116133-1995-0967-203F-1283521452B9}"/>
              </a:ext>
            </a:extLst>
          </p:cNvPr>
          <p:cNvSpPr>
            <a:spLocks noGrp="1"/>
          </p:cNvSpPr>
          <p:nvPr>
            <p:ph type="subTitle" idx="1"/>
          </p:nvPr>
        </p:nvSpPr>
        <p:spPr>
          <a:xfrm>
            <a:off x="453973" y="1861372"/>
            <a:ext cx="5945393" cy="1108335"/>
          </a:xfrm>
        </p:spPr>
        <p:txBody>
          <a:bodyPr>
            <a:normAutofit fontScale="85000" lnSpcReduction="10000"/>
          </a:bodyPr>
          <a:lstStyle/>
          <a:p>
            <a:r>
              <a:rPr lang="en-US" b="1" i="0" dirty="0">
                <a:solidFill>
                  <a:srgbClr val="FFFFFF"/>
                </a:solidFill>
                <a:effectLst/>
                <a:latin typeface="GT-America Bold"/>
              </a:rPr>
              <a:t>The Stepping Up initiative supports local jurisdictions in establishing and reaching measurable goals that demonstrate reduced prevalence of serious mental illness across the justice system.</a:t>
            </a:r>
            <a:endParaRPr lang="en-US" dirty="0"/>
          </a:p>
        </p:txBody>
      </p:sp>
    </p:spTree>
    <p:extLst>
      <p:ext uri="{BB962C8B-B14F-4D97-AF65-F5344CB8AC3E}">
        <p14:creationId xmlns:p14="http://schemas.microsoft.com/office/powerpoint/2010/main" val="2826028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622F47C-D986-4C50-BD14-2C1E537C27FB}"/>
              </a:ext>
            </a:extLst>
          </p:cNvPr>
          <p:cNvSpPr>
            <a:spLocks noGrp="1"/>
          </p:cNvSpPr>
          <p:nvPr>
            <p:ph type="title"/>
          </p:nvPr>
        </p:nvSpPr>
        <p:spPr/>
        <p:txBody>
          <a:bodyPr>
            <a:noAutofit/>
          </a:bodyPr>
          <a:lstStyle/>
          <a:p>
            <a:r>
              <a:rPr lang="en-US" b="1" dirty="0"/>
              <a:t>Sequential Intercept Mapping Workshop  March 2018</a:t>
            </a:r>
          </a:p>
        </p:txBody>
      </p:sp>
      <p:sp>
        <p:nvSpPr>
          <p:cNvPr id="12" name="Text Placeholder 11">
            <a:extLst>
              <a:ext uri="{FF2B5EF4-FFF2-40B4-BE49-F238E27FC236}">
                <a16:creationId xmlns:a16="http://schemas.microsoft.com/office/drawing/2014/main" id="{D05AC8F8-F459-42EB-AA23-F556AEDD721A}"/>
              </a:ext>
            </a:extLst>
          </p:cNvPr>
          <p:cNvSpPr>
            <a:spLocks noGrp="1"/>
          </p:cNvSpPr>
          <p:nvPr>
            <p:ph type="body" sz="quarter" idx="14"/>
          </p:nvPr>
        </p:nvSpPr>
        <p:spPr/>
        <p:txBody>
          <a:bodyPr>
            <a:normAutofit/>
          </a:bodyPr>
          <a:lstStyle/>
          <a:p>
            <a:r>
              <a:rPr lang="en-US" sz="2800" dirty="0"/>
              <a:t>Objective 1</a:t>
            </a:r>
          </a:p>
        </p:txBody>
      </p:sp>
      <p:sp>
        <p:nvSpPr>
          <p:cNvPr id="11" name="Content Placeholder 10">
            <a:extLst>
              <a:ext uri="{FF2B5EF4-FFF2-40B4-BE49-F238E27FC236}">
                <a16:creationId xmlns:a16="http://schemas.microsoft.com/office/drawing/2014/main" id="{DFFE8322-74A2-43C3-B71A-8DD6B2DC0DF8}"/>
              </a:ext>
            </a:extLst>
          </p:cNvPr>
          <p:cNvSpPr>
            <a:spLocks noGrp="1"/>
          </p:cNvSpPr>
          <p:nvPr>
            <p:ph type="body" sz="quarter" idx="19"/>
          </p:nvPr>
        </p:nvSpPr>
        <p:spPr>
          <a:xfrm>
            <a:off x="851193" y="2374899"/>
            <a:ext cx="3327366" cy="3981451"/>
          </a:xfrm>
        </p:spPr>
        <p:txBody>
          <a:bodyPr>
            <a:normAutofit fontScale="92500" lnSpcReduction="10000"/>
          </a:bodyPr>
          <a:lstStyle/>
          <a:p>
            <a:r>
              <a:rPr lang="en-US" sz="2800" b="0" i="0" u="none" strike="noStrike" baseline="0" dirty="0">
                <a:latin typeface="Calibri-Light"/>
              </a:rPr>
              <a:t>Development of a comprehensive picture of how people with mental illness and cooccurring disorders flow through the criminal justice system along six distinct intercept points</a:t>
            </a:r>
            <a:r>
              <a:rPr lang="en-US" sz="3200" dirty="0"/>
              <a:t> </a:t>
            </a:r>
          </a:p>
        </p:txBody>
      </p:sp>
      <p:sp>
        <p:nvSpPr>
          <p:cNvPr id="16" name="Text Placeholder 15">
            <a:extLst>
              <a:ext uri="{FF2B5EF4-FFF2-40B4-BE49-F238E27FC236}">
                <a16:creationId xmlns:a16="http://schemas.microsoft.com/office/drawing/2014/main" id="{88417E53-E35C-4BA6-B238-61D2C004A237}"/>
              </a:ext>
            </a:extLst>
          </p:cNvPr>
          <p:cNvSpPr>
            <a:spLocks noGrp="1"/>
          </p:cNvSpPr>
          <p:nvPr>
            <p:ph type="body" sz="quarter" idx="18"/>
          </p:nvPr>
        </p:nvSpPr>
        <p:spPr/>
        <p:txBody>
          <a:bodyPr>
            <a:normAutofit/>
          </a:bodyPr>
          <a:lstStyle/>
          <a:p>
            <a:r>
              <a:rPr lang="en-US" sz="2800" dirty="0"/>
              <a:t>Objective 2</a:t>
            </a:r>
          </a:p>
        </p:txBody>
      </p:sp>
      <p:sp>
        <p:nvSpPr>
          <p:cNvPr id="13" name="Content Placeholder 12">
            <a:extLst>
              <a:ext uri="{FF2B5EF4-FFF2-40B4-BE49-F238E27FC236}">
                <a16:creationId xmlns:a16="http://schemas.microsoft.com/office/drawing/2014/main" id="{32AA922F-7FCE-49A0-92E0-60263B0E006A}"/>
              </a:ext>
            </a:extLst>
          </p:cNvPr>
          <p:cNvSpPr>
            <a:spLocks noGrp="1"/>
          </p:cNvSpPr>
          <p:nvPr>
            <p:ph type="body" sz="quarter" idx="20"/>
          </p:nvPr>
        </p:nvSpPr>
        <p:spPr>
          <a:xfrm>
            <a:off x="4432317" y="2374899"/>
            <a:ext cx="3327366" cy="3981451"/>
          </a:xfrm>
        </p:spPr>
        <p:txBody>
          <a:bodyPr>
            <a:normAutofit/>
          </a:bodyPr>
          <a:lstStyle/>
          <a:p>
            <a:pPr algn="l"/>
            <a:r>
              <a:rPr lang="en-US" sz="2800" b="0" i="0" u="none" strike="noStrike" baseline="0" dirty="0">
                <a:latin typeface="Calibri-Light"/>
              </a:rPr>
              <a:t>Identification of gaps, resources, and opportunities at each intercept for individuals in the target population</a:t>
            </a:r>
            <a:endParaRPr lang="en-US" sz="3200" dirty="0"/>
          </a:p>
        </p:txBody>
      </p:sp>
      <p:sp>
        <p:nvSpPr>
          <p:cNvPr id="14" name="Text Placeholder 13">
            <a:extLst>
              <a:ext uri="{FF2B5EF4-FFF2-40B4-BE49-F238E27FC236}">
                <a16:creationId xmlns:a16="http://schemas.microsoft.com/office/drawing/2014/main" id="{94D68F73-4FB1-4145-BF89-FE36142E5100}"/>
              </a:ext>
            </a:extLst>
          </p:cNvPr>
          <p:cNvSpPr>
            <a:spLocks noGrp="1"/>
          </p:cNvSpPr>
          <p:nvPr>
            <p:ph type="body" sz="quarter" idx="16"/>
          </p:nvPr>
        </p:nvSpPr>
        <p:spPr/>
        <p:txBody>
          <a:bodyPr>
            <a:normAutofit/>
          </a:bodyPr>
          <a:lstStyle/>
          <a:p>
            <a:r>
              <a:rPr lang="en-US" sz="2800" dirty="0"/>
              <a:t>Objective 3</a:t>
            </a:r>
          </a:p>
        </p:txBody>
      </p:sp>
      <p:sp>
        <p:nvSpPr>
          <p:cNvPr id="15" name="Content Placeholder 14">
            <a:extLst>
              <a:ext uri="{FF2B5EF4-FFF2-40B4-BE49-F238E27FC236}">
                <a16:creationId xmlns:a16="http://schemas.microsoft.com/office/drawing/2014/main" id="{967F3EB6-BBF7-400D-831B-2949763446D0}"/>
              </a:ext>
            </a:extLst>
          </p:cNvPr>
          <p:cNvSpPr>
            <a:spLocks noGrp="1"/>
          </p:cNvSpPr>
          <p:nvPr>
            <p:ph type="body" sz="quarter" idx="21"/>
          </p:nvPr>
        </p:nvSpPr>
        <p:spPr/>
        <p:txBody>
          <a:bodyPr>
            <a:normAutofit/>
          </a:bodyPr>
          <a:lstStyle/>
          <a:p>
            <a:pPr algn="l"/>
            <a:r>
              <a:rPr lang="en-US" sz="2800" b="0" i="0" u="none" strike="noStrike" baseline="0" dirty="0">
                <a:latin typeface="Calibri-Light"/>
              </a:rPr>
              <a:t>Development of priorities for activities designed to improve system and service level responses for individuals in the target population</a:t>
            </a:r>
            <a:endParaRPr lang="en-US" sz="3200" dirty="0"/>
          </a:p>
        </p:txBody>
      </p:sp>
      <p:sp>
        <p:nvSpPr>
          <p:cNvPr id="4" name="Slide Number Placeholder 3">
            <a:extLst>
              <a:ext uri="{FF2B5EF4-FFF2-40B4-BE49-F238E27FC236}">
                <a16:creationId xmlns:a16="http://schemas.microsoft.com/office/drawing/2014/main" id="{AC0EC6D8-4D66-4B16-AD3F-2850D613518A}"/>
              </a:ext>
            </a:extLst>
          </p:cNvPr>
          <p:cNvSpPr>
            <a:spLocks noGrp="1"/>
          </p:cNvSpPr>
          <p:nvPr>
            <p:ph type="sldNum" sz="quarter" idx="12"/>
          </p:nvPr>
        </p:nvSpPr>
        <p:spPr/>
        <p:txBody>
          <a:bodyPr/>
          <a:lstStyle/>
          <a:p>
            <a:pPr lvl="0"/>
            <a:fld id="{06B786C7-B8F9-4072-AAAA-17258464D730}" type="slidenum">
              <a:rPr lang="en-US" noProof="0" smtClean="0"/>
              <a:pPr lvl="0"/>
              <a:t>6</a:t>
            </a:fld>
            <a:endParaRPr lang="en-US" noProof="0" dirty="0"/>
          </a:p>
        </p:txBody>
      </p:sp>
    </p:spTree>
    <p:extLst>
      <p:ext uri="{BB962C8B-B14F-4D97-AF65-F5344CB8AC3E}">
        <p14:creationId xmlns:p14="http://schemas.microsoft.com/office/powerpoint/2010/main" val="338249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330F6403-11BB-440A-81D1-11DAFA7ABF5D}"/>
              </a:ext>
            </a:extLst>
          </p:cNvPr>
          <p:cNvSpPr>
            <a:spLocks noGrp="1"/>
          </p:cNvSpPr>
          <p:nvPr>
            <p:ph type="title"/>
          </p:nvPr>
        </p:nvSpPr>
        <p:spPr>
          <a:xfrm>
            <a:off x="1000759" y="194782"/>
            <a:ext cx="10022841" cy="911705"/>
          </a:xfrm>
        </p:spPr>
        <p:txBody>
          <a:bodyPr>
            <a:normAutofit/>
          </a:bodyPr>
          <a:lstStyle/>
          <a:p>
            <a:r>
              <a:rPr lang="en-US" sz="4800" b="1" dirty="0"/>
              <a:t>Sequential Intercept Mapping Project</a:t>
            </a:r>
          </a:p>
        </p:txBody>
      </p:sp>
      <p:graphicFrame>
        <p:nvGraphicFramePr>
          <p:cNvPr id="20" name="Content Placeholder 3">
            <a:extLst>
              <a:ext uri="{FF2B5EF4-FFF2-40B4-BE49-F238E27FC236}">
                <a16:creationId xmlns:a16="http://schemas.microsoft.com/office/drawing/2014/main" id="{76386ECC-44D1-4D37-AF78-36503EACC84D}"/>
              </a:ext>
              <a:ext uri="{C183D7F6-B498-43B3-948B-1728B52AA6E4}">
                <adec:decorative xmlns:adec="http://schemas.microsoft.com/office/drawing/2017/decorative" val="1"/>
              </a:ext>
            </a:extLst>
          </p:cNvPr>
          <p:cNvGraphicFramePr>
            <a:graphicFrameLocks noGrp="1"/>
          </p:cNvGraphicFramePr>
          <p:nvPr>
            <p:ph sz="quarter" idx="14"/>
            <p:extLst>
              <p:ext uri="{D42A27DB-BD31-4B8C-83A1-F6EECF244321}">
                <p14:modId xmlns:p14="http://schemas.microsoft.com/office/powerpoint/2010/main" val="1152051490"/>
              </p:ext>
            </p:extLst>
          </p:nvPr>
        </p:nvGraphicFramePr>
        <p:xfrm>
          <a:off x="646113" y="1560513"/>
          <a:ext cx="10899775" cy="4341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AA33C4C9-9778-4A59-9001-6EC6F52349CA}"/>
              </a:ext>
            </a:extLst>
          </p:cNvPr>
          <p:cNvSpPr>
            <a:spLocks noGrp="1"/>
          </p:cNvSpPr>
          <p:nvPr>
            <p:ph type="sldNum" sz="quarter" idx="12"/>
          </p:nvPr>
        </p:nvSpPr>
        <p:spPr/>
        <p:txBody>
          <a:bodyPr/>
          <a:lstStyle/>
          <a:p>
            <a:pPr lvl="0"/>
            <a:fld id="{06B786C7-B8F9-4072-AAAA-17258464D730}" type="slidenum">
              <a:rPr lang="en-US" noProof="0" smtClean="0"/>
              <a:pPr lvl="0"/>
              <a:t>7</a:t>
            </a:fld>
            <a:endParaRPr lang="en-US" noProof="0" dirty="0"/>
          </a:p>
        </p:txBody>
      </p:sp>
    </p:spTree>
    <p:extLst>
      <p:ext uri="{BB962C8B-B14F-4D97-AF65-F5344CB8AC3E}">
        <p14:creationId xmlns:p14="http://schemas.microsoft.com/office/powerpoint/2010/main" val="497937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42613" y="-1"/>
          <a:ext cx="11418751" cy="6858001"/>
        </p:xfrm>
        <a:graphic>
          <a:graphicData uri="http://schemas.openxmlformats.org/drawingml/2006/table">
            <a:tbl>
              <a:tblPr firstRow="1" bandRow="1">
                <a:tableStyleId>{5C22544A-7EE6-4342-B048-85BDC9FD1C3A}</a:tableStyleId>
              </a:tblPr>
              <a:tblGrid>
                <a:gridCol w="2227677">
                  <a:extLst>
                    <a:ext uri="{9D8B030D-6E8A-4147-A177-3AD203B41FA5}">
                      <a16:colId xmlns:a16="http://schemas.microsoft.com/office/drawing/2014/main" val="20000"/>
                    </a:ext>
                  </a:extLst>
                </a:gridCol>
                <a:gridCol w="1578574">
                  <a:extLst>
                    <a:ext uri="{9D8B030D-6E8A-4147-A177-3AD203B41FA5}">
                      <a16:colId xmlns:a16="http://schemas.microsoft.com/office/drawing/2014/main" val="20001"/>
                    </a:ext>
                  </a:extLst>
                </a:gridCol>
                <a:gridCol w="1903125">
                  <a:extLst>
                    <a:ext uri="{9D8B030D-6E8A-4147-A177-3AD203B41FA5}">
                      <a16:colId xmlns:a16="http://schemas.microsoft.com/office/drawing/2014/main" val="20002"/>
                    </a:ext>
                  </a:extLst>
                </a:gridCol>
                <a:gridCol w="1903125">
                  <a:extLst>
                    <a:ext uri="{9D8B030D-6E8A-4147-A177-3AD203B41FA5}">
                      <a16:colId xmlns:a16="http://schemas.microsoft.com/office/drawing/2014/main" val="20003"/>
                    </a:ext>
                  </a:extLst>
                </a:gridCol>
                <a:gridCol w="1903125">
                  <a:extLst>
                    <a:ext uri="{9D8B030D-6E8A-4147-A177-3AD203B41FA5}">
                      <a16:colId xmlns:a16="http://schemas.microsoft.com/office/drawing/2014/main" val="20004"/>
                    </a:ext>
                  </a:extLst>
                </a:gridCol>
                <a:gridCol w="1903125">
                  <a:extLst>
                    <a:ext uri="{9D8B030D-6E8A-4147-A177-3AD203B41FA5}">
                      <a16:colId xmlns:a16="http://schemas.microsoft.com/office/drawing/2014/main" val="20005"/>
                    </a:ext>
                  </a:extLst>
                </a:gridCol>
              </a:tblGrid>
              <a:tr h="693600">
                <a:tc>
                  <a:txBody>
                    <a:bodyPr/>
                    <a:lstStyle/>
                    <a:p>
                      <a:r>
                        <a:rPr lang="en-US" sz="1200" dirty="0">
                          <a:latin typeface="+mj-lt"/>
                          <a:ea typeface="Batang" panose="02030600000101010101" pitchFamily="18" charset="-127"/>
                        </a:rPr>
                        <a:t>Intercept 0</a:t>
                      </a:r>
                    </a:p>
                    <a:p>
                      <a:r>
                        <a:rPr lang="en-US" sz="1200" b="0" dirty="0">
                          <a:latin typeface="+mj-lt"/>
                          <a:ea typeface="Batang" panose="02030600000101010101" pitchFamily="18" charset="-127"/>
                        </a:rPr>
                        <a:t>Community Services</a:t>
                      </a:r>
                    </a:p>
                  </a:txBody>
                  <a:tcPr marL="45720" marR="45720">
                    <a:solidFill>
                      <a:srgbClr val="CC6600"/>
                    </a:solidFill>
                  </a:tcPr>
                </a:tc>
                <a:tc>
                  <a:txBody>
                    <a:bodyPr/>
                    <a:lstStyle/>
                    <a:p>
                      <a:r>
                        <a:rPr lang="en-US" sz="1200" dirty="0">
                          <a:latin typeface="+mj-lt"/>
                          <a:ea typeface="Batang" panose="02030600000101010101" pitchFamily="18" charset="-127"/>
                        </a:rPr>
                        <a:t>Intercept 1</a:t>
                      </a:r>
                    </a:p>
                    <a:p>
                      <a:r>
                        <a:rPr lang="en-US" sz="1200" b="0" dirty="0">
                          <a:latin typeface="+mj-lt"/>
                          <a:ea typeface="Batang" panose="02030600000101010101" pitchFamily="18" charset="-127"/>
                        </a:rPr>
                        <a:t>Law</a:t>
                      </a:r>
                      <a:r>
                        <a:rPr lang="en-US" sz="1200" b="0" baseline="0" dirty="0">
                          <a:latin typeface="+mj-lt"/>
                          <a:ea typeface="Batang" panose="02030600000101010101" pitchFamily="18" charset="-127"/>
                        </a:rPr>
                        <a:t> Enforcement &amp; Emergency Services</a:t>
                      </a:r>
                      <a:endParaRPr lang="en-US" sz="1200" b="0" dirty="0">
                        <a:latin typeface="+mj-lt"/>
                        <a:ea typeface="Batang" panose="02030600000101010101" pitchFamily="18" charset="-127"/>
                      </a:endParaRPr>
                    </a:p>
                  </a:txBody>
                  <a:tcPr marL="45720" marR="45720">
                    <a:solidFill>
                      <a:srgbClr val="9F2936"/>
                    </a:solidFill>
                  </a:tcPr>
                </a:tc>
                <a:tc>
                  <a:txBody>
                    <a:bodyPr/>
                    <a:lstStyle/>
                    <a:p>
                      <a:r>
                        <a:rPr lang="en-US" sz="1200" dirty="0">
                          <a:latin typeface="+mj-lt"/>
                          <a:ea typeface="Batang" panose="02030600000101010101" pitchFamily="18" charset="-127"/>
                        </a:rPr>
                        <a:t>Intercept 2</a:t>
                      </a:r>
                    </a:p>
                    <a:p>
                      <a:r>
                        <a:rPr lang="en-US" sz="1200" b="0" dirty="0">
                          <a:latin typeface="+mj-lt"/>
                          <a:ea typeface="Batang" panose="02030600000101010101" pitchFamily="18" charset="-127"/>
                        </a:rPr>
                        <a:t>Initial Detention &amp;</a:t>
                      </a:r>
                      <a:r>
                        <a:rPr lang="en-US" sz="1200" b="0" baseline="0" dirty="0">
                          <a:latin typeface="+mj-lt"/>
                          <a:ea typeface="Batang" panose="02030600000101010101" pitchFamily="18" charset="-127"/>
                        </a:rPr>
                        <a:t> Initial Court Hearings</a:t>
                      </a:r>
                      <a:endParaRPr lang="en-US" sz="1200" b="0" dirty="0">
                        <a:latin typeface="+mj-lt"/>
                        <a:ea typeface="Batang" panose="02030600000101010101" pitchFamily="18" charset="-127"/>
                      </a:endParaRPr>
                    </a:p>
                  </a:txBody>
                  <a:tcPr marL="45720" marR="45720">
                    <a:solidFill>
                      <a:srgbClr val="1B587C"/>
                    </a:solidFill>
                  </a:tcPr>
                </a:tc>
                <a:tc>
                  <a:txBody>
                    <a:bodyPr/>
                    <a:lstStyle/>
                    <a:p>
                      <a:r>
                        <a:rPr lang="en-US" sz="1200" dirty="0">
                          <a:latin typeface="+mj-lt"/>
                          <a:ea typeface="Batang" panose="02030600000101010101" pitchFamily="18" charset="-127"/>
                        </a:rPr>
                        <a:t>Intercept 3</a:t>
                      </a:r>
                    </a:p>
                    <a:p>
                      <a:r>
                        <a:rPr lang="en-US" sz="1200" b="0" dirty="0">
                          <a:latin typeface="+mj-lt"/>
                          <a:ea typeface="Batang" panose="02030600000101010101" pitchFamily="18" charset="-127"/>
                        </a:rPr>
                        <a:t>Jails &amp; Courts</a:t>
                      </a:r>
                    </a:p>
                  </a:txBody>
                  <a:tcPr marL="45720" marR="45720">
                    <a:solidFill>
                      <a:srgbClr val="604878"/>
                    </a:solidFill>
                  </a:tcPr>
                </a:tc>
                <a:tc>
                  <a:txBody>
                    <a:bodyPr/>
                    <a:lstStyle/>
                    <a:p>
                      <a:r>
                        <a:rPr lang="en-US" sz="1200" dirty="0">
                          <a:latin typeface="+mj-lt"/>
                          <a:ea typeface="Batang" panose="02030600000101010101" pitchFamily="18" charset="-127"/>
                        </a:rPr>
                        <a:t>Intercept 4</a:t>
                      </a:r>
                    </a:p>
                    <a:p>
                      <a:r>
                        <a:rPr lang="en-US" sz="1200" b="0" dirty="0">
                          <a:latin typeface="+mj-lt"/>
                          <a:ea typeface="Batang" panose="02030600000101010101" pitchFamily="18" charset="-127"/>
                        </a:rPr>
                        <a:t>Reentry</a:t>
                      </a:r>
                    </a:p>
                  </a:txBody>
                  <a:tcPr marL="45720" marR="45720">
                    <a:solidFill>
                      <a:srgbClr val="4E8542"/>
                    </a:solidFill>
                  </a:tcPr>
                </a:tc>
                <a:tc>
                  <a:txBody>
                    <a:bodyPr/>
                    <a:lstStyle/>
                    <a:p>
                      <a:r>
                        <a:rPr lang="en-US" sz="1200" dirty="0">
                          <a:latin typeface="+mj-lt"/>
                          <a:ea typeface="Batang" panose="02030600000101010101" pitchFamily="18" charset="-127"/>
                        </a:rPr>
                        <a:t>Intercept 5</a:t>
                      </a:r>
                    </a:p>
                    <a:p>
                      <a:r>
                        <a:rPr lang="en-US" sz="1200" b="0" dirty="0">
                          <a:latin typeface="+mj-lt"/>
                          <a:ea typeface="Batang" panose="02030600000101010101" pitchFamily="18" charset="-127"/>
                        </a:rPr>
                        <a:t>Community Corrections &amp; Community Supports</a:t>
                      </a:r>
                    </a:p>
                  </a:txBody>
                  <a:tcPr marL="45720" marR="45720">
                    <a:solidFill>
                      <a:srgbClr val="C19859"/>
                    </a:solidFill>
                  </a:tcPr>
                </a:tc>
                <a:extLst>
                  <a:ext uri="{0D108BD9-81ED-4DB2-BD59-A6C34878D82A}">
                    <a16:rowId xmlns:a16="http://schemas.microsoft.com/office/drawing/2014/main" val="10000"/>
                  </a:ext>
                </a:extLst>
              </a:tr>
              <a:tr h="6164401">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marL="45720" marR="45720">
                    <a:solidFill>
                      <a:srgbClr val="FFE2C5"/>
                    </a:solidFill>
                  </a:tcPr>
                </a:tc>
                <a:tc>
                  <a:txBody>
                    <a:bodyPr/>
                    <a:lstStyle/>
                    <a:p>
                      <a:endParaRPr lang="en-US" dirty="0"/>
                    </a:p>
                  </a:txBody>
                  <a:tcPr marL="45720" marR="45720">
                    <a:solidFill>
                      <a:srgbClr val="F2CED2"/>
                    </a:solidFill>
                  </a:tcPr>
                </a:tc>
                <a:tc>
                  <a:txBody>
                    <a:bodyPr/>
                    <a:lstStyle/>
                    <a:p>
                      <a:endParaRPr lang="en-US" dirty="0"/>
                    </a:p>
                  </a:txBody>
                  <a:tcPr marL="45720" marR="45720">
                    <a:solidFill>
                      <a:srgbClr val="C4E1F2"/>
                    </a:solidFill>
                  </a:tcPr>
                </a:tc>
                <a:tc>
                  <a:txBody>
                    <a:bodyPr/>
                    <a:lstStyle/>
                    <a:p>
                      <a:endParaRPr lang="en-US" dirty="0"/>
                    </a:p>
                  </a:txBody>
                  <a:tcPr marL="45720" marR="45720">
                    <a:solidFill>
                      <a:srgbClr val="DFD7E7"/>
                    </a:solidFill>
                  </a:tcPr>
                </a:tc>
                <a:tc>
                  <a:txBody>
                    <a:bodyPr/>
                    <a:lstStyle/>
                    <a:p>
                      <a:endParaRPr lang="en-US" dirty="0"/>
                    </a:p>
                  </a:txBody>
                  <a:tcPr marL="45720" marR="45720">
                    <a:solidFill>
                      <a:srgbClr val="D9EAD5"/>
                    </a:solidFill>
                  </a:tcPr>
                </a:tc>
                <a:tc>
                  <a:txBody>
                    <a:bodyPr/>
                    <a:lstStyle/>
                    <a:p>
                      <a:endParaRPr lang="en-US" dirty="0"/>
                    </a:p>
                  </a:txBody>
                  <a:tcPr marL="45720" marR="45720">
                    <a:solidFill>
                      <a:srgbClr val="F3EADE"/>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8225" y="2554587"/>
            <a:ext cx="430887" cy="1679312"/>
          </a:xfrm>
          <a:prstGeom prst="rect">
            <a:avLst/>
          </a:prstGeom>
          <a:noFill/>
        </p:spPr>
        <p:txBody>
          <a:bodyPr vert="vert270" wrap="square" rtlCol="0">
            <a:spAutoFit/>
          </a:bodyPr>
          <a:lstStyle/>
          <a:p>
            <a:r>
              <a:rPr lang="en-US" sz="1600" b="1" dirty="0">
                <a:latin typeface="Book Antiqua" panose="02040602050305030304" pitchFamily="18" charset="0"/>
              </a:rPr>
              <a:t>COMMUNITY</a:t>
            </a:r>
          </a:p>
        </p:txBody>
      </p:sp>
      <p:sp>
        <p:nvSpPr>
          <p:cNvPr id="9" name="TextBox 8"/>
          <p:cNvSpPr txBox="1"/>
          <p:nvPr/>
        </p:nvSpPr>
        <p:spPr>
          <a:xfrm rot="10800000">
            <a:off x="11677474" y="2558643"/>
            <a:ext cx="430887" cy="1679312"/>
          </a:xfrm>
          <a:prstGeom prst="rect">
            <a:avLst/>
          </a:prstGeom>
          <a:noFill/>
        </p:spPr>
        <p:txBody>
          <a:bodyPr vert="vert270" wrap="square" rtlCol="0">
            <a:spAutoFit/>
          </a:bodyPr>
          <a:lstStyle/>
          <a:p>
            <a:r>
              <a:rPr lang="en-US" sz="1600" b="1" dirty="0">
                <a:latin typeface="Book Antiqua" panose="02040602050305030304" pitchFamily="18" charset="0"/>
              </a:rPr>
              <a:t>COMMUNITY</a:t>
            </a:r>
          </a:p>
        </p:txBody>
      </p:sp>
      <p:sp>
        <p:nvSpPr>
          <p:cNvPr id="92" name="Rounded Rectangle 91"/>
          <p:cNvSpPr/>
          <p:nvPr/>
        </p:nvSpPr>
        <p:spPr>
          <a:xfrm>
            <a:off x="1288805" y="4319993"/>
            <a:ext cx="1085428" cy="1031736"/>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indent="-93688" algn="ctr"/>
            <a:r>
              <a:rPr lang="en-US" sz="800" b="1" dirty="0"/>
              <a:t>ACCESS</a:t>
            </a:r>
          </a:p>
          <a:p>
            <a:pPr indent="-93688">
              <a:buFont typeface="Arial" panose="020B0604020202020204" pitchFamily="34" charset="0"/>
              <a:buChar char="•"/>
            </a:pPr>
            <a:r>
              <a:rPr lang="en-US" sz="800" dirty="0"/>
              <a:t>County safety net agencies using data-matching to build models of coordinated care.</a:t>
            </a:r>
          </a:p>
          <a:p>
            <a:pPr indent="-93688">
              <a:buFont typeface="Arial" panose="020B0604020202020204" pitchFamily="34" charset="0"/>
              <a:buChar char="•"/>
            </a:pPr>
            <a:r>
              <a:rPr lang="en-US" sz="800" dirty="0"/>
              <a:t>MDT</a:t>
            </a:r>
          </a:p>
        </p:txBody>
      </p:sp>
      <p:sp>
        <p:nvSpPr>
          <p:cNvPr id="93" name="Rounded Rectangle 92"/>
          <p:cNvSpPr/>
          <p:nvPr/>
        </p:nvSpPr>
        <p:spPr>
          <a:xfrm>
            <a:off x="399053" y="3236923"/>
            <a:ext cx="826604" cy="1044982"/>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indent="-93688" algn="ctr"/>
            <a:r>
              <a:rPr lang="en-US" sz="800" b="1" dirty="0"/>
              <a:t>Peer Wellness Centers</a:t>
            </a:r>
          </a:p>
          <a:p>
            <a:pPr indent="-93688" algn="ctr"/>
            <a:r>
              <a:rPr lang="en-US" sz="800" dirty="0"/>
              <a:t>Goodwill (3)</a:t>
            </a:r>
          </a:p>
          <a:p>
            <a:pPr indent="-93688" algn="ctr"/>
            <a:r>
              <a:rPr lang="en-US" sz="800" dirty="0"/>
              <a:t>Petaluma</a:t>
            </a:r>
          </a:p>
          <a:p>
            <a:pPr indent="-93688" algn="ctr"/>
            <a:r>
              <a:rPr lang="en-US" sz="800" dirty="0"/>
              <a:t>Community Health</a:t>
            </a:r>
          </a:p>
        </p:txBody>
      </p:sp>
      <p:sp>
        <p:nvSpPr>
          <p:cNvPr id="94" name="Rounded Rectangle 93"/>
          <p:cNvSpPr/>
          <p:nvPr/>
        </p:nvSpPr>
        <p:spPr>
          <a:xfrm>
            <a:off x="891282" y="734120"/>
            <a:ext cx="1632790" cy="1293110"/>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indent="-93688" algn="ctr"/>
            <a:r>
              <a:rPr lang="en-US" sz="800" b="1" dirty="0"/>
              <a:t>Hospitals</a:t>
            </a:r>
          </a:p>
          <a:p>
            <a:pPr indent="-93688">
              <a:buFont typeface="Arial" panose="020B0604020202020204" pitchFamily="34" charset="0"/>
              <a:buChar char="•"/>
            </a:pPr>
            <a:r>
              <a:rPr lang="en-US" sz="800" dirty="0"/>
              <a:t>Kaiser Permanente Med. Ctr.</a:t>
            </a:r>
          </a:p>
          <a:p>
            <a:pPr indent="-93688">
              <a:buFont typeface="Arial" panose="020B0604020202020204" pitchFamily="34" charset="0"/>
              <a:buChar char="•"/>
            </a:pPr>
            <a:r>
              <a:rPr lang="en-US" sz="800" dirty="0"/>
              <a:t>Sutter Santa Rosa Regional</a:t>
            </a:r>
          </a:p>
          <a:p>
            <a:pPr indent="-93688">
              <a:buFont typeface="Arial" panose="020B0604020202020204" pitchFamily="34" charset="0"/>
              <a:buChar char="•"/>
            </a:pPr>
            <a:r>
              <a:rPr lang="en-US" sz="800" dirty="0"/>
              <a:t>Sonoma Valley Hospital</a:t>
            </a:r>
          </a:p>
          <a:p>
            <a:pPr indent="-93688">
              <a:buFont typeface="Arial" panose="020B0604020202020204" pitchFamily="34" charset="0"/>
              <a:buChar char="•"/>
            </a:pPr>
            <a:r>
              <a:rPr lang="en-US" sz="800" dirty="0"/>
              <a:t>Petaluma Valley Hospital</a:t>
            </a:r>
          </a:p>
          <a:p>
            <a:pPr indent="-93688">
              <a:buFont typeface="Arial" panose="020B0604020202020204" pitchFamily="34" charset="0"/>
              <a:buChar char="•"/>
            </a:pPr>
            <a:r>
              <a:rPr lang="en-US" sz="800" dirty="0"/>
              <a:t>Sonoma West</a:t>
            </a:r>
          </a:p>
          <a:p>
            <a:pPr indent="-93688">
              <a:buFont typeface="Arial" panose="020B0604020202020204" pitchFamily="34" charset="0"/>
              <a:buChar char="•"/>
            </a:pPr>
            <a:r>
              <a:rPr lang="en-US" sz="800" dirty="0"/>
              <a:t>Healdsburg District Hospital</a:t>
            </a:r>
          </a:p>
          <a:p>
            <a:pPr indent="-93688">
              <a:buFont typeface="Arial" panose="020B0604020202020204" pitchFamily="34" charset="0"/>
              <a:buChar char="•"/>
            </a:pPr>
            <a:r>
              <a:rPr lang="en-US" sz="800" dirty="0"/>
              <a:t>St. Joseph Health</a:t>
            </a:r>
          </a:p>
          <a:p>
            <a:pPr indent="-93688">
              <a:buFont typeface="Arial" panose="020B0604020202020204" pitchFamily="34" charset="0"/>
              <a:buChar char="•"/>
            </a:pPr>
            <a:r>
              <a:rPr lang="en-US" sz="800" dirty="0"/>
              <a:t>Santa Rosa Memorial</a:t>
            </a:r>
          </a:p>
        </p:txBody>
      </p:sp>
      <p:grpSp>
        <p:nvGrpSpPr>
          <p:cNvPr id="95" name="Group 94"/>
          <p:cNvGrpSpPr/>
          <p:nvPr/>
        </p:nvGrpSpPr>
        <p:grpSpPr>
          <a:xfrm>
            <a:off x="370129" y="4304096"/>
            <a:ext cx="893495" cy="2536883"/>
            <a:chOff x="592667" y="1012227"/>
            <a:chExt cx="872066" cy="2476040"/>
          </a:xfrm>
        </p:grpSpPr>
        <p:sp>
          <p:nvSpPr>
            <p:cNvPr id="96" name="Rounded Rectangle 95"/>
            <p:cNvSpPr/>
            <p:nvPr/>
          </p:nvSpPr>
          <p:spPr>
            <a:xfrm>
              <a:off x="592667" y="1012227"/>
              <a:ext cx="872066" cy="2476040"/>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lang="en-US" sz="800" b="1" dirty="0"/>
                <a:t>Crisis Lines</a:t>
              </a:r>
              <a:endParaRPr lang="en-US" sz="800" dirty="0"/>
            </a:p>
          </p:txBody>
        </p:sp>
        <p:sp>
          <p:nvSpPr>
            <p:cNvPr id="97" name="Rounded Rectangle 96"/>
            <p:cNvSpPr/>
            <p:nvPr/>
          </p:nvSpPr>
          <p:spPr>
            <a:xfrm>
              <a:off x="673564" y="2219470"/>
              <a:ext cx="722376" cy="6379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dirty="0"/>
                <a:t>Sonoma Suicide Prevention Hotline</a:t>
              </a:r>
            </a:p>
          </p:txBody>
        </p:sp>
        <p:sp>
          <p:nvSpPr>
            <p:cNvPr id="98" name="Rounded Rectangle 97"/>
            <p:cNvSpPr/>
            <p:nvPr/>
          </p:nvSpPr>
          <p:spPr>
            <a:xfrm>
              <a:off x="670983" y="1261682"/>
              <a:ext cx="726015" cy="31982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dirty="0"/>
                <a:t>Interlink Warmline</a:t>
              </a:r>
            </a:p>
          </p:txBody>
        </p:sp>
        <p:sp>
          <p:nvSpPr>
            <p:cNvPr id="100" name="Rounded Rectangle 99"/>
            <p:cNvSpPr/>
            <p:nvPr/>
          </p:nvSpPr>
          <p:spPr>
            <a:xfrm>
              <a:off x="669925" y="1612906"/>
              <a:ext cx="726015" cy="57517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dirty="0"/>
                <a:t>Goodwill Peer Warmline Connection</a:t>
              </a:r>
            </a:p>
          </p:txBody>
        </p:sp>
        <p:sp>
          <p:nvSpPr>
            <p:cNvPr id="101" name="Rounded Rectangle 100"/>
            <p:cNvSpPr/>
            <p:nvPr/>
          </p:nvSpPr>
          <p:spPr>
            <a:xfrm>
              <a:off x="669924" y="2888824"/>
              <a:ext cx="726015" cy="33185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dirty="0"/>
                <a:t>Petaluma WC</a:t>
              </a:r>
            </a:p>
          </p:txBody>
        </p:sp>
        <p:sp>
          <p:nvSpPr>
            <p:cNvPr id="102" name="Rounded Rectangle 101"/>
            <p:cNvSpPr/>
            <p:nvPr/>
          </p:nvSpPr>
          <p:spPr>
            <a:xfrm>
              <a:off x="800373" y="3261984"/>
              <a:ext cx="456654" cy="1736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dirty="0"/>
                <a:t>NAMI</a:t>
              </a:r>
            </a:p>
          </p:txBody>
        </p:sp>
      </p:grpSp>
      <p:sp>
        <p:nvSpPr>
          <p:cNvPr id="104" name="Rounded Rectangle 103"/>
          <p:cNvSpPr/>
          <p:nvPr/>
        </p:nvSpPr>
        <p:spPr>
          <a:xfrm>
            <a:off x="695877" y="2367278"/>
            <a:ext cx="1799702" cy="850981"/>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indent="-93688" algn="ctr"/>
            <a:r>
              <a:rPr lang="en-US" sz="800" b="1" dirty="0"/>
              <a:t>Crisis Stabilization Unit</a:t>
            </a:r>
          </a:p>
          <a:p>
            <a:r>
              <a:rPr lang="en-US" sz="800" dirty="0"/>
              <a:t>- 23-hour stabilization (24 bed unit)</a:t>
            </a:r>
          </a:p>
          <a:p>
            <a:r>
              <a:rPr lang="en-US" sz="800" dirty="0"/>
              <a:t>- 2 10-bed crisis residential units</a:t>
            </a:r>
          </a:p>
          <a:p>
            <a:r>
              <a:rPr lang="en-US" sz="800" dirty="0"/>
              <a:t>- Peer respite (under development)</a:t>
            </a:r>
          </a:p>
          <a:p>
            <a:r>
              <a:rPr lang="en-US" sz="800" dirty="0"/>
              <a:t>- Medical clearance (limited)</a:t>
            </a:r>
          </a:p>
          <a:p>
            <a:r>
              <a:rPr lang="en-US" sz="800" dirty="0"/>
              <a:t>- Law enforcement friendly</a:t>
            </a:r>
          </a:p>
        </p:txBody>
      </p:sp>
      <p:sp>
        <p:nvSpPr>
          <p:cNvPr id="105" name="Rounded Rectangle 104"/>
          <p:cNvSpPr/>
          <p:nvPr/>
        </p:nvSpPr>
        <p:spPr>
          <a:xfrm>
            <a:off x="1303658" y="3415782"/>
            <a:ext cx="1185926" cy="633412"/>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indent="-93688" algn="ctr"/>
            <a:r>
              <a:rPr lang="en-US" sz="800" b="1" dirty="0"/>
              <a:t>Community Intervention Program</a:t>
            </a:r>
          </a:p>
          <a:p>
            <a:pPr algn="ctr"/>
            <a:r>
              <a:rPr lang="en-US" sz="800" dirty="0"/>
              <a:t>72-hour urgent mobile response</a:t>
            </a:r>
            <a:endParaRPr lang="en-US" sz="800" b="1" dirty="0"/>
          </a:p>
        </p:txBody>
      </p:sp>
      <p:sp>
        <p:nvSpPr>
          <p:cNvPr id="106" name="Rounded Rectangle 105"/>
          <p:cNvSpPr/>
          <p:nvPr/>
        </p:nvSpPr>
        <p:spPr>
          <a:xfrm>
            <a:off x="2027677" y="6269641"/>
            <a:ext cx="539101" cy="571338"/>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indent="-93688" algn="ctr"/>
            <a:r>
              <a:rPr lang="en-US" sz="800" b="1" dirty="0"/>
              <a:t>Whole Person Care Grant</a:t>
            </a:r>
          </a:p>
        </p:txBody>
      </p:sp>
      <p:sp>
        <p:nvSpPr>
          <p:cNvPr id="107" name="Rounded Rectangle 106"/>
          <p:cNvSpPr/>
          <p:nvPr/>
        </p:nvSpPr>
        <p:spPr>
          <a:xfrm>
            <a:off x="1590369" y="2065128"/>
            <a:ext cx="757864" cy="2499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indent="-93688" algn="ctr"/>
            <a:r>
              <a:rPr lang="en-US" sz="800" b="1" dirty="0"/>
              <a:t>Orenda </a:t>
            </a:r>
            <a:r>
              <a:rPr lang="en-US" sz="800" dirty="0"/>
              <a:t>Social Detox</a:t>
            </a:r>
          </a:p>
        </p:txBody>
      </p:sp>
      <p:sp>
        <p:nvSpPr>
          <p:cNvPr id="109" name="Rounded Rectangle 108"/>
          <p:cNvSpPr/>
          <p:nvPr/>
        </p:nvSpPr>
        <p:spPr>
          <a:xfrm>
            <a:off x="1284483" y="6257495"/>
            <a:ext cx="734294" cy="568536"/>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indent="-93688" algn="ctr"/>
            <a:r>
              <a:rPr lang="en-US" sz="800" b="1" dirty="0"/>
              <a:t>Buckalew Programs</a:t>
            </a:r>
          </a:p>
          <a:p>
            <a:pPr indent="-93688" algn="ctr"/>
            <a:r>
              <a:rPr lang="en-US" sz="800" dirty="0"/>
              <a:t>Family support</a:t>
            </a:r>
          </a:p>
        </p:txBody>
      </p:sp>
      <p:sp>
        <p:nvSpPr>
          <p:cNvPr id="110" name="Rounded Rectangle 109"/>
          <p:cNvSpPr/>
          <p:nvPr/>
        </p:nvSpPr>
        <p:spPr>
          <a:xfrm>
            <a:off x="1268441" y="5371772"/>
            <a:ext cx="1279416" cy="869240"/>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indent="-93688" algn="ctr"/>
            <a:r>
              <a:rPr lang="en-US" sz="800" b="1" dirty="0"/>
              <a:t>Project HOPE</a:t>
            </a:r>
            <a:endParaRPr lang="en-US" sz="800" dirty="0"/>
          </a:p>
          <a:p>
            <a:pPr algn="ctr"/>
            <a:r>
              <a:rPr lang="en-US" sz="800" dirty="0"/>
              <a:t>Homeless Collective initiative to address frequent users.</a:t>
            </a:r>
          </a:p>
        </p:txBody>
      </p:sp>
      <p:sp>
        <p:nvSpPr>
          <p:cNvPr id="114" name="Rounded Rectangle 113"/>
          <p:cNvSpPr/>
          <p:nvPr/>
        </p:nvSpPr>
        <p:spPr>
          <a:xfrm>
            <a:off x="1289079" y="6011827"/>
            <a:ext cx="1221827" cy="19300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indent="-93688" algn="ctr"/>
            <a:r>
              <a:rPr lang="en-US" sz="800" dirty="0"/>
              <a:t>Coordinated Entry System</a:t>
            </a:r>
          </a:p>
        </p:txBody>
      </p:sp>
      <p:sp>
        <p:nvSpPr>
          <p:cNvPr id="116" name="Rounded Rectangle 115"/>
          <p:cNvSpPr/>
          <p:nvPr/>
        </p:nvSpPr>
        <p:spPr>
          <a:xfrm>
            <a:off x="3122392" y="1843729"/>
            <a:ext cx="1012269" cy="1231226"/>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indent="-93688" algn="ctr"/>
            <a:r>
              <a:rPr lang="en-US" sz="800" b="1" dirty="0"/>
              <a:t>Mobile Support Team</a:t>
            </a:r>
          </a:p>
          <a:p>
            <a:pPr indent="-91440">
              <a:buFont typeface="Arial" panose="020B0604020202020204" pitchFamily="34" charset="0"/>
              <a:buChar char="•"/>
            </a:pPr>
            <a:r>
              <a:rPr lang="en-US" sz="800" dirty="0"/>
              <a:t>Two teams: North Team (est. 2012) and South Team (est. 2015).</a:t>
            </a:r>
          </a:p>
          <a:p>
            <a:pPr indent="-91440">
              <a:buFont typeface="Arial" panose="020B0604020202020204" pitchFamily="34" charset="0"/>
              <a:buChar char="•"/>
            </a:pPr>
            <a:r>
              <a:rPr lang="en-US" sz="800" dirty="0"/>
              <a:t>Consult for law enforcement only</a:t>
            </a:r>
          </a:p>
          <a:p>
            <a:pPr indent="-93688" algn="ctr"/>
            <a:endParaRPr lang="en-US" sz="800" dirty="0"/>
          </a:p>
        </p:txBody>
      </p:sp>
      <p:sp>
        <p:nvSpPr>
          <p:cNvPr id="117" name="Rounded Rectangle 116"/>
          <p:cNvSpPr/>
          <p:nvPr/>
        </p:nvSpPr>
        <p:spPr>
          <a:xfrm>
            <a:off x="2628063" y="829684"/>
            <a:ext cx="1485930" cy="981283"/>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indent="-93688" algn="ctr"/>
            <a:r>
              <a:rPr lang="en-US" sz="800" b="1" dirty="0"/>
              <a:t>Dispatch/911</a:t>
            </a:r>
          </a:p>
          <a:p>
            <a:pPr indent="-91440">
              <a:buFont typeface="Arial" panose="020B0604020202020204" pitchFamily="34" charset="0"/>
              <a:buChar char="•"/>
            </a:pPr>
            <a:r>
              <a:rPr lang="en-US" sz="800" dirty="0"/>
              <a:t>County 911</a:t>
            </a:r>
          </a:p>
          <a:p>
            <a:pPr indent="-91440">
              <a:buFont typeface="Arial" panose="020B0604020202020204" pitchFamily="34" charset="0"/>
              <a:buChar char="•"/>
            </a:pPr>
            <a:r>
              <a:rPr lang="en-US" sz="800" dirty="0"/>
              <a:t>California Highway Patrol</a:t>
            </a:r>
          </a:p>
          <a:p>
            <a:pPr indent="-91440">
              <a:buFont typeface="Arial" panose="020B0604020202020204" pitchFamily="34" charset="0"/>
              <a:buChar char="•"/>
            </a:pPr>
            <a:r>
              <a:rPr lang="en-US" sz="800" dirty="0"/>
              <a:t>Municipal 911 systems</a:t>
            </a:r>
          </a:p>
          <a:p>
            <a:pPr indent="-91440">
              <a:buFont typeface="Arial" panose="020B0604020202020204" pitchFamily="34" charset="0"/>
              <a:buChar char="•"/>
            </a:pPr>
            <a:r>
              <a:rPr lang="en-US" sz="800" dirty="0"/>
              <a:t>Each law enforcement agency maintains its own dispatch service</a:t>
            </a:r>
          </a:p>
          <a:p>
            <a:pPr indent="-93688" algn="ctr"/>
            <a:endParaRPr lang="en-US" sz="800" dirty="0"/>
          </a:p>
        </p:txBody>
      </p:sp>
      <p:grpSp>
        <p:nvGrpSpPr>
          <p:cNvPr id="118" name="Group 117"/>
          <p:cNvGrpSpPr/>
          <p:nvPr/>
        </p:nvGrpSpPr>
        <p:grpSpPr>
          <a:xfrm>
            <a:off x="2691352" y="3264659"/>
            <a:ext cx="1485930" cy="3569323"/>
            <a:chOff x="2256111" y="2753100"/>
            <a:chExt cx="1485930" cy="3569323"/>
          </a:xfrm>
        </p:grpSpPr>
        <p:sp>
          <p:nvSpPr>
            <p:cNvPr id="119" name="Rounded Rectangle 118"/>
            <p:cNvSpPr/>
            <p:nvPr/>
          </p:nvSpPr>
          <p:spPr>
            <a:xfrm>
              <a:off x="2256111" y="2753100"/>
              <a:ext cx="1485930" cy="3569323"/>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indent="-93688" algn="ctr"/>
              <a:r>
                <a:rPr lang="en-US" sz="800" b="1" dirty="0"/>
                <a:t>Law Enforcement</a:t>
              </a:r>
            </a:p>
            <a:p>
              <a:pPr indent="-93688" algn="ctr"/>
              <a:endParaRPr lang="en-US" sz="800" dirty="0"/>
            </a:p>
          </p:txBody>
        </p:sp>
        <p:sp>
          <p:nvSpPr>
            <p:cNvPr id="121" name="Rounded Rectangle 120"/>
            <p:cNvSpPr/>
            <p:nvPr/>
          </p:nvSpPr>
          <p:spPr>
            <a:xfrm>
              <a:off x="2328593" y="3002481"/>
              <a:ext cx="1371600" cy="3657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 b="1" dirty="0"/>
                <a:t>Sonoma County Sheriff</a:t>
              </a:r>
            </a:p>
            <a:p>
              <a:pPr indent="-91440">
                <a:buFont typeface="Arial" panose="020B0604020202020204" pitchFamily="34" charset="0"/>
                <a:buChar char="•"/>
              </a:pPr>
              <a:r>
                <a:rPr lang="en-US" sz="800" dirty="0"/>
                <a:t>232 officers</a:t>
              </a:r>
            </a:p>
            <a:p>
              <a:pPr indent="-91440">
                <a:buFont typeface="Arial" panose="020B0604020202020204" pitchFamily="34" charset="0"/>
                <a:buChar char="•"/>
              </a:pPr>
              <a:r>
                <a:rPr lang="en-US" sz="800" dirty="0"/>
                <a:t>100% CIT training goal</a:t>
              </a:r>
            </a:p>
          </p:txBody>
        </p:sp>
        <p:sp>
          <p:nvSpPr>
            <p:cNvPr id="122" name="Rounded Rectangle 121"/>
            <p:cNvSpPr/>
            <p:nvPr/>
          </p:nvSpPr>
          <p:spPr>
            <a:xfrm>
              <a:off x="2328593" y="3394494"/>
              <a:ext cx="1371600" cy="3657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 b="1" dirty="0"/>
                <a:t>Santa Rosa PD</a:t>
              </a:r>
              <a:endParaRPr lang="en-US" sz="800" dirty="0"/>
            </a:p>
            <a:p>
              <a:pPr indent="-91440">
                <a:buFont typeface="Arial" panose="020B0604020202020204" pitchFamily="34" charset="0"/>
                <a:buChar char="•"/>
              </a:pPr>
              <a:r>
                <a:rPr lang="en-US" sz="800" dirty="0"/>
                <a:t>180 officers</a:t>
              </a:r>
            </a:p>
            <a:p>
              <a:pPr indent="-91440">
                <a:buFont typeface="Arial" panose="020B0604020202020204" pitchFamily="34" charset="0"/>
                <a:buChar char="•"/>
              </a:pPr>
              <a:r>
                <a:rPr lang="en-US" sz="800" dirty="0"/>
                <a:t>100% CIT training goal</a:t>
              </a:r>
            </a:p>
          </p:txBody>
        </p:sp>
        <p:sp>
          <p:nvSpPr>
            <p:cNvPr id="123" name="Rounded Rectangle 122"/>
            <p:cNvSpPr/>
            <p:nvPr/>
          </p:nvSpPr>
          <p:spPr>
            <a:xfrm>
              <a:off x="2331763" y="4505571"/>
              <a:ext cx="717917" cy="1703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 dirty="0"/>
                <a:t>Cotati PD</a:t>
              </a:r>
            </a:p>
          </p:txBody>
        </p:sp>
        <p:sp>
          <p:nvSpPr>
            <p:cNvPr id="125" name="Rounded Rectangle 124"/>
            <p:cNvSpPr/>
            <p:nvPr/>
          </p:nvSpPr>
          <p:spPr>
            <a:xfrm>
              <a:off x="2328593" y="5003711"/>
              <a:ext cx="737707" cy="2094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 dirty="0"/>
                <a:t>Petaluma PD</a:t>
              </a:r>
            </a:p>
          </p:txBody>
        </p:sp>
        <p:sp>
          <p:nvSpPr>
            <p:cNvPr id="126" name="Rounded Rectangle 125"/>
            <p:cNvSpPr/>
            <p:nvPr/>
          </p:nvSpPr>
          <p:spPr>
            <a:xfrm>
              <a:off x="3088952" y="4555370"/>
              <a:ext cx="577303" cy="26501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 dirty="0"/>
                <a:t>Sonoma PD</a:t>
              </a:r>
            </a:p>
          </p:txBody>
        </p:sp>
        <p:sp>
          <p:nvSpPr>
            <p:cNvPr id="128" name="Rounded Rectangle 127"/>
            <p:cNvSpPr/>
            <p:nvPr/>
          </p:nvSpPr>
          <p:spPr>
            <a:xfrm>
              <a:off x="2318429" y="5261444"/>
              <a:ext cx="629658" cy="23882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 dirty="0"/>
                <a:t>Windsor PD</a:t>
              </a:r>
            </a:p>
          </p:txBody>
        </p:sp>
        <p:sp>
          <p:nvSpPr>
            <p:cNvPr id="129" name="Rounded Rectangle 128"/>
            <p:cNvSpPr/>
            <p:nvPr/>
          </p:nvSpPr>
          <p:spPr>
            <a:xfrm>
              <a:off x="2328593" y="4709349"/>
              <a:ext cx="712379" cy="2452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 dirty="0"/>
                <a:t>Healdsburg PD</a:t>
              </a:r>
            </a:p>
          </p:txBody>
        </p:sp>
        <p:sp>
          <p:nvSpPr>
            <p:cNvPr id="131" name="Rounded Rectangle 130"/>
            <p:cNvSpPr/>
            <p:nvPr/>
          </p:nvSpPr>
          <p:spPr>
            <a:xfrm>
              <a:off x="2318428" y="4242705"/>
              <a:ext cx="722544" cy="22946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 dirty="0"/>
                <a:t>Cloverdale PD</a:t>
              </a:r>
            </a:p>
          </p:txBody>
        </p:sp>
        <p:sp>
          <p:nvSpPr>
            <p:cNvPr id="132" name="Rounded Rectangle 131"/>
            <p:cNvSpPr/>
            <p:nvPr/>
          </p:nvSpPr>
          <p:spPr>
            <a:xfrm>
              <a:off x="2979304" y="5248346"/>
              <a:ext cx="731520" cy="26501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 dirty="0"/>
                <a:t>Sebastopol PD</a:t>
              </a:r>
            </a:p>
          </p:txBody>
        </p:sp>
        <p:sp>
          <p:nvSpPr>
            <p:cNvPr id="133" name="Rounded Rectangle 132"/>
            <p:cNvSpPr/>
            <p:nvPr/>
          </p:nvSpPr>
          <p:spPr>
            <a:xfrm>
              <a:off x="2323335" y="3793015"/>
              <a:ext cx="742965" cy="4214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 dirty="0"/>
                <a:t>California Highway Patrol</a:t>
              </a:r>
            </a:p>
          </p:txBody>
        </p:sp>
        <p:sp>
          <p:nvSpPr>
            <p:cNvPr id="134" name="Rounded Rectangle 133"/>
            <p:cNvSpPr/>
            <p:nvPr/>
          </p:nvSpPr>
          <p:spPr>
            <a:xfrm>
              <a:off x="3073618" y="4177715"/>
              <a:ext cx="609605" cy="35551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 dirty="0"/>
                <a:t>Santa Rosa JC PD</a:t>
              </a:r>
            </a:p>
          </p:txBody>
        </p:sp>
        <p:sp>
          <p:nvSpPr>
            <p:cNvPr id="136" name="Rounded Rectangle 135"/>
            <p:cNvSpPr/>
            <p:nvPr/>
          </p:nvSpPr>
          <p:spPr>
            <a:xfrm>
              <a:off x="3088952" y="4860213"/>
              <a:ext cx="594271" cy="35289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 dirty="0"/>
                <a:t>Sonoma State U. PD</a:t>
              </a:r>
            </a:p>
          </p:txBody>
        </p:sp>
        <p:sp>
          <p:nvSpPr>
            <p:cNvPr id="140" name="Rounded Rectangle 139"/>
            <p:cNvSpPr/>
            <p:nvPr/>
          </p:nvSpPr>
          <p:spPr>
            <a:xfrm>
              <a:off x="3090588" y="3793015"/>
              <a:ext cx="575667" cy="36907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 dirty="0"/>
                <a:t>Rohnert Park PS</a:t>
              </a:r>
            </a:p>
          </p:txBody>
        </p:sp>
        <p:sp>
          <p:nvSpPr>
            <p:cNvPr id="142" name="Rounded Rectangle 141"/>
            <p:cNvSpPr/>
            <p:nvPr/>
          </p:nvSpPr>
          <p:spPr>
            <a:xfrm>
              <a:off x="2328592" y="5550840"/>
              <a:ext cx="1382231" cy="70466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800" b="1" dirty="0"/>
                <a:t>Crisis Intervention Team</a:t>
              </a:r>
            </a:p>
            <a:p>
              <a:pPr marL="171450" indent="-171450">
                <a:buFont typeface="Arial" panose="020B0604020202020204" pitchFamily="34" charset="0"/>
                <a:buChar char="•"/>
              </a:pPr>
              <a:r>
                <a:rPr lang="en-US" sz="800" dirty="0"/>
                <a:t>32 hour training offered 2x per year.</a:t>
              </a:r>
            </a:p>
            <a:p>
              <a:pPr marL="171450" indent="-171450">
                <a:buFont typeface="Arial" panose="020B0604020202020204" pitchFamily="34" charset="0"/>
                <a:buChar char="•"/>
              </a:pPr>
              <a:r>
                <a:rPr lang="en-US" sz="800" dirty="0"/>
                <a:t>30 officers trained during each session.</a:t>
              </a:r>
            </a:p>
          </p:txBody>
        </p:sp>
      </p:grpSp>
      <p:sp>
        <p:nvSpPr>
          <p:cNvPr id="155" name="Rounded Rectangle 154"/>
          <p:cNvSpPr/>
          <p:nvPr/>
        </p:nvSpPr>
        <p:spPr>
          <a:xfrm>
            <a:off x="4712313" y="724734"/>
            <a:ext cx="3170998" cy="2545633"/>
          </a:xfrm>
          <a:prstGeom prst="round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pPr algn="ctr"/>
            <a:r>
              <a:rPr lang="en-US" sz="800" b="1" dirty="0"/>
              <a:t>Courts</a:t>
            </a:r>
          </a:p>
        </p:txBody>
      </p:sp>
      <p:grpSp>
        <p:nvGrpSpPr>
          <p:cNvPr id="156" name="Group 155"/>
          <p:cNvGrpSpPr/>
          <p:nvPr/>
        </p:nvGrpSpPr>
        <p:grpSpPr>
          <a:xfrm>
            <a:off x="4787033" y="1057199"/>
            <a:ext cx="1280160" cy="2103120"/>
            <a:chOff x="4272144" y="1018777"/>
            <a:chExt cx="1280160" cy="2103120"/>
          </a:xfrm>
        </p:grpSpPr>
        <p:sp>
          <p:nvSpPr>
            <p:cNvPr id="157" name="Rounded Rectangle 156"/>
            <p:cNvSpPr/>
            <p:nvPr/>
          </p:nvSpPr>
          <p:spPr>
            <a:xfrm>
              <a:off x="4272144" y="1018777"/>
              <a:ext cx="1280160" cy="2103120"/>
            </a:xfrm>
            <a:prstGeom prst="roundRect">
              <a:avLst/>
            </a:prstGeom>
          </p:spPr>
          <p:style>
            <a:lnRef idx="3">
              <a:schemeClr val="lt1"/>
            </a:lnRef>
            <a:fillRef idx="1">
              <a:schemeClr val="accent3"/>
            </a:fillRef>
            <a:effectRef idx="1">
              <a:schemeClr val="accent3"/>
            </a:effectRef>
            <a:fontRef idx="minor">
              <a:schemeClr val="lt1"/>
            </a:fontRef>
          </p:style>
          <p:txBody>
            <a:bodyPr rtlCol="0" anchor="t"/>
            <a:lstStyle/>
            <a:p>
              <a:pPr algn="ctr"/>
              <a:r>
                <a:rPr lang="en-US" sz="800" b="1" dirty="0"/>
                <a:t>Arraignment</a:t>
              </a:r>
            </a:p>
          </p:txBody>
        </p:sp>
        <p:sp>
          <p:nvSpPr>
            <p:cNvPr id="158" name="Rounded Rectangle 157"/>
            <p:cNvSpPr/>
            <p:nvPr/>
          </p:nvSpPr>
          <p:spPr>
            <a:xfrm>
              <a:off x="4384072" y="2543408"/>
              <a:ext cx="1052068" cy="493124"/>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pPr indent="-93688" algn="ctr"/>
              <a:r>
                <a:rPr lang="en-US" sz="800" b="1" dirty="0"/>
                <a:t>Early Case Resolution Court</a:t>
              </a:r>
            </a:p>
            <a:p>
              <a:pPr indent="-91440">
                <a:buFont typeface="Arial" panose="020B0604020202020204" pitchFamily="34" charset="0"/>
                <a:buChar char="•"/>
              </a:pPr>
              <a:r>
                <a:rPr lang="en-US" sz="800" dirty="0"/>
                <a:t>Felony cases</a:t>
              </a:r>
            </a:p>
          </p:txBody>
        </p:sp>
        <p:sp>
          <p:nvSpPr>
            <p:cNvPr id="159" name="Rounded Rectangle 158"/>
            <p:cNvSpPr/>
            <p:nvPr/>
          </p:nvSpPr>
          <p:spPr>
            <a:xfrm>
              <a:off x="4321929" y="1295228"/>
              <a:ext cx="1176354" cy="119657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800" b="1" dirty="0"/>
                <a:t>Timing</a:t>
              </a:r>
            </a:p>
            <a:p>
              <a:pPr indent="-91440">
                <a:buFont typeface="Arial" panose="020B0604020202020204" pitchFamily="34" charset="0"/>
                <a:buChar char="•"/>
              </a:pPr>
              <a:r>
                <a:rPr lang="en-US" sz="800" dirty="0"/>
                <a:t>Within 48 hours for detained defendants.</a:t>
              </a:r>
            </a:p>
            <a:p>
              <a:pPr indent="-91440">
                <a:buFont typeface="Arial" panose="020B0604020202020204" pitchFamily="34" charset="0"/>
                <a:buChar char="•"/>
              </a:pPr>
              <a:r>
                <a:rPr lang="en-US" sz="800" dirty="0"/>
                <a:t>Out of custody arraignments occur between 2 weeks to 3 months post cite and release.</a:t>
              </a:r>
            </a:p>
          </p:txBody>
        </p:sp>
      </p:grpSp>
      <p:grpSp>
        <p:nvGrpSpPr>
          <p:cNvPr id="160" name="Group 159"/>
          <p:cNvGrpSpPr/>
          <p:nvPr/>
        </p:nvGrpSpPr>
        <p:grpSpPr>
          <a:xfrm>
            <a:off x="6133697" y="1073205"/>
            <a:ext cx="1695068" cy="1900582"/>
            <a:chOff x="6330385" y="1223851"/>
            <a:chExt cx="1695068" cy="1900582"/>
          </a:xfrm>
        </p:grpSpPr>
        <p:sp>
          <p:nvSpPr>
            <p:cNvPr id="162" name="Rounded Rectangle 161"/>
            <p:cNvSpPr/>
            <p:nvPr/>
          </p:nvSpPr>
          <p:spPr>
            <a:xfrm>
              <a:off x="6330385" y="1223851"/>
              <a:ext cx="1695068" cy="1900582"/>
            </a:xfrm>
            <a:prstGeom prst="roundRect">
              <a:avLst/>
            </a:prstGeom>
          </p:spPr>
          <p:style>
            <a:lnRef idx="3">
              <a:schemeClr val="lt1"/>
            </a:lnRef>
            <a:fillRef idx="1">
              <a:schemeClr val="accent5"/>
            </a:fillRef>
            <a:effectRef idx="1">
              <a:schemeClr val="accent5"/>
            </a:effectRef>
            <a:fontRef idx="minor">
              <a:schemeClr val="lt1"/>
            </a:fontRef>
          </p:style>
          <p:txBody>
            <a:bodyPr rtlCol="0" anchor="t"/>
            <a:lstStyle/>
            <a:p>
              <a:pPr algn="ctr"/>
              <a:r>
                <a:rPr lang="en-US" sz="800" b="1" dirty="0"/>
                <a:t>Treatment Courts</a:t>
              </a:r>
            </a:p>
            <a:p>
              <a:pPr algn="ctr"/>
              <a:endParaRPr lang="en-US" sz="800" b="1" dirty="0"/>
            </a:p>
          </p:txBody>
        </p:sp>
        <p:sp>
          <p:nvSpPr>
            <p:cNvPr id="163" name="Rounded Rectangle 162"/>
            <p:cNvSpPr/>
            <p:nvPr/>
          </p:nvSpPr>
          <p:spPr>
            <a:xfrm>
              <a:off x="6401691" y="1501813"/>
              <a:ext cx="731520" cy="365760"/>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en-US" sz="800" b="1" dirty="0"/>
                <a:t>DUI Court</a:t>
              </a:r>
            </a:p>
            <a:p>
              <a:pPr algn="ctr"/>
              <a:r>
                <a:rPr lang="en-US" sz="800" dirty="0"/>
                <a:t>(Misd)</a:t>
              </a:r>
            </a:p>
          </p:txBody>
        </p:sp>
        <p:sp>
          <p:nvSpPr>
            <p:cNvPr id="164" name="Rounded Rectangle 163"/>
            <p:cNvSpPr/>
            <p:nvPr/>
          </p:nvSpPr>
          <p:spPr>
            <a:xfrm>
              <a:off x="6401691" y="1896120"/>
              <a:ext cx="731520" cy="365760"/>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en-US" sz="800" b="1" dirty="0"/>
                <a:t>Drug Court</a:t>
              </a:r>
            </a:p>
            <a:p>
              <a:pPr algn="ctr"/>
              <a:r>
                <a:rPr lang="en-US" sz="800" dirty="0"/>
                <a:t>(Fel/ Misd)</a:t>
              </a:r>
            </a:p>
          </p:txBody>
        </p:sp>
        <p:sp>
          <p:nvSpPr>
            <p:cNvPr id="165" name="Rounded Rectangle 164"/>
            <p:cNvSpPr/>
            <p:nvPr/>
          </p:nvSpPr>
          <p:spPr>
            <a:xfrm>
              <a:off x="7157120" y="1904490"/>
              <a:ext cx="822960" cy="501869"/>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en-US" sz="800" b="1" dirty="0"/>
                <a:t>Dependency Drug Court</a:t>
              </a:r>
            </a:p>
            <a:p>
              <a:pPr algn="ctr"/>
              <a:r>
                <a:rPr lang="en-US" sz="800" dirty="0"/>
                <a:t>(Civil)</a:t>
              </a:r>
            </a:p>
          </p:txBody>
        </p:sp>
        <p:sp>
          <p:nvSpPr>
            <p:cNvPr id="166" name="Rounded Rectangle 165"/>
            <p:cNvSpPr/>
            <p:nvPr/>
          </p:nvSpPr>
          <p:spPr>
            <a:xfrm>
              <a:off x="7154066" y="1522917"/>
              <a:ext cx="822960" cy="349469"/>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en-US" sz="800" b="1" dirty="0"/>
                <a:t>FACT Mental Health Court</a:t>
              </a:r>
              <a:endParaRPr lang="en-US" sz="800" dirty="0"/>
            </a:p>
          </p:txBody>
        </p:sp>
        <p:sp>
          <p:nvSpPr>
            <p:cNvPr id="167" name="Rounded Rectangle 166"/>
            <p:cNvSpPr/>
            <p:nvPr/>
          </p:nvSpPr>
          <p:spPr>
            <a:xfrm>
              <a:off x="6413646" y="2288764"/>
              <a:ext cx="731520" cy="365760"/>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en-US" sz="800" b="1" dirty="0"/>
                <a:t>Veterans Court</a:t>
              </a:r>
              <a:endParaRPr lang="en-US" sz="800" dirty="0"/>
            </a:p>
          </p:txBody>
        </p:sp>
        <p:sp>
          <p:nvSpPr>
            <p:cNvPr id="168" name="Rounded Rectangle 167"/>
            <p:cNvSpPr/>
            <p:nvPr/>
          </p:nvSpPr>
          <p:spPr>
            <a:xfrm>
              <a:off x="6422546" y="2694740"/>
              <a:ext cx="731520" cy="349469"/>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en-US" sz="800" b="1" dirty="0"/>
                <a:t>Homeless</a:t>
              </a:r>
            </a:p>
            <a:p>
              <a:pPr algn="ctr"/>
              <a:r>
                <a:rPr lang="en-US" sz="800" b="1" dirty="0"/>
                <a:t>Court</a:t>
              </a:r>
              <a:endParaRPr lang="en-US" sz="800" dirty="0"/>
            </a:p>
          </p:txBody>
        </p:sp>
        <p:sp>
          <p:nvSpPr>
            <p:cNvPr id="169" name="Rounded Rectangle 168"/>
            <p:cNvSpPr/>
            <p:nvPr/>
          </p:nvSpPr>
          <p:spPr>
            <a:xfrm>
              <a:off x="7172992" y="2434148"/>
              <a:ext cx="822960" cy="457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en-US" sz="800" b="1" dirty="0"/>
                <a:t>Domestic Violence</a:t>
              </a:r>
            </a:p>
            <a:p>
              <a:pPr algn="ctr"/>
              <a:r>
                <a:rPr lang="en-US" sz="800" b="1" dirty="0"/>
                <a:t>Court</a:t>
              </a:r>
              <a:endParaRPr lang="en-US" sz="800" dirty="0"/>
            </a:p>
          </p:txBody>
        </p:sp>
      </p:grpSp>
      <p:sp>
        <p:nvSpPr>
          <p:cNvPr id="189" name="Rounded Rectangle 188"/>
          <p:cNvSpPr/>
          <p:nvPr/>
        </p:nvSpPr>
        <p:spPr>
          <a:xfrm>
            <a:off x="8075465" y="3414501"/>
            <a:ext cx="590050" cy="446255"/>
          </a:xfrm>
          <a:prstGeom prst="roundRect">
            <a:avLst/>
          </a:prstGeom>
        </p:spPr>
        <p:style>
          <a:lnRef idx="2">
            <a:schemeClr val="accent4"/>
          </a:lnRef>
          <a:fillRef idx="1">
            <a:schemeClr val="lt1"/>
          </a:fillRef>
          <a:effectRef idx="0">
            <a:schemeClr val="accent4"/>
          </a:effectRef>
          <a:fontRef idx="minor">
            <a:schemeClr val="dk1"/>
          </a:fontRef>
        </p:style>
        <p:txBody>
          <a:bodyPr rtlCol="0" anchor="t"/>
          <a:lstStyle/>
          <a:p>
            <a:pPr indent="-93688" algn="ctr"/>
            <a:r>
              <a:rPr lang="en-US" sz="800" b="1" dirty="0"/>
              <a:t>Napa State Hospital</a:t>
            </a:r>
          </a:p>
        </p:txBody>
      </p:sp>
      <p:sp>
        <p:nvSpPr>
          <p:cNvPr id="2" name="Rounded Rectangle 1"/>
          <p:cNvSpPr/>
          <p:nvPr/>
        </p:nvSpPr>
        <p:spPr>
          <a:xfrm>
            <a:off x="4277106" y="4079445"/>
            <a:ext cx="5565452" cy="2762489"/>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800" b="1" dirty="0"/>
          </a:p>
        </p:txBody>
      </p:sp>
      <p:sp>
        <p:nvSpPr>
          <p:cNvPr id="148" name="Rounded Rectangle 147"/>
          <p:cNvSpPr/>
          <p:nvPr/>
        </p:nvSpPr>
        <p:spPr>
          <a:xfrm>
            <a:off x="4333227" y="4490744"/>
            <a:ext cx="1690200" cy="1457734"/>
          </a:xfrm>
          <a:prstGeom prst="roundRect">
            <a:avLst/>
          </a:prstGeom>
          <a:ln>
            <a:noFill/>
          </a:ln>
        </p:spPr>
        <p:style>
          <a:lnRef idx="3">
            <a:schemeClr val="lt1"/>
          </a:lnRef>
          <a:fillRef idx="1">
            <a:schemeClr val="accent3"/>
          </a:fillRef>
          <a:effectRef idx="1">
            <a:schemeClr val="accent3"/>
          </a:effectRef>
          <a:fontRef idx="minor">
            <a:schemeClr val="lt1"/>
          </a:fontRef>
        </p:style>
        <p:txBody>
          <a:bodyPr rtlCol="0" anchor="t"/>
          <a:lstStyle/>
          <a:p>
            <a:pPr algn="ctr"/>
            <a:r>
              <a:rPr lang="en-US" sz="800" b="1" dirty="0"/>
              <a:t>Initial Detention (MADF)</a:t>
            </a:r>
          </a:p>
          <a:p>
            <a:endParaRPr lang="en-US" sz="800" b="1" dirty="0"/>
          </a:p>
        </p:txBody>
      </p:sp>
      <p:sp>
        <p:nvSpPr>
          <p:cNvPr id="150" name="Rounded Rectangle 149"/>
          <p:cNvSpPr/>
          <p:nvPr/>
        </p:nvSpPr>
        <p:spPr>
          <a:xfrm>
            <a:off x="4413777" y="4749669"/>
            <a:ext cx="1547616" cy="4795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pPr indent="-93688" algn="ctr"/>
            <a:r>
              <a:rPr lang="en-US" sz="800" b="1" dirty="0"/>
              <a:t>Cite &amp; Release</a:t>
            </a:r>
            <a:endParaRPr lang="en-US" sz="800" dirty="0"/>
          </a:p>
          <a:p>
            <a:pPr algn="ctr"/>
            <a:r>
              <a:rPr lang="en-US" sz="800" dirty="0"/>
              <a:t>Most misd. arrestees are cited and released from the MADF</a:t>
            </a:r>
          </a:p>
        </p:txBody>
      </p:sp>
      <p:sp>
        <p:nvSpPr>
          <p:cNvPr id="152" name="Rounded Rectangle 151"/>
          <p:cNvSpPr/>
          <p:nvPr/>
        </p:nvSpPr>
        <p:spPr>
          <a:xfrm>
            <a:off x="4413777" y="5259723"/>
            <a:ext cx="1547616" cy="612851"/>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pPr indent="-93688" algn="ctr"/>
            <a:r>
              <a:rPr lang="en-US" sz="800" b="1" dirty="0"/>
              <a:t>Bookings</a:t>
            </a:r>
          </a:p>
          <a:p>
            <a:pPr indent="-91440">
              <a:buFont typeface="Arial" panose="020B0604020202020204" pitchFamily="34" charset="0"/>
              <a:buChar char="•"/>
            </a:pPr>
            <a:r>
              <a:rPr lang="en-US" sz="800" dirty="0"/>
              <a:t>55 per day</a:t>
            </a:r>
          </a:p>
          <a:p>
            <a:pPr indent="-91440">
              <a:buFont typeface="Arial" panose="020B0604020202020204" pitchFamily="34" charset="0"/>
              <a:buChar char="•"/>
            </a:pPr>
            <a:r>
              <a:rPr lang="en-US" sz="800" dirty="0"/>
              <a:t>PDs pay jail booking fees to Sonoma County</a:t>
            </a:r>
          </a:p>
        </p:txBody>
      </p:sp>
      <p:sp>
        <p:nvSpPr>
          <p:cNvPr id="153" name="Rounded Rectangle 152"/>
          <p:cNvSpPr/>
          <p:nvPr/>
        </p:nvSpPr>
        <p:spPr>
          <a:xfrm>
            <a:off x="4407165" y="5953426"/>
            <a:ext cx="1535806" cy="672034"/>
          </a:xfrm>
          <a:prstGeom prst="roundRect">
            <a:avLst/>
          </a:prstGeom>
        </p:spPr>
        <p:style>
          <a:lnRef idx="3">
            <a:schemeClr val="lt1"/>
          </a:lnRef>
          <a:fillRef idx="1">
            <a:schemeClr val="accent3"/>
          </a:fillRef>
          <a:effectRef idx="1">
            <a:schemeClr val="accent3"/>
          </a:effectRef>
          <a:fontRef idx="minor">
            <a:schemeClr val="lt1"/>
          </a:fontRef>
        </p:style>
        <p:txBody>
          <a:bodyPr rtlCol="0" anchor="t"/>
          <a:lstStyle/>
          <a:p>
            <a:pPr indent="-93688" algn="ctr"/>
            <a:r>
              <a:rPr lang="en-US" sz="800" b="1" dirty="0"/>
              <a:t>Jail-Based Competency</a:t>
            </a:r>
          </a:p>
          <a:p>
            <a:r>
              <a:rPr lang="en-US" sz="800" dirty="0"/>
              <a:t>- State-funded jail-based competency program for felony defendants (10 cap.)</a:t>
            </a:r>
          </a:p>
        </p:txBody>
      </p:sp>
      <p:sp>
        <p:nvSpPr>
          <p:cNvPr id="5" name="Rounded Rectangle 4"/>
          <p:cNvSpPr/>
          <p:nvPr/>
        </p:nvSpPr>
        <p:spPr>
          <a:xfrm>
            <a:off x="6508686" y="3270367"/>
            <a:ext cx="1417262" cy="60673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800" b="1" dirty="0"/>
              <a:t>Outpatient Competency Restoration</a:t>
            </a:r>
          </a:p>
          <a:p>
            <a:pPr algn="ctr"/>
            <a:r>
              <a:rPr lang="en-US" sz="800" b="1" dirty="0"/>
              <a:t>(SCBH)</a:t>
            </a:r>
          </a:p>
          <a:p>
            <a:pPr algn="ctr"/>
            <a:r>
              <a:rPr lang="en-US" sz="800" dirty="0"/>
              <a:t>Program for </a:t>
            </a:r>
            <a:r>
              <a:rPr lang="en-US" sz="800" dirty="0" err="1"/>
              <a:t>misd</a:t>
            </a:r>
            <a:r>
              <a:rPr lang="en-US" sz="800" dirty="0"/>
              <a:t>. defendants (6-12 cap.)</a:t>
            </a:r>
          </a:p>
        </p:txBody>
      </p:sp>
      <p:sp>
        <p:nvSpPr>
          <p:cNvPr id="6" name="TextBox 5"/>
          <p:cNvSpPr txBox="1"/>
          <p:nvPr/>
        </p:nvSpPr>
        <p:spPr>
          <a:xfrm>
            <a:off x="5916039" y="4088835"/>
            <a:ext cx="2121093" cy="338554"/>
          </a:xfrm>
          <a:prstGeom prst="rect">
            <a:avLst/>
          </a:prstGeom>
          <a:noFill/>
        </p:spPr>
        <p:txBody>
          <a:bodyPr wrap="none" rtlCol="0">
            <a:spAutoFit/>
          </a:bodyPr>
          <a:lstStyle/>
          <a:p>
            <a:pPr algn="ctr"/>
            <a:r>
              <a:rPr lang="en-US" sz="800" b="1" dirty="0"/>
              <a:t>Sonoma County Jail</a:t>
            </a:r>
          </a:p>
          <a:p>
            <a:pPr algn="ctr"/>
            <a:r>
              <a:rPr lang="en-US" sz="800" b="1" dirty="0"/>
              <a:t>(Main Adult Detention Facility; North County)</a:t>
            </a:r>
            <a:endParaRPr lang="en-US" sz="800" dirty="0"/>
          </a:p>
        </p:txBody>
      </p:sp>
      <p:grpSp>
        <p:nvGrpSpPr>
          <p:cNvPr id="7" name="Group 6"/>
          <p:cNvGrpSpPr/>
          <p:nvPr/>
        </p:nvGrpSpPr>
        <p:grpSpPr>
          <a:xfrm>
            <a:off x="6035388" y="4387380"/>
            <a:ext cx="2029968" cy="2438651"/>
            <a:chOff x="6035388" y="4284017"/>
            <a:chExt cx="2029968" cy="2438651"/>
          </a:xfrm>
        </p:grpSpPr>
        <p:sp>
          <p:nvSpPr>
            <p:cNvPr id="176" name="Rounded Rectangle 175"/>
            <p:cNvSpPr/>
            <p:nvPr/>
          </p:nvSpPr>
          <p:spPr>
            <a:xfrm>
              <a:off x="6035388" y="4284017"/>
              <a:ext cx="2029968" cy="2438651"/>
            </a:xfrm>
            <a:prstGeom prst="roundRect">
              <a:avLst/>
            </a:prstGeom>
            <a:ln>
              <a:noFill/>
            </a:ln>
          </p:spPr>
          <p:style>
            <a:lnRef idx="3">
              <a:schemeClr val="lt1"/>
            </a:lnRef>
            <a:fillRef idx="1">
              <a:schemeClr val="accent5"/>
            </a:fillRef>
            <a:effectRef idx="1">
              <a:schemeClr val="accent5"/>
            </a:effectRef>
            <a:fontRef idx="minor">
              <a:schemeClr val="lt1"/>
            </a:fontRef>
          </p:style>
          <p:txBody>
            <a:bodyPr rtlCol="0" anchor="t"/>
            <a:lstStyle/>
            <a:p>
              <a:pPr algn="ctr"/>
              <a:r>
                <a:rPr lang="en-US" sz="800" b="1" dirty="0"/>
                <a:t>Jail Services</a:t>
              </a:r>
            </a:p>
          </p:txBody>
        </p:sp>
        <p:sp>
          <p:nvSpPr>
            <p:cNvPr id="177" name="Rounded Rectangle 176"/>
            <p:cNvSpPr/>
            <p:nvPr/>
          </p:nvSpPr>
          <p:spPr>
            <a:xfrm>
              <a:off x="6062777" y="5127194"/>
              <a:ext cx="1247440" cy="694620"/>
            </a:xfrm>
            <a:prstGeom prst="roundRect">
              <a:avLst/>
            </a:prstGeom>
            <a:ln>
              <a:noFill/>
            </a:ln>
          </p:spPr>
          <p:style>
            <a:lnRef idx="1">
              <a:schemeClr val="accent5"/>
            </a:lnRef>
            <a:fillRef idx="2">
              <a:schemeClr val="accent5"/>
            </a:fillRef>
            <a:effectRef idx="1">
              <a:schemeClr val="accent5"/>
            </a:effectRef>
            <a:fontRef idx="minor">
              <a:schemeClr val="dk1"/>
            </a:fontRef>
          </p:style>
          <p:txBody>
            <a:bodyPr rtlCol="0" anchor="t"/>
            <a:lstStyle/>
            <a:p>
              <a:pPr indent="-93688" algn="ctr"/>
              <a:r>
                <a:rPr lang="en-US" sz="800" b="1" dirty="0"/>
                <a:t>Starting Point</a:t>
              </a:r>
            </a:p>
            <a:p>
              <a:pPr indent="-93688" algn="ctr"/>
              <a:r>
                <a:rPr lang="en-US" sz="800" b="1" dirty="0"/>
                <a:t>(SCBH)</a:t>
              </a:r>
            </a:p>
            <a:p>
              <a:pPr indent="-91440">
                <a:buFont typeface="Arial" panose="020B0604020202020204" pitchFamily="34" charset="0"/>
                <a:buChar char="•"/>
              </a:pPr>
              <a:r>
                <a:rPr lang="en-US" sz="800" dirty="0"/>
                <a:t>SUD tx</a:t>
              </a:r>
            </a:p>
            <a:p>
              <a:pPr indent="-91440">
                <a:buFont typeface="Arial" panose="020B0604020202020204" pitchFamily="34" charset="0"/>
                <a:buChar char="•"/>
              </a:pPr>
              <a:r>
                <a:rPr lang="en-US" sz="800" dirty="0"/>
                <a:t>Risk-based dosage</a:t>
              </a:r>
            </a:p>
            <a:p>
              <a:pPr indent="-91440">
                <a:buFont typeface="Arial" panose="020B0604020202020204" pitchFamily="34" charset="0"/>
                <a:buChar char="•"/>
              </a:pPr>
              <a:r>
                <a:rPr lang="en-US" sz="800" dirty="0"/>
                <a:t>MRT; Seeking Safety</a:t>
              </a:r>
            </a:p>
          </p:txBody>
        </p:sp>
        <p:sp>
          <p:nvSpPr>
            <p:cNvPr id="179" name="Rounded Rectangle 178"/>
            <p:cNvSpPr/>
            <p:nvPr/>
          </p:nvSpPr>
          <p:spPr>
            <a:xfrm>
              <a:off x="7316021" y="5132975"/>
              <a:ext cx="683353" cy="329244"/>
            </a:xfrm>
            <a:prstGeom prst="roundRect">
              <a:avLst/>
            </a:prstGeom>
            <a:ln>
              <a:noFill/>
            </a:ln>
          </p:spPr>
          <p:style>
            <a:lnRef idx="1">
              <a:schemeClr val="accent5"/>
            </a:lnRef>
            <a:fillRef idx="2">
              <a:schemeClr val="accent5"/>
            </a:fillRef>
            <a:effectRef idx="1">
              <a:schemeClr val="accent5"/>
            </a:effectRef>
            <a:fontRef idx="minor">
              <a:schemeClr val="dk1"/>
            </a:fontRef>
          </p:style>
          <p:txBody>
            <a:bodyPr rtlCol="0" anchor="t"/>
            <a:lstStyle/>
            <a:p>
              <a:pPr indent="-93688" algn="ctr"/>
              <a:r>
                <a:rPr lang="en-US" sz="800" b="1" dirty="0"/>
                <a:t>AA/NA</a:t>
              </a:r>
            </a:p>
            <a:p>
              <a:pPr indent="-93688" algn="ctr"/>
              <a:r>
                <a:rPr lang="en-US" sz="800" b="1" dirty="0"/>
                <a:t>(In-reach)</a:t>
              </a:r>
              <a:endParaRPr lang="en-US" sz="800" dirty="0"/>
            </a:p>
          </p:txBody>
        </p:sp>
        <p:sp>
          <p:nvSpPr>
            <p:cNvPr id="180" name="Rounded Rectangle 179"/>
            <p:cNvSpPr/>
            <p:nvPr/>
          </p:nvSpPr>
          <p:spPr>
            <a:xfrm>
              <a:off x="6333119" y="6398974"/>
              <a:ext cx="1454521" cy="144283"/>
            </a:xfrm>
            <a:prstGeom prst="round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indent="-93688" algn="ctr"/>
              <a:r>
                <a:rPr lang="en-US" sz="800" b="1" dirty="0"/>
                <a:t>Moral Reconation Therapy</a:t>
              </a:r>
              <a:endParaRPr lang="en-US" sz="800" dirty="0"/>
            </a:p>
          </p:txBody>
        </p:sp>
        <p:sp>
          <p:nvSpPr>
            <p:cNvPr id="181" name="Rounded Rectangle 180"/>
            <p:cNvSpPr/>
            <p:nvPr/>
          </p:nvSpPr>
          <p:spPr>
            <a:xfrm>
              <a:off x="6097630" y="4567904"/>
              <a:ext cx="1912862" cy="541999"/>
            </a:xfrm>
            <a:prstGeom prst="round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indent="-93688" algn="ctr"/>
              <a:r>
                <a:rPr lang="en-US" sz="800" b="1" dirty="0"/>
                <a:t>Mental Health Pop.</a:t>
              </a:r>
            </a:p>
            <a:p>
              <a:r>
                <a:rPr lang="en-US" sz="800" dirty="0"/>
                <a:t>- 5 MH units, A -&gt; E</a:t>
              </a:r>
            </a:p>
            <a:p>
              <a:r>
                <a:rPr lang="en-US" sz="800" dirty="0"/>
                <a:t>- 37% of MH pop. classified as serious</a:t>
              </a:r>
            </a:p>
            <a:p>
              <a:r>
                <a:rPr lang="en-US" sz="800" dirty="0"/>
                <a:t>- 44% receiving psychotropic meds</a:t>
              </a:r>
            </a:p>
          </p:txBody>
        </p:sp>
        <p:sp>
          <p:nvSpPr>
            <p:cNvPr id="182" name="Rounded Rectangle 181"/>
            <p:cNvSpPr/>
            <p:nvPr/>
          </p:nvSpPr>
          <p:spPr>
            <a:xfrm>
              <a:off x="7319621" y="5561538"/>
              <a:ext cx="704088" cy="434172"/>
            </a:xfrm>
            <a:prstGeom prst="round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indent="-93688" algn="ctr"/>
              <a:r>
                <a:rPr lang="en-US" sz="800" b="1" dirty="0"/>
                <a:t>Resource Center</a:t>
              </a:r>
            </a:p>
            <a:p>
              <a:pPr indent="-93688" algn="ctr"/>
              <a:r>
                <a:rPr lang="en-US" sz="800" b="1" dirty="0"/>
                <a:t>(Buckalew)</a:t>
              </a:r>
              <a:endParaRPr lang="en-US" sz="800" dirty="0"/>
            </a:p>
          </p:txBody>
        </p:sp>
        <p:sp>
          <p:nvSpPr>
            <p:cNvPr id="183" name="Rounded Rectangle 182"/>
            <p:cNvSpPr/>
            <p:nvPr/>
          </p:nvSpPr>
          <p:spPr>
            <a:xfrm>
              <a:off x="7340480" y="6000072"/>
              <a:ext cx="685800" cy="401358"/>
            </a:xfrm>
            <a:prstGeom prst="round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indent="-93688" algn="ctr"/>
              <a:r>
                <a:rPr lang="en-US" sz="800" b="1" dirty="0"/>
                <a:t>Peer Support</a:t>
              </a:r>
            </a:p>
            <a:p>
              <a:pPr indent="-93688" algn="ctr"/>
              <a:r>
                <a:rPr lang="en-US" sz="800" b="1" dirty="0"/>
                <a:t>(Goodwill)</a:t>
              </a:r>
              <a:endParaRPr lang="en-US" sz="800" dirty="0"/>
            </a:p>
          </p:txBody>
        </p:sp>
        <p:sp>
          <p:nvSpPr>
            <p:cNvPr id="184" name="Rounded Rectangle 183"/>
            <p:cNvSpPr/>
            <p:nvPr/>
          </p:nvSpPr>
          <p:spPr>
            <a:xfrm>
              <a:off x="6072437" y="5852091"/>
              <a:ext cx="1242628" cy="369364"/>
            </a:xfrm>
            <a:prstGeom prst="round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indent="-93688" algn="ctr"/>
              <a:r>
                <a:rPr lang="en-US" sz="800" b="1" dirty="0"/>
                <a:t>NAMI Wellness Recovery Action Plan Group</a:t>
              </a:r>
              <a:endParaRPr lang="en-US" sz="800" dirty="0"/>
            </a:p>
          </p:txBody>
        </p:sp>
        <p:sp>
          <p:nvSpPr>
            <p:cNvPr id="185" name="Rounded Rectangle 184"/>
            <p:cNvSpPr/>
            <p:nvPr/>
          </p:nvSpPr>
          <p:spPr>
            <a:xfrm>
              <a:off x="6076649" y="6243044"/>
              <a:ext cx="1242628" cy="123151"/>
            </a:xfrm>
            <a:prstGeom prst="round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indent="-93688" algn="ctr"/>
              <a:r>
                <a:rPr lang="en-US" sz="800" b="1" dirty="0"/>
                <a:t>Verity (2017 Grant)</a:t>
              </a:r>
            </a:p>
          </p:txBody>
        </p:sp>
        <p:sp>
          <p:nvSpPr>
            <p:cNvPr id="186" name="Rounded Rectangle 185"/>
            <p:cNvSpPr/>
            <p:nvPr/>
          </p:nvSpPr>
          <p:spPr>
            <a:xfrm>
              <a:off x="7340480" y="5474038"/>
              <a:ext cx="670012" cy="91440"/>
            </a:xfrm>
            <a:prstGeom prst="round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indent="-93688" algn="ctr"/>
              <a:r>
                <a:rPr lang="en-US" sz="800" b="1" dirty="0"/>
                <a:t>CIT</a:t>
              </a:r>
              <a:endParaRPr lang="en-US" sz="800" dirty="0"/>
            </a:p>
          </p:txBody>
        </p:sp>
        <p:sp>
          <p:nvSpPr>
            <p:cNvPr id="194" name="Rounded Rectangle 193"/>
            <p:cNvSpPr/>
            <p:nvPr/>
          </p:nvSpPr>
          <p:spPr>
            <a:xfrm>
              <a:off x="6441325" y="6553926"/>
              <a:ext cx="1238108" cy="142170"/>
            </a:xfrm>
            <a:prstGeom prst="round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indent="-93688" algn="ctr"/>
              <a:r>
                <a:rPr lang="en-US" sz="800" b="1" dirty="0"/>
                <a:t>100 classes per wk.</a:t>
              </a:r>
            </a:p>
          </p:txBody>
        </p:sp>
      </p:grpSp>
      <p:sp>
        <p:nvSpPr>
          <p:cNvPr id="174" name="Rounded Rectangle 173"/>
          <p:cNvSpPr/>
          <p:nvPr/>
        </p:nvSpPr>
        <p:spPr>
          <a:xfrm>
            <a:off x="8061961" y="4168277"/>
            <a:ext cx="1780596" cy="2665705"/>
          </a:xfrm>
          <a:prstGeom prst="roundRect">
            <a:avLst/>
          </a:prstGeom>
          <a:ln>
            <a:noFill/>
          </a:ln>
        </p:spPr>
        <p:style>
          <a:lnRef idx="3">
            <a:schemeClr val="lt1"/>
          </a:lnRef>
          <a:fillRef idx="1">
            <a:schemeClr val="accent4"/>
          </a:fillRef>
          <a:effectRef idx="1">
            <a:schemeClr val="accent4"/>
          </a:effectRef>
          <a:fontRef idx="minor">
            <a:schemeClr val="lt1"/>
          </a:fontRef>
        </p:style>
        <p:txBody>
          <a:bodyPr rtlCol="0" anchor="t"/>
          <a:lstStyle/>
          <a:p>
            <a:pPr algn="ctr"/>
            <a:r>
              <a:rPr lang="en-US" sz="800" b="1" dirty="0"/>
              <a:t>Jail Reentry</a:t>
            </a:r>
          </a:p>
        </p:txBody>
      </p:sp>
      <p:sp>
        <p:nvSpPr>
          <p:cNvPr id="190" name="Rounded Rectangle 189"/>
          <p:cNvSpPr/>
          <p:nvPr/>
        </p:nvSpPr>
        <p:spPr>
          <a:xfrm>
            <a:off x="8097655" y="4438716"/>
            <a:ext cx="1725984" cy="565705"/>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indent="-93688" algn="ctr"/>
            <a:r>
              <a:rPr lang="en-US" sz="800" b="1" dirty="0"/>
              <a:t>TASC</a:t>
            </a:r>
          </a:p>
          <a:p>
            <a:pPr indent="-91440">
              <a:buFont typeface="Arial" panose="020B0604020202020204" pitchFamily="34" charset="0"/>
              <a:buChar char="•"/>
            </a:pPr>
            <a:r>
              <a:rPr lang="en-US" sz="800" dirty="0"/>
              <a:t>Residential SUD tx assessments</a:t>
            </a:r>
          </a:p>
          <a:p>
            <a:pPr indent="-91440">
              <a:buFont typeface="Arial" panose="020B0604020202020204" pitchFamily="34" charset="0"/>
              <a:buChar char="•"/>
            </a:pPr>
            <a:r>
              <a:rPr lang="en-US" sz="800" dirty="0"/>
              <a:t>Case management</a:t>
            </a:r>
          </a:p>
          <a:p>
            <a:pPr indent="-91440">
              <a:buFont typeface="Arial" panose="020B0604020202020204" pitchFamily="34" charset="0"/>
              <a:buChar char="•"/>
            </a:pPr>
            <a:r>
              <a:rPr lang="en-US" sz="800" dirty="0"/>
              <a:t>Warm hand-off from jail</a:t>
            </a:r>
          </a:p>
        </p:txBody>
      </p:sp>
      <p:sp>
        <p:nvSpPr>
          <p:cNvPr id="193" name="Rounded Rectangle 192"/>
          <p:cNvSpPr/>
          <p:nvPr/>
        </p:nvSpPr>
        <p:spPr>
          <a:xfrm>
            <a:off x="8098312" y="5009243"/>
            <a:ext cx="727773" cy="3578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indent="-93688" algn="ctr"/>
            <a:r>
              <a:rPr lang="en-US" sz="800" b="1" dirty="0"/>
              <a:t>30-Day</a:t>
            </a:r>
          </a:p>
          <a:p>
            <a:pPr indent="-93688" algn="ctr"/>
            <a:r>
              <a:rPr lang="en-US" sz="800" b="1" dirty="0"/>
              <a:t>Prescription</a:t>
            </a:r>
          </a:p>
        </p:txBody>
      </p:sp>
      <p:sp>
        <p:nvSpPr>
          <p:cNvPr id="187" name="Rounded Rectangle 186"/>
          <p:cNvSpPr/>
          <p:nvPr/>
        </p:nvSpPr>
        <p:spPr>
          <a:xfrm>
            <a:off x="8849061" y="5015520"/>
            <a:ext cx="923675" cy="34555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indent="-93688" algn="ctr"/>
            <a:r>
              <a:rPr lang="en-US" sz="800" b="1" dirty="0"/>
              <a:t>Bridging the Gap</a:t>
            </a:r>
          </a:p>
        </p:txBody>
      </p:sp>
      <p:sp>
        <p:nvSpPr>
          <p:cNvPr id="191" name="Rounded Rectangle 190"/>
          <p:cNvSpPr/>
          <p:nvPr/>
        </p:nvSpPr>
        <p:spPr>
          <a:xfrm>
            <a:off x="8077852" y="5376973"/>
            <a:ext cx="1745787" cy="837779"/>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indent="-93688" algn="ctr"/>
            <a:r>
              <a:rPr lang="en-US" sz="800" b="1" dirty="0"/>
              <a:t>Mental Health Discharge Planner</a:t>
            </a:r>
          </a:p>
          <a:p>
            <a:pPr marL="77762" indent="-171450">
              <a:buFont typeface="Arial" panose="020B0604020202020204" pitchFamily="34" charset="0"/>
              <a:buChar char="•"/>
            </a:pPr>
            <a:r>
              <a:rPr lang="en-US" sz="800" dirty="0"/>
              <a:t>Access</a:t>
            </a:r>
          </a:p>
          <a:p>
            <a:pPr marL="77762" indent="-171450">
              <a:buFont typeface="Arial" panose="020B0604020202020204" pitchFamily="34" charset="0"/>
              <a:buChar char="•"/>
            </a:pPr>
            <a:r>
              <a:rPr lang="en-US" sz="800" dirty="0"/>
              <a:t>Reentry ID</a:t>
            </a:r>
          </a:p>
          <a:p>
            <a:pPr marL="77762" indent="-171450">
              <a:buFont typeface="Arial" panose="020B0604020202020204" pitchFamily="34" charset="0"/>
              <a:buChar char="•"/>
            </a:pPr>
            <a:r>
              <a:rPr lang="en-US" sz="800" dirty="0"/>
              <a:t>Benefit applications</a:t>
            </a:r>
          </a:p>
          <a:p>
            <a:pPr marL="77762" indent="-171450">
              <a:buFont typeface="Arial" panose="020B0604020202020204" pitchFamily="34" charset="0"/>
              <a:buChar char="•"/>
            </a:pPr>
            <a:r>
              <a:rPr lang="en-US" sz="800" dirty="0"/>
              <a:t>Weekly Treatment plans</a:t>
            </a:r>
          </a:p>
          <a:p>
            <a:pPr marL="77762" indent="-171450">
              <a:buFont typeface="Arial" panose="020B0604020202020204" pitchFamily="34" charset="0"/>
              <a:buChar char="•"/>
            </a:pPr>
            <a:r>
              <a:rPr lang="en-US" sz="800" dirty="0"/>
              <a:t>30-60 days prior to release</a:t>
            </a:r>
          </a:p>
        </p:txBody>
      </p:sp>
      <p:sp>
        <p:nvSpPr>
          <p:cNvPr id="192" name="Rounded Rectangle 191"/>
          <p:cNvSpPr/>
          <p:nvPr/>
        </p:nvSpPr>
        <p:spPr>
          <a:xfrm>
            <a:off x="8199727" y="6213117"/>
            <a:ext cx="1536051" cy="548592"/>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indent="-93688" algn="ctr"/>
            <a:r>
              <a:rPr lang="en-US" sz="800" b="1" dirty="0"/>
              <a:t>Project Home</a:t>
            </a:r>
          </a:p>
          <a:p>
            <a:pPr indent="-93688" algn="ctr"/>
            <a:r>
              <a:rPr lang="en-US" sz="800" b="1" dirty="0"/>
              <a:t>(Catholic Charities)</a:t>
            </a:r>
          </a:p>
          <a:p>
            <a:pPr algn="ctr"/>
            <a:r>
              <a:rPr lang="en-US" sz="800" dirty="0"/>
              <a:t>Homeless Outreach Partners Empowering Sonoma County</a:t>
            </a:r>
          </a:p>
          <a:p>
            <a:pPr marL="77762" indent="-171450">
              <a:buFont typeface="Arial" panose="020B0604020202020204" pitchFamily="34" charset="0"/>
              <a:buChar char="•"/>
            </a:pPr>
            <a:endParaRPr lang="en-US" sz="800" dirty="0"/>
          </a:p>
        </p:txBody>
      </p:sp>
      <p:sp>
        <p:nvSpPr>
          <p:cNvPr id="171" name="Rounded Rectangle 170"/>
          <p:cNvSpPr/>
          <p:nvPr/>
        </p:nvSpPr>
        <p:spPr>
          <a:xfrm>
            <a:off x="4608234" y="3196569"/>
            <a:ext cx="1416750" cy="1123424"/>
          </a:xfrm>
          <a:prstGeom prst="roundRect">
            <a:avLst/>
          </a:prstGeom>
        </p:spPr>
        <p:style>
          <a:lnRef idx="2">
            <a:schemeClr val="accent3"/>
          </a:lnRef>
          <a:fillRef idx="1">
            <a:schemeClr val="lt1"/>
          </a:fillRef>
          <a:effectRef idx="0">
            <a:schemeClr val="accent3"/>
          </a:effectRef>
          <a:fontRef idx="minor">
            <a:schemeClr val="dk1"/>
          </a:fontRef>
        </p:style>
        <p:txBody>
          <a:bodyPr rtlCol="0" anchor="t"/>
          <a:lstStyle/>
          <a:p>
            <a:pPr algn="ctr"/>
            <a:r>
              <a:rPr lang="en-US" sz="800" b="1" dirty="0"/>
              <a:t>Pretrial Services</a:t>
            </a:r>
            <a:endParaRPr lang="en-US" sz="800" dirty="0"/>
          </a:p>
          <a:p>
            <a:pPr algn="ctr"/>
            <a:r>
              <a:rPr lang="en-US" sz="800" b="1" dirty="0"/>
              <a:t>(SCSO/Probation)</a:t>
            </a:r>
          </a:p>
          <a:p>
            <a:pPr indent="-91440">
              <a:buFont typeface="Arial" panose="020B0604020202020204" pitchFamily="34" charset="0"/>
              <a:buChar char="•"/>
            </a:pPr>
            <a:r>
              <a:rPr lang="en-US" sz="800" dirty="0"/>
              <a:t>SCBH embedded within pretrial (JMHCP grant)</a:t>
            </a:r>
          </a:p>
          <a:p>
            <a:pPr indent="-91440">
              <a:buFont typeface="Arial" panose="020B0604020202020204" pitchFamily="34" charset="0"/>
              <a:buChar char="•"/>
            </a:pPr>
            <a:r>
              <a:rPr lang="en-US" sz="800" dirty="0"/>
              <a:t>Sonoma Pretrial Risk Assessment Tool</a:t>
            </a:r>
          </a:p>
          <a:p>
            <a:pPr indent="-91440">
              <a:buFont typeface="Arial" panose="020B0604020202020204" pitchFamily="34" charset="0"/>
              <a:buChar char="•"/>
            </a:pPr>
            <a:r>
              <a:rPr lang="en-US" sz="800" dirty="0"/>
              <a:t>1,300 annual screenings</a:t>
            </a:r>
          </a:p>
          <a:p>
            <a:pPr indent="-91440">
              <a:buFont typeface="Arial" panose="020B0604020202020204" pitchFamily="34" charset="0"/>
              <a:buChar char="•"/>
            </a:pPr>
            <a:r>
              <a:rPr lang="en-US" sz="800" dirty="0"/>
              <a:t>448 on supervision</a:t>
            </a:r>
          </a:p>
        </p:txBody>
      </p:sp>
      <p:sp>
        <p:nvSpPr>
          <p:cNvPr id="199" name="Rounded Rectangle 198"/>
          <p:cNvSpPr/>
          <p:nvPr/>
        </p:nvSpPr>
        <p:spPr>
          <a:xfrm>
            <a:off x="10138770" y="2034037"/>
            <a:ext cx="1197395" cy="393844"/>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indent="-93688" algn="ctr"/>
            <a:r>
              <a:rPr lang="en-US" sz="800" b="1" dirty="0"/>
              <a:t>CDCR Adult Parole Operations</a:t>
            </a:r>
          </a:p>
        </p:txBody>
      </p:sp>
      <p:grpSp>
        <p:nvGrpSpPr>
          <p:cNvPr id="10" name="Group 9"/>
          <p:cNvGrpSpPr/>
          <p:nvPr/>
        </p:nvGrpSpPr>
        <p:grpSpPr>
          <a:xfrm>
            <a:off x="8133984" y="1467116"/>
            <a:ext cx="1496029" cy="1179548"/>
            <a:chOff x="8239748" y="1191653"/>
            <a:chExt cx="1496029" cy="1179548"/>
          </a:xfrm>
        </p:grpSpPr>
        <p:sp>
          <p:nvSpPr>
            <p:cNvPr id="198" name="Rounded Rectangle 197"/>
            <p:cNvSpPr/>
            <p:nvPr/>
          </p:nvSpPr>
          <p:spPr>
            <a:xfrm>
              <a:off x="8239748" y="1191653"/>
              <a:ext cx="1496029" cy="1179548"/>
            </a:xfrm>
            <a:prstGeom prst="roundRect">
              <a:avLst/>
            </a:prstGeom>
          </p:spPr>
          <p:style>
            <a:lnRef idx="2">
              <a:schemeClr val="accent4"/>
            </a:lnRef>
            <a:fillRef idx="1">
              <a:schemeClr val="lt1"/>
            </a:fillRef>
            <a:effectRef idx="0">
              <a:schemeClr val="accent4"/>
            </a:effectRef>
            <a:fontRef idx="minor">
              <a:schemeClr val="dk1"/>
            </a:fontRef>
          </p:style>
          <p:txBody>
            <a:bodyPr rtlCol="0" anchor="t"/>
            <a:lstStyle/>
            <a:p>
              <a:pPr indent="-93688" algn="ctr"/>
              <a:r>
                <a:rPr lang="en-US" sz="800" b="1" dirty="0"/>
                <a:t>California Department of Corrections and Rehabilitation</a:t>
              </a:r>
            </a:p>
          </p:txBody>
        </p:sp>
        <p:sp>
          <p:nvSpPr>
            <p:cNvPr id="200" name="Rounded Rectangle 199"/>
            <p:cNvSpPr/>
            <p:nvPr/>
          </p:nvSpPr>
          <p:spPr>
            <a:xfrm>
              <a:off x="8298842" y="1679634"/>
              <a:ext cx="1377840" cy="24667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indent="-93688" algn="ctr"/>
              <a:r>
                <a:rPr lang="en-US" sz="800" b="1" dirty="0"/>
                <a:t>30-day </a:t>
              </a:r>
              <a:r>
                <a:rPr lang="en-US" sz="800" b="1"/>
                <a:t>medication at release</a:t>
              </a:r>
              <a:endParaRPr lang="en-US" sz="800" b="1" dirty="0"/>
            </a:p>
          </p:txBody>
        </p:sp>
        <p:sp>
          <p:nvSpPr>
            <p:cNvPr id="201" name="Rounded Rectangle 200"/>
            <p:cNvSpPr/>
            <p:nvPr/>
          </p:nvSpPr>
          <p:spPr>
            <a:xfrm>
              <a:off x="8298842" y="1955496"/>
              <a:ext cx="1377840" cy="292438"/>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indent="-93688" algn="ctr"/>
              <a:r>
                <a:rPr lang="en-US" sz="800" b="1" dirty="0"/>
                <a:t>Parole Supervision</a:t>
              </a:r>
            </a:p>
          </p:txBody>
        </p:sp>
      </p:grpSp>
      <p:sp>
        <p:nvSpPr>
          <p:cNvPr id="202" name="Rounded Rectangle 201"/>
          <p:cNvSpPr/>
          <p:nvPr/>
        </p:nvSpPr>
        <p:spPr>
          <a:xfrm>
            <a:off x="10008963" y="2833817"/>
            <a:ext cx="1618322" cy="3283978"/>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indent="-93688" algn="ctr"/>
            <a:r>
              <a:rPr lang="en-US" sz="800" b="1" dirty="0"/>
              <a:t>Sonoma County Probation Department</a:t>
            </a:r>
          </a:p>
        </p:txBody>
      </p:sp>
      <p:sp>
        <p:nvSpPr>
          <p:cNvPr id="204" name="Rounded Rectangle 203"/>
          <p:cNvSpPr/>
          <p:nvPr/>
        </p:nvSpPr>
        <p:spPr>
          <a:xfrm>
            <a:off x="10067030" y="3651731"/>
            <a:ext cx="1476841" cy="315194"/>
          </a:xfrm>
          <a:prstGeom prst="roundRect">
            <a:avLst/>
          </a:prstGeom>
        </p:spPr>
        <p:style>
          <a:lnRef idx="1">
            <a:schemeClr val="accent6"/>
          </a:lnRef>
          <a:fillRef idx="2">
            <a:schemeClr val="accent6"/>
          </a:fillRef>
          <a:effectRef idx="1">
            <a:schemeClr val="accent6"/>
          </a:effectRef>
          <a:fontRef idx="minor">
            <a:schemeClr val="dk1"/>
          </a:fontRef>
        </p:style>
        <p:txBody>
          <a:bodyPr rtlCol="0" anchor="t"/>
          <a:lstStyle/>
          <a:p>
            <a:pPr indent="-93688" algn="ctr"/>
            <a:r>
              <a:rPr lang="en-US" sz="800" b="1" dirty="0"/>
              <a:t>Post Release Community Supervision</a:t>
            </a:r>
          </a:p>
        </p:txBody>
      </p:sp>
      <p:sp>
        <p:nvSpPr>
          <p:cNvPr id="205" name="Rounded Rectangle 204"/>
          <p:cNvSpPr/>
          <p:nvPr/>
        </p:nvSpPr>
        <p:spPr>
          <a:xfrm>
            <a:off x="10079703" y="4000045"/>
            <a:ext cx="1476841" cy="32259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indent="-93688" algn="ctr"/>
            <a:r>
              <a:rPr lang="en-US" sz="800" b="1" dirty="0"/>
              <a:t>Realignment support for behavioral health  caseloads</a:t>
            </a:r>
          </a:p>
        </p:txBody>
      </p:sp>
      <p:sp>
        <p:nvSpPr>
          <p:cNvPr id="206" name="Rounded Rectangle 205"/>
          <p:cNvSpPr/>
          <p:nvPr/>
        </p:nvSpPr>
        <p:spPr>
          <a:xfrm>
            <a:off x="10071552" y="3220745"/>
            <a:ext cx="1476841" cy="39958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indent="-93688" algn="ctr"/>
            <a:r>
              <a:rPr lang="en-US" sz="800" b="1" dirty="0"/>
              <a:t>Probation Population</a:t>
            </a:r>
          </a:p>
          <a:p>
            <a:pPr indent="-93688" algn="ctr"/>
            <a:r>
              <a:rPr lang="en-US" sz="800" dirty="0"/>
              <a:t>2,900 on supervision</a:t>
            </a:r>
          </a:p>
          <a:p>
            <a:pPr indent="-93688" algn="ctr"/>
            <a:r>
              <a:rPr lang="en-US" sz="800" dirty="0"/>
              <a:t>500-600 high risk cases</a:t>
            </a:r>
          </a:p>
        </p:txBody>
      </p:sp>
      <p:sp>
        <p:nvSpPr>
          <p:cNvPr id="208" name="Rounded Rectangle 207"/>
          <p:cNvSpPr/>
          <p:nvPr/>
        </p:nvSpPr>
        <p:spPr>
          <a:xfrm>
            <a:off x="10087254" y="4355764"/>
            <a:ext cx="1476841" cy="83174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indent="-93688" algn="ctr"/>
            <a:r>
              <a:rPr lang="en-US" sz="800" b="1" dirty="0"/>
              <a:t>Specialized Caseloads</a:t>
            </a:r>
          </a:p>
          <a:p>
            <a:pPr indent="-93688" algn="ctr"/>
            <a:r>
              <a:rPr lang="en-US" sz="800" dirty="0"/>
              <a:t>DUI Court</a:t>
            </a:r>
          </a:p>
          <a:p>
            <a:pPr indent="-93688" algn="ctr"/>
            <a:r>
              <a:rPr lang="en-US" sz="800" dirty="0"/>
              <a:t>Drug Court</a:t>
            </a:r>
          </a:p>
          <a:p>
            <a:pPr indent="-93688" algn="ctr"/>
            <a:r>
              <a:rPr lang="en-US" sz="800" dirty="0"/>
              <a:t>Veterans’ Court</a:t>
            </a:r>
          </a:p>
          <a:p>
            <a:pPr indent="-93688" algn="ctr"/>
            <a:r>
              <a:rPr lang="en-US" sz="800" dirty="0"/>
              <a:t>FACT Program</a:t>
            </a:r>
          </a:p>
          <a:p>
            <a:pPr indent="-93688" algn="ctr"/>
            <a:r>
              <a:rPr lang="en-US" sz="800" dirty="0"/>
              <a:t>Mental Health-High Risk </a:t>
            </a:r>
          </a:p>
          <a:p>
            <a:pPr indent="-93688" algn="ctr"/>
            <a:r>
              <a:rPr lang="en-US" sz="800" dirty="0"/>
              <a:t>Mental Health-Low Risk</a:t>
            </a:r>
          </a:p>
        </p:txBody>
      </p:sp>
      <p:sp>
        <p:nvSpPr>
          <p:cNvPr id="209" name="Rounded Rectangle 208"/>
          <p:cNvSpPr/>
          <p:nvPr/>
        </p:nvSpPr>
        <p:spPr>
          <a:xfrm>
            <a:off x="10100486" y="5207091"/>
            <a:ext cx="1463609" cy="82969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indent="-93688" algn="ctr"/>
            <a:r>
              <a:rPr lang="en-US" sz="800" b="1" dirty="0"/>
              <a:t>Day Reporting Center</a:t>
            </a:r>
          </a:p>
          <a:p>
            <a:pPr indent="-93688"/>
            <a:r>
              <a:rPr lang="en-US" sz="800" dirty="0"/>
              <a:t>- 150 person capacity</a:t>
            </a:r>
          </a:p>
          <a:p>
            <a:pPr indent="-93688"/>
            <a:r>
              <a:rPr lang="en-US" sz="800" dirty="0"/>
              <a:t>- Cognitive Behavioral Intervention (U of C)</a:t>
            </a:r>
          </a:p>
          <a:p>
            <a:pPr indent="-93688"/>
            <a:r>
              <a:rPr lang="en-US" sz="800" dirty="0"/>
              <a:t>- Embedded behavioral health services</a:t>
            </a:r>
          </a:p>
        </p:txBody>
      </p:sp>
      <p:cxnSp>
        <p:nvCxnSpPr>
          <p:cNvPr id="13" name="Straight Arrow Connector 12"/>
          <p:cNvCxnSpPr>
            <a:stCxn id="119" idx="0"/>
            <a:endCxn id="116" idx="2"/>
          </p:cNvCxnSpPr>
          <p:nvPr/>
        </p:nvCxnSpPr>
        <p:spPr>
          <a:xfrm flipV="1">
            <a:off x="3434317" y="3074955"/>
            <a:ext cx="194210" cy="1897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0" name="Straight Arrow Connector 229"/>
          <p:cNvCxnSpPr/>
          <p:nvPr/>
        </p:nvCxnSpPr>
        <p:spPr>
          <a:xfrm flipH="1">
            <a:off x="2908663" y="1790159"/>
            <a:ext cx="8197" cy="14745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1" name="Straight Arrow Connector 240"/>
          <p:cNvCxnSpPr/>
          <p:nvPr/>
        </p:nvCxnSpPr>
        <p:spPr>
          <a:xfrm flipH="1" flipV="1">
            <a:off x="2495579" y="1859300"/>
            <a:ext cx="132484" cy="6503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4" name="Straight Arrow Connector 243"/>
          <p:cNvCxnSpPr/>
          <p:nvPr/>
        </p:nvCxnSpPr>
        <p:spPr>
          <a:xfrm flipH="1" flipV="1">
            <a:off x="2510906" y="1654025"/>
            <a:ext cx="611486" cy="8498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8" name="Curved Connector 247"/>
          <p:cNvCxnSpPr/>
          <p:nvPr/>
        </p:nvCxnSpPr>
        <p:spPr>
          <a:xfrm rot="16200000" flipV="1">
            <a:off x="1125064" y="4248819"/>
            <a:ext cx="206637" cy="70485"/>
          </a:xfrm>
          <a:prstGeom prst="curvedConnector3">
            <a:avLst>
              <a:gd name="adj1" fmla="val 50000"/>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3" name="Curved Connector 32"/>
          <p:cNvCxnSpPr>
            <a:endCxn id="107" idx="3"/>
          </p:cNvCxnSpPr>
          <p:nvPr/>
        </p:nvCxnSpPr>
        <p:spPr>
          <a:xfrm rot="16200000" flipV="1">
            <a:off x="1997568" y="2540782"/>
            <a:ext cx="1125401" cy="424069"/>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41" name="Curved Connector 40"/>
          <p:cNvCxnSpPr/>
          <p:nvPr/>
        </p:nvCxnSpPr>
        <p:spPr>
          <a:xfrm rot="10800000">
            <a:off x="2504442" y="2589598"/>
            <a:ext cx="204869" cy="16321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p:cNvCxnSpPr>
            <a:endCxn id="105" idx="3"/>
          </p:cNvCxnSpPr>
          <p:nvPr/>
        </p:nvCxnSpPr>
        <p:spPr>
          <a:xfrm flipH="1" flipV="1">
            <a:off x="2489584" y="3732488"/>
            <a:ext cx="201768" cy="188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Curved Connector 51"/>
          <p:cNvCxnSpPr/>
          <p:nvPr/>
        </p:nvCxnSpPr>
        <p:spPr>
          <a:xfrm rot="16200000" flipH="1">
            <a:off x="2833590" y="1877330"/>
            <a:ext cx="347715" cy="214987"/>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55" name="Curved Connector 54"/>
          <p:cNvCxnSpPr/>
          <p:nvPr/>
        </p:nvCxnSpPr>
        <p:spPr>
          <a:xfrm rot="10800000" flipV="1">
            <a:off x="2358034" y="2043353"/>
            <a:ext cx="421720" cy="105343"/>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260" name="Straight Arrow Connector 259"/>
          <p:cNvCxnSpPr/>
          <p:nvPr/>
        </p:nvCxnSpPr>
        <p:spPr>
          <a:xfrm flipH="1">
            <a:off x="1165171" y="2027230"/>
            <a:ext cx="273507" cy="35301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66" name="Straight Arrow Connector 265"/>
          <p:cNvCxnSpPr/>
          <p:nvPr/>
        </p:nvCxnSpPr>
        <p:spPr>
          <a:xfrm flipV="1">
            <a:off x="1225657" y="3204954"/>
            <a:ext cx="220555" cy="21082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71" name="Straight Arrow Connector 270"/>
          <p:cNvCxnSpPr>
            <a:stCxn id="105" idx="0"/>
          </p:cNvCxnSpPr>
          <p:nvPr/>
        </p:nvCxnSpPr>
        <p:spPr>
          <a:xfrm flipV="1">
            <a:off x="1896621" y="3220745"/>
            <a:ext cx="20413" cy="1950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4" name="Straight Arrow Connector 273"/>
          <p:cNvCxnSpPr>
            <a:stCxn id="119" idx="3"/>
          </p:cNvCxnSpPr>
          <p:nvPr/>
        </p:nvCxnSpPr>
        <p:spPr>
          <a:xfrm>
            <a:off x="4177282" y="5049321"/>
            <a:ext cx="149427" cy="1501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8" name="Straight Arrow Connector 277"/>
          <p:cNvCxnSpPr>
            <a:endCxn id="116" idx="3"/>
          </p:cNvCxnSpPr>
          <p:nvPr/>
        </p:nvCxnSpPr>
        <p:spPr>
          <a:xfrm flipH="1" flipV="1">
            <a:off x="4134661" y="2459342"/>
            <a:ext cx="402505" cy="22903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2" name="Straight Arrow Connector 281"/>
          <p:cNvCxnSpPr>
            <a:stCxn id="148" idx="0"/>
            <a:endCxn id="171" idx="2"/>
          </p:cNvCxnSpPr>
          <p:nvPr/>
        </p:nvCxnSpPr>
        <p:spPr>
          <a:xfrm flipV="1">
            <a:off x="5178327" y="4319993"/>
            <a:ext cx="138282" cy="1707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Curved Connector 66"/>
          <p:cNvCxnSpPr>
            <a:stCxn id="171" idx="1"/>
            <a:endCxn id="155" idx="1"/>
          </p:cNvCxnSpPr>
          <p:nvPr/>
        </p:nvCxnSpPr>
        <p:spPr>
          <a:xfrm rot="10800000" flipH="1">
            <a:off x="4608233" y="1997551"/>
            <a:ext cx="104079" cy="1760730"/>
          </a:xfrm>
          <a:prstGeom prst="curvedConnector3">
            <a:avLst>
              <a:gd name="adj1" fmla="val -219641"/>
            </a:avLst>
          </a:prstGeom>
          <a:ln>
            <a:tailEnd type="triangle"/>
          </a:ln>
        </p:spPr>
        <p:style>
          <a:lnRef idx="1">
            <a:schemeClr val="dk1"/>
          </a:lnRef>
          <a:fillRef idx="0">
            <a:schemeClr val="dk1"/>
          </a:fillRef>
          <a:effectRef idx="0">
            <a:schemeClr val="dk1"/>
          </a:effectRef>
          <a:fontRef idx="minor">
            <a:schemeClr val="tx1"/>
          </a:fontRef>
        </p:style>
      </p:cxnSp>
      <p:cxnSp>
        <p:nvCxnSpPr>
          <p:cNvPr id="71" name="Curved Connector 70"/>
          <p:cNvCxnSpPr>
            <a:endCxn id="162" idx="2"/>
          </p:cNvCxnSpPr>
          <p:nvPr/>
        </p:nvCxnSpPr>
        <p:spPr>
          <a:xfrm flipV="1">
            <a:off x="6013172" y="2973787"/>
            <a:ext cx="968059" cy="101167"/>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81" name="Straight Arrow Connector 80"/>
          <p:cNvCxnSpPr/>
          <p:nvPr/>
        </p:nvCxnSpPr>
        <p:spPr>
          <a:xfrm>
            <a:off x="6013172" y="3084344"/>
            <a:ext cx="362650" cy="10127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5" name="Straight Arrow Connector 84"/>
          <p:cNvCxnSpPr>
            <a:stCxn id="2" idx="0"/>
            <a:endCxn id="5" idx="2"/>
          </p:cNvCxnSpPr>
          <p:nvPr/>
        </p:nvCxnSpPr>
        <p:spPr>
          <a:xfrm flipV="1">
            <a:off x="7059832" y="3877105"/>
            <a:ext cx="157485" cy="20234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89" name="Curved Connector 88"/>
          <p:cNvCxnSpPr>
            <a:endCxn id="189" idx="1"/>
          </p:cNvCxnSpPr>
          <p:nvPr/>
        </p:nvCxnSpPr>
        <p:spPr>
          <a:xfrm flipV="1">
            <a:off x="7227448" y="3637629"/>
            <a:ext cx="848017" cy="435140"/>
          </a:xfrm>
          <a:prstGeom prst="curvedConnector3">
            <a:avLst>
              <a:gd name="adj1" fmla="val 92104"/>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22" name="Curved Connector 321"/>
          <p:cNvCxnSpPr>
            <a:stCxn id="2" idx="0"/>
            <a:endCxn id="155" idx="2"/>
          </p:cNvCxnSpPr>
          <p:nvPr/>
        </p:nvCxnSpPr>
        <p:spPr>
          <a:xfrm rot="16200000" flipV="1">
            <a:off x="6274283" y="3293896"/>
            <a:ext cx="809078" cy="762020"/>
          </a:xfrm>
          <a:prstGeom prst="curvedConnector3">
            <a:avLst>
              <a:gd name="adj1" fmla="val 15557"/>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33" name="Straight Arrow Connector 332"/>
          <p:cNvCxnSpPr>
            <a:endCxn id="199" idx="1"/>
          </p:cNvCxnSpPr>
          <p:nvPr/>
        </p:nvCxnSpPr>
        <p:spPr>
          <a:xfrm>
            <a:off x="9630013" y="2078951"/>
            <a:ext cx="508757" cy="1520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6" name="Curved Connector 335"/>
          <p:cNvCxnSpPr>
            <a:endCxn id="204" idx="1"/>
          </p:cNvCxnSpPr>
          <p:nvPr/>
        </p:nvCxnSpPr>
        <p:spPr>
          <a:xfrm rot="16200000" flipH="1">
            <a:off x="9055589" y="2797887"/>
            <a:ext cx="1503586" cy="519295"/>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339" name="Curved Connector 338"/>
          <p:cNvCxnSpPr/>
          <p:nvPr/>
        </p:nvCxnSpPr>
        <p:spPr>
          <a:xfrm flipV="1">
            <a:off x="9630013" y="3966926"/>
            <a:ext cx="407052" cy="1933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348" name="Straight Arrow Connector 347"/>
          <p:cNvCxnSpPr>
            <a:endCxn id="198" idx="1"/>
          </p:cNvCxnSpPr>
          <p:nvPr/>
        </p:nvCxnSpPr>
        <p:spPr>
          <a:xfrm>
            <a:off x="7883311" y="2004778"/>
            <a:ext cx="250673" cy="521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25" name="Curved Connector 1024"/>
          <p:cNvCxnSpPr>
            <a:stCxn id="202" idx="2"/>
          </p:cNvCxnSpPr>
          <p:nvPr/>
        </p:nvCxnSpPr>
        <p:spPr>
          <a:xfrm rot="5400000">
            <a:off x="10203073" y="5721392"/>
            <a:ext cx="218649" cy="1011454"/>
          </a:xfrm>
          <a:prstGeom prst="curvedConnector2">
            <a:avLst/>
          </a:prstGeom>
          <a:ln>
            <a:prstDash val="dash"/>
            <a:tailEnd type="triangle"/>
          </a:ln>
        </p:spPr>
        <p:style>
          <a:lnRef idx="1">
            <a:schemeClr val="accent2"/>
          </a:lnRef>
          <a:fillRef idx="0">
            <a:schemeClr val="accent2"/>
          </a:fillRef>
          <a:effectRef idx="0">
            <a:schemeClr val="accent2"/>
          </a:effectRef>
          <a:fontRef idx="minor">
            <a:schemeClr val="tx1"/>
          </a:fontRef>
        </p:style>
      </p:cxnSp>
      <p:sp>
        <p:nvSpPr>
          <p:cNvPr id="1030" name="TextBox 1029"/>
          <p:cNvSpPr txBox="1"/>
          <p:nvPr/>
        </p:nvSpPr>
        <p:spPr>
          <a:xfrm rot="20789101">
            <a:off x="10158693" y="6345992"/>
            <a:ext cx="561372" cy="215444"/>
          </a:xfrm>
          <a:prstGeom prst="rect">
            <a:avLst/>
          </a:prstGeom>
          <a:noFill/>
        </p:spPr>
        <p:txBody>
          <a:bodyPr wrap="none" rtlCol="0">
            <a:spAutoFit/>
          </a:bodyPr>
          <a:lstStyle/>
          <a:p>
            <a:r>
              <a:rPr lang="en-US" sz="800" dirty="0">
                <a:solidFill>
                  <a:schemeClr val="accent2"/>
                </a:solidFill>
              </a:rPr>
              <a:t>Violation</a:t>
            </a:r>
          </a:p>
        </p:txBody>
      </p:sp>
      <p:sp>
        <p:nvSpPr>
          <p:cNvPr id="352" name="TextBox 351"/>
          <p:cNvSpPr txBox="1"/>
          <p:nvPr/>
        </p:nvSpPr>
        <p:spPr>
          <a:xfrm rot="1324232">
            <a:off x="9671014" y="1822288"/>
            <a:ext cx="561372" cy="215444"/>
          </a:xfrm>
          <a:prstGeom prst="rect">
            <a:avLst/>
          </a:prstGeom>
          <a:noFill/>
        </p:spPr>
        <p:txBody>
          <a:bodyPr wrap="none" rtlCol="0">
            <a:spAutoFit/>
          </a:bodyPr>
          <a:lstStyle/>
          <a:p>
            <a:r>
              <a:rPr lang="en-US" sz="800" dirty="0">
                <a:solidFill>
                  <a:schemeClr val="accent2"/>
                </a:solidFill>
              </a:rPr>
              <a:t>Violation</a:t>
            </a:r>
          </a:p>
        </p:txBody>
      </p:sp>
      <p:cxnSp>
        <p:nvCxnSpPr>
          <p:cNvPr id="1032" name="Straight Arrow Connector 1031"/>
          <p:cNvCxnSpPr/>
          <p:nvPr/>
        </p:nvCxnSpPr>
        <p:spPr>
          <a:xfrm flipH="1" flipV="1">
            <a:off x="9630012" y="1928354"/>
            <a:ext cx="517999" cy="180405"/>
          </a:xfrm>
          <a:prstGeom prst="straightConnector1">
            <a:avLst/>
          </a:prstGeom>
          <a:ln>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97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p:txBody>
          <a:bodyPr>
            <a:normAutofit/>
          </a:bodyPr>
          <a:lstStyle/>
          <a:p>
            <a:r>
              <a:rPr lang="en-US" b="1" dirty="0"/>
              <a:t>Sequential Intercept Mapping</a:t>
            </a:r>
          </a:p>
        </p:txBody>
      </p:sp>
      <p:sp>
        <p:nvSpPr>
          <p:cNvPr id="14" name="Text Placeholder 13">
            <a:extLst>
              <a:ext uri="{FF2B5EF4-FFF2-40B4-BE49-F238E27FC236}">
                <a16:creationId xmlns:a16="http://schemas.microsoft.com/office/drawing/2014/main" id="{61A6601B-A3E2-47A2-B731-4FE03C43E2B0}"/>
              </a:ext>
            </a:extLst>
          </p:cNvPr>
          <p:cNvSpPr>
            <a:spLocks noGrp="1"/>
          </p:cNvSpPr>
          <p:nvPr>
            <p:ph type="body" sz="quarter" idx="14"/>
          </p:nvPr>
        </p:nvSpPr>
        <p:spPr/>
        <p:txBody>
          <a:bodyPr>
            <a:normAutofit/>
          </a:bodyPr>
          <a:lstStyle/>
          <a:p>
            <a:r>
              <a:rPr lang="en-US" sz="2800" dirty="0"/>
              <a:t>Some of Many Identified Gaps</a:t>
            </a:r>
          </a:p>
        </p:txBody>
      </p:sp>
      <p:sp>
        <p:nvSpPr>
          <p:cNvPr id="13" name="Content Placeholder 12">
            <a:extLst>
              <a:ext uri="{FF2B5EF4-FFF2-40B4-BE49-F238E27FC236}">
                <a16:creationId xmlns:a16="http://schemas.microsoft.com/office/drawing/2014/main" id="{ABAEE544-8FB3-4E56-91A9-A6964539DCB7}"/>
              </a:ext>
            </a:extLst>
          </p:cNvPr>
          <p:cNvSpPr>
            <a:spLocks noGrp="1"/>
          </p:cNvSpPr>
          <p:nvPr>
            <p:ph type="body" sz="quarter" idx="17"/>
          </p:nvPr>
        </p:nvSpPr>
        <p:spPr>
          <a:xfrm>
            <a:off x="1209243" y="2374900"/>
            <a:ext cx="4756714" cy="3980180"/>
          </a:xfrm>
        </p:spPr>
        <p:txBody>
          <a:bodyPr>
            <a:normAutofit/>
          </a:bodyPr>
          <a:lstStyle/>
          <a:p>
            <a:r>
              <a:rPr lang="en-US" dirty="0"/>
              <a:t>Limited supportive &amp; affordable housing stock</a:t>
            </a:r>
          </a:p>
          <a:p>
            <a:r>
              <a:rPr lang="en-US" dirty="0"/>
              <a:t>Lack of integration and communication between systems</a:t>
            </a:r>
          </a:p>
          <a:p>
            <a:r>
              <a:rPr lang="en-US" dirty="0"/>
              <a:t>Lack of 24-hour or county-wide coverage for MST</a:t>
            </a:r>
          </a:p>
          <a:p>
            <a:r>
              <a:rPr lang="en-US" dirty="0"/>
              <a:t>Releases without connection to services and resources</a:t>
            </a:r>
          </a:p>
          <a:p>
            <a:r>
              <a:rPr lang="en-US" dirty="0"/>
              <a:t>People with MH needs who resist services</a:t>
            </a:r>
          </a:p>
          <a:p>
            <a:r>
              <a:rPr lang="en-US" dirty="0"/>
              <a:t>Long period of time for competency decisions for people with misdemeanors</a:t>
            </a:r>
          </a:p>
          <a:p>
            <a:endParaRPr lang="en-US" dirty="0"/>
          </a:p>
          <a:p>
            <a:endParaRPr lang="en-US" dirty="0"/>
          </a:p>
        </p:txBody>
      </p:sp>
      <p:sp>
        <p:nvSpPr>
          <p:cNvPr id="16" name="Text Placeholder 15">
            <a:extLst>
              <a:ext uri="{FF2B5EF4-FFF2-40B4-BE49-F238E27FC236}">
                <a16:creationId xmlns:a16="http://schemas.microsoft.com/office/drawing/2014/main" id="{1ADD5DF7-575E-4C10-815E-CDBBFAB583BF}"/>
              </a:ext>
            </a:extLst>
          </p:cNvPr>
          <p:cNvSpPr>
            <a:spLocks noGrp="1"/>
          </p:cNvSpPr>
          <p:nvPr>
            <p:ph type="body" sz="quarter" idx="16"/>
          </p:nvPr>
        </p:nvSpPr>
        <p:spPr/>
        <p:txBody>
          <a:bodyPr>
            <a:normAutofit/>
          </a:bodyPr>
          <a:lstStyle/>
          <a:p>
            <a:r>
              <a:rPr lang="en-US" sz="2800" dirty="0"/>
              <a:t>Top 5 Priorities</a:t>
            </a:r>
          </a:p>
        </p:txBody>
      </p:sp>
      <p:sp>
        <p:nvSpPr>
          <p:cNvPr id="15" name="Content Placeholder 14">
            <a:extLst>
              <a:ext uri="{FF2B5EF4-FFF2-40B4-BE49-F238E27FC236}">
                <a16:creationId xmlns:a16="http://schemas.microsoft.com/office/drawing/2014/main" id="{A13BE1C0-386B-47CB-BDCE-A24D9918AEEF}"/>
              </a:ext>
            </a:extLst>
          </p:cNvPr>
          <p:cNvSpPr>
            <a:spLocks noGrp="1"/>
          </p:cNvSpPr>
          <p:nvPr>
            <p:ph type="body" sz="quarter" idx="18"/>
          </p:nvPr>
        </p:nvSpPr>
        <p:spPr>
          <a:xfrm>
            <a:off x="6257467" y="2374900"/>
            <a:ext cx="4756714" cy="3980180"/>
          </a:xfrm>
        </p:spPr>
        <p:txBody>
          <a:bodyPr>
            <a:normAutofit/>
          </a:bodyPr>
          <a:lstStyle/>
          <a:p>
            <a:pPr marL="342900" indent="-342900">
              <a:buFont typeface="+mj-lt"/>
              <a:buAutoNum type="arabicPeriod"/>
            </a:pPr>
            <a:r>
              <a:rPr lang="en-US" sz="1800" b="1" i="0" u="none" strike="noStrike" baseline="0" dirty="0">
                <a:solidFill>
                  <a:srgbClr val="3D3D3E"/>
                </a:solidFill>
                <a:latin typeface="Calibri-Light"/>
              </a:rPr>
              <a:t>EXPAND HOUSING WITH SUPPORTIVE SERVICES</a:t>
            </a:r>
          </a:p>
          <a:p>
            <a:pPr marL="342900" indent="-342900" algn="l">
              <a:buFont typeface="+mj-lt"/>
              <a:buAutoNum type="arabicPeriod"/>
            </a:pPr>
            <a:r>
              <a:rPr lang="en-US" sz="1800" b="1" i="0" u="none" strike="noStrike" baseline="0" dirty="0">
                <a:solidFill>
                  <a:srgbClr val="3D3D3E"/>
                </a:solidFill>
                <a:latin typeface="Calibri-Light"/>
              </a:rPr>
              <a:t>DEVELOP STRATEGIES TO SHARE INFORMATION REGARDING PROGRAMS AND SERVICES</a:t>
            </a:r>
          </a:p>
          <a:p>
            <a:pPr marL="342900" indent="-342900" algn="l">
              <a:buFont typeface="+mj-lt"/>
              <a:buAutoNum type="arabicPeriod"/>
            </a:pPr>
            <a:r>
              <a:rPr lang="en-US" sz="1800" b="1" i="0" u="none" strike="noStrike" baseline="0" dirty="0">
                <a:solidFill>
                  <a:srgbClr val="3D3D3E"/>
                </a:solidFill>
                <a:latin typeface="Calibri-Light"/>
              </a:rPr>
              <a:t>REENTRY/DISCHARGE PLANNING STAFF/TEAM TO FOLLOW PEOPLE INTO THE COMMUNITY</a:t>
            </a:r>
          </a:p>
          <a:p>
            <a:pPr marL="342900" indent="-342900" algn="l">
              <a:buFont typeface="+mj-lt"/>
              <a:buAutoNum type="arabicPeriod"/>
            </a:pPr>
            <a:r>
              <a:rPr lang="en-US" sz="1800" b="1" i="0" u="none" strike="noStrike" baseline="0" dirty="0">
                <a:solidFill>
                  <a:srgbClr val="3D3D3E"/>
                </a:solidFill>
                <a:latin typeface="Calibri-Light"/>
              </a:rPr>
              <a:t>EXPAND MOBILE SUPPORT TEAM HOURS AND RANGE</a:t>
            </a:r>
            <a:endParaRPr lang="en-US" sz="1800" b="1" dirty="0">
              <a:solidFill>
                <a:srgbClr val="3D3D3E"/>
              </a:solidFill>
              <a:latin typeface="Calibri-Light"/>
            </a:endParaRPr>
          </a:p>
          <a:p>
            <a:pPr marL="342900" indent="-342900" algn="l">
              <a:buFont typeface="+mj-lt"/>
              <a:buAutoNum type="arabicPeriod"/>
            </a:pPr>
            <a:r>
              <a:rPr lang="en-US" sz="1800" b="1" i="0" u="none" strike="noStrike" baseline="0" dirty="0">
                <a:solidFill>
                  <a:srgbClr val="3D3D3E"/>
                </a:solidFill>
                <a:latin typeface="Calibri-Light"/>
              </a:rPr>
              <a:t>EXPAND PEER TO PEER SERVICES ACROSS THE INTERCEPTS PARTICULARLY AT REENTRY</a:t>
            </a:r>
            <a:endParaRPr lang="en-US" b="1" dirty="0"/>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a:lstStyle/>
          <a:p>
            <a:pPr lvl="0"/>
            <a:fld id="{06B786C7-B8F9-4072-AAAA-17258464D730}" type="slidenum">
              <a:rPr lang="en-US" noProof="0" smtClean="0"/>
              <a:pPr lvl="0"/>
              <a:t>9</a:t>
            </a:fld>
            <a:endParaRPr lang="en-US" noProof="0" dirty="0"/>
          </a:p>
        </p:txBody>
      </p:sp>
      <p:sp>
        <p:nvSpPr>
          <p:cNvPr id="2" name="Oval 1">
            <a:extLst>
              <a:ext uri="{FF2B5EF4-FFF2-40B4-BE49-F238E27FC236}">
                <a16:creationId xmlns:a16="http://schemas.microsoft.com/office/drawing/2014/main" id="{20C4648F-B56F-8650-3ACF-79E5E92DB3D6}"/>
              </a:ext>
            </a:extLst>
          </p:cNvPr>
          <p:cNvSpPr/>
          <p:nvPr/>
        </p:nvSpPr>
        <p:spPr>
          <a:xfrm>
            <a:off x="6096000" y="3793509"/>
            <a:ext cx="5044580" cy="8743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1B2F7F8E-75FB-0A0F-4B74-8AFAD7352495}"/>
              </a:ext>
            </a:extLst>
          </p:cNvPr>
          <p:cNvSpPr/>
          <p:nvPr/>
        </p:nvSpPr>
        <p:spPr>
          <a:xfrm>
            <a:off x="6096000" y="5305168"/>
            <a:ext cx="5269992" cy="6515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54288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F0BF08-C674-44E3-8BFC-85BC65E095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757C30-AE9A-4680-90EB-19D282EC2B7C}">
  <ds:schemaRefs>
    <ds:schemaRef ds:uri="230e9df3-be65-4c73-a93b-d1236ebd677e"/>
    <ds:schemaRef ds:uri="http://schemas.microsoft.com/office/2006/documentManagement/types"/>
    <ds:schemaRef ds:uri="http://purl.org/dc/elements/1.1/"/>
    <ds:schemaRef ds:uri="http://schemas.microsoft.com/office/infopath/2007/PartnerControls"/>
    <ds:schemaRef ds:uri="71af3243-3dd4-4a8d-8c0d-dd76da1f02a5"/>
    <ds:schemaRef ds:uri="http://schemas.openxmlformats.org/package/2006/metadata/core-properties"/>
    <ds:schemaRef ds:uri="http://www.w3.org/XML/1998/namespace"/>
    <ds:schemaRef ds:uri="16c05727-aa75-4e4a-9b5f-8a80a1165891"/>
    <ds:schemaRef ds:uri="http://purl.org/dc/dcmitype/"/>
    <ds:schemaRef ds:uri="http://schemas.microsoft.com/sharepoint/v3"/>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A5CCB28C-7D26-4A36-9CFC-D739C28F3D18}">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587</TotalTime>
  <Words>1851</Words>
  <Application>Microsoft Office PowerPoint</Application>
  <PresentationFormat>Widescreen</PresentationFormat>
  <Paragraphs>343</Paragraphs>
  <Slides>16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vt:lpstr>
      <vt:lpstr>Avenir Next LT Pro</vt:lpstr>
      <vt:lpstr>Book Antiqua</vt:lpstr>
      <vt:lpstr>Calibri</vt:lpstr>
      <vt:lpstr>Calibri Light</vt:lpstr>
      <vt:lpstr>Calibri-Light</vt:lpstr>
      <vt:lpstr>GT-America Bold</vt:lpstr>
      <vt:lpstr>Office Theme</vt:lpstr>
      <vt:lpstr>Prop 47 Jail In-reach Local Advisory Committee</vt:lpstr>
      <vt:lpstr>Local Advisory Committee</vt:lpstr>
      <vt:lpstr>Agenda</vt:lpstr>
      <vt:lpstr>Introductions</vt:lpstr>
      <vt:lpstr>Project Overview</vt:lpstr>
      <vt:lpstr>Sequential Intercept Mapping Workshop  March 2018</vt:lpstr>
      <vt:lpstr>Sequential Intercept Mapping Project</vt:lpstr>
      <vt:lpstr>PowerPoint Presentation</vt:lpstr>
      <vt:lpstr>Sequential Intercept Mapping</vt:lpstr>
      <vt:lpstr>Sequential Intercept Mapping Project –  Initiatives to fill Identified Gaps</vt:lpstr>
      <vt:lpstr> BSCC Prop 47  Cohort III Grant Requirements</vt:lpstr>
      <vt:lpstr>Program Design</vt:lpstr>
      <vt:lpstr>Goals &amp; Objectives</vt:lpstr>
      <vt:lpstr>Current Status</vt:lpstr>
      <vt:lpstr>Local Evaluation Plan</vt:lpstr>
      <vt:lpstr>  ● Panel Discussion  ● Community Q&amp;A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 47 Jail Inreach Local Advisory Committee</dc:title>
  <dc:creator>Sid McColley</dc:creator>
  <cp:lastModifiedBy>Sid McColley</cp:lastModifiedBy>
  <cp:revision>3</cp:revision>
  <dcterms:created xsi:type="dcterms:W3CDTF">2023-10-06T20:34:36Z</dcterms:created>
  <dcterms:modified xsi:type="dcterms:W3CDTF">2023-10-18T18:15:56Z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