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Ex1.xml" ContentType="application/vnd.ms-office.chartex+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3" r:id="rId4"/>
    <p:sldMasterId id="2147483689" r:id="rId5"/>
    <p:sldMasterId id="2147483702" r:id="rId6"/>
    <p:sldMasterId id="2147483714" r:id="rId7"/>
    <p:sldMasterId id="2147483728" r:id="rId8"/>
    <p:sldMasterId id="2147483731" r:id="rId9"/>
  </p:sldMasterIdLst>
  <p:notesMasterIdLst>
    <p:notesMasterId r:id="rId170"/>
  </p:notesMasterIdLst>
  <p:sldIdLst>
    <p:sldId id="256" r:id="rId10"/>
    <p:sldId id="257" r:id="rId11"/>
    <p:sldId id="559" r:id="rId12"/>
    <p:sldId id="1392" r:id="rId13"/>
    <p:sldId id="309" r:id="rId14"/>
    <p:sldId id="710" r:id="rId15"/>
    <p:sldId id="1389" r:id="rId16"/>
    <p:sldId id="470" r:id="rId17"/>
    <p:sldId id="333" r:id="rId18"/>
    <p:sldId id="571" r:id="rId19"/>
    <p:sldId id="489" r:id="rId20"/>
    <p:sldId id="488" r:id="rId21"/>
    <p:sldId id="490" r:id="rId22"/>
    <p:sldId id="273" r:id="rId23"/>
    <p:sldId id="522" r:id="rId24"/>
    <p:sldId id="1394" r:id="rId25"/>
    <p:sldId id="2146846292" r:id="rId26"/>
    <p:sldId id="591" r:id="rId27"/>
    <p:sldId id="2146846287" r:id="rId28"/>
    <p:sldId id="368" r:id="rId29"/>
    <p:sldId id="568" r:id="rId30"/>
    <p:sldId id="2146846293" r:id="rId31"/>
    <p:sldId id="260" r:id="rId32"/>
    <p:sldId id="258" r:id="rId33"/>
    <p:sldId id="263" r:id="rId34"/>
    <p:sldId id="268" r:id="rId35"/>
    <p:sldId id="262" r:id="rId36"/>
    <p:sldId id="284" r:id="rId37"/>
    <p:sldId id="269" r:id="rId38"/>
    <p:sldId id="271" r:id="rId39"/>
    <p:sldId id="277" r:id="rId40"/>
    <p:sldId id="281" r:id="rId41"/>
    <p:sldId id="283" r:id="rId42"/>
    <p:sldId id="274" r:id="rId43"/>
    <p:sldId id="280" r:id="rId44"/>
    <p:sldId id="287" r:id="rId45"/>
    <p:sldId id="264" r:id="rId46"/>
    <p:sldId id="282" r:id="rId47"/>
    <p:sldId id="265" r:id="rId48"/>
    <p:sldId id="285" r:id="rId49"/>
    <p:sldId id="288" r:id="rId50"/>
    <p:sldId id="399" r:id="rId51"/>
    <p:sldId id="2146846294" r:id="rId52"/>
    <p:sldId id="797" r:id="rId53"/>
    <p:sldId id="804" r:id="rId54"/>
    <p:sldId id="815" r:id="rId55"/>
    <p:sldId id="2146846295" r:id="rId56"/>
    <p:sldId id="261" r:id="rId57"/>
    <p:sldId id="388" r:id="rId58"/>
    <p:sldId id="390" r:id="rId59"/>
    <p:sldId id="302" r:id="rId60"/>
    <p:sldId id="817" r:id="rId61"/>
    <p:sldId id="304" r:id="rId62"/>
    <p:sldId id="307" r:id="rId63"/>
    <p:sldId id="308" r:id="rId64"/>
    <p:sldId id="2146846296" r:id="rId65"/>
    <p:sldId id="310" r:id="rId66"/>
    <p:sldId id="311" r:id="rId67"/>
    <p:sldId id="2146846299" r:id="rId68"/>
    <p:sldId id="365" r:id="rId69"/>
    <p:sldId id="2146846297" r:id="rId70"/>
    <p:sldId id="259" r:id="rId71"/>
    <p:sldId id="2146846298" r:id="rId72"/>
    <p:sldId id="2146846300" r:id="rId73"/>
    <p:sldId id="2146846325" r:id="rId74"/>
    <p:sldId id="2146846301" r:id="rId75"/>
    <p:sldId id="358" r:id="rId76"/>
    <p:sldId id="359" r:id="rId77"/>
    <p:sldId id="361" r:id="rId78"/>
    <p:sldId id="363" r:id="rId79"/>
    <p:sldId id="2146846302" r:id="rId80"/>
    <p:sldId id="549" r:id="rId81"/>
    <p:sldId id="941" r:id="rId82"/>
    <p:sldId id="945" r:id="rId83"/>
    <p:sldId id="550" r:id="rId84"/>
    <p:sldId id="943" r:id="rId85"/>
    <p:sldId id="948" r:id="rId86"/>
    <p:sldId id="971" r:id="rId87"/>
    <p:sldId id="437" r:id="rId88"/>
    <p:sldId id="570" r:id="rId89"/>
    <p:sldId id="950" r:id="rId90"/>
    <p:sldId id="951" r:id="rId91"/>
    <p:sldId id="953" r:id="rId92"/>
    <p:sldId id="955" r:id="rId93"/>
    <p:sldId id="964" r:id="rId94"/>
    <p:sldId id="965" r:id="rId95"/>
    <p:sldId id="966" r:id="rId96"/>
    <p:sldId id="968" r:id="rId97"/>
    <p:sldId id="2146846304" r:id="rId98"/>
    <p:sldId id="391" r:id="rId99"/>
    <p:sldId id="381" r:id="rId100"/>
    <p:sldId id="392" r:id="rId101"/>
    <p:sldId id="382" r:id="rId102"/>
    <p:sldId id="336" r:id="rId103"/>
    <p:sldId id="329" r:id="rId104"/>
    <p:sldId id="339" r:id="rId105"/>
    <p:sldId id="384" r:id="rId106"/>
    <p:sldId id="385" r:id="rId107"/>
    <p:sldId id="393" r:id="rId108"/>
    <p:sldId id="2146846305" r:id="rId109"/>
    <p:sldId id="267" r:id="rId110"/>
    <p:sldId id="542" r:id="rId111"/>
    <p:sldId id="422" r:id="rId112"/>
    <p:sldId id="535" r:id="rId113"/>
    <p:sldId id="546" r:id="rId114"/>
    <p:sldId id="538" r:id="rId115"/>
    <p:sldId id="547" r:id="rId116"/>
    <p:sldId id="532" r:id="rId117"/>
    <p:sldId id="543" r:id="rId118"/>
    <p:sldId id="432" r:id="rId119"/>
    <p:sldId id="429" r:id="rId120"/>
    <p:sldId id="2146846306" r:id="rId121"/>
    <p:sldId id="433" r:id="rId122"/>
    <p:sldId id="2146846307" r:id="rId123"/>
    <p:sldId id="455" r:id="rId124"/>
    <p:sldId id="447" r:id="rId125"/>
    <p:sldId id="519" r:id="rId126"/>
    <p:sldId id="454" r:id="rId127"/>
    <p:sldId id="520" r:id="rId128"/>
    <p:sldId id="462" r:id="rId129"/>
    <p:sldId id="463" r:id="rId130"/>
    <p:sldId id="510" r:id="rId131"/>
    <p:sldId id="467" r:id="rId132"/>
    <p:sldId id="468" r:id="rId133"/>
    <p:sldId id="469" r:id="rId134"/>
    <p:sldId id="2146846308" r:id="rId135"/>
    <p:sldId id="473" r:id="rId136"/>
    <p:sldId id="476" r:id="rId137"/>
    <p:sldId id="480" r:id="rId138"/>
    <p:sldId id="481" r:id="rId139"/>
    <p:sldId id="518" r:id="rId140"/>
    <p:sldId id="483" r:id="rId141"/>
    <p:sldId id="295" r:id="rId142"/>
    <p:sldId id="344" r:id="rId143"/>
    <p:sldId id="345" r:id="rId144"/>
    <p:sldId id="347" r:id="rId145"/>
    <p:sldId id="346" r:id="rId146"/>
    <p:sldId id="348" r:id="rId147"/>
    <p:sldId id="375" r:id="rId148"/>
    <p:sldId id="374" r:id="rId149"/>
    <p:sldId id="2146846309" r:id="rId150"/>
    <p:sldId id="478" r:id="rId151"/>
    <p:sldId id="2146846310" r:id="rId152"/>
    <p:sldId id="2146846311" r:id="rId153"/>
    <p:sldId id="2146846312" r:id="rId154"/>
    <p:sldId id="2146846313" r:id="rId155"/>
    <p:sldId id="2146846314" r:id="rId156"/>
    <p:sldId id="2146846315" r:id="rId157"/>
    <p:sldId id="2146846316" r:id="rId158"/>
    <p:sldId id="2146846317" r:id="rId159"/>
    <p:sldId id="2146846318" r:id="rId160"/>
    <p:sldId id="2146846319" r:id="rId161"/>
    <p:sldId id="266" r:id="rId162"/>
    <p:sldId id="2146846320" r:id="rId163"/>
    <p:sldId id="2146846321" r:id="rId164"/>
    <p:sldId id="2146846322" r:id="rId165"/>
    <p:sldId id="2146846323" r:id="rId166"/>
    <p:sldId id="2146846324" r:id="rId167"/>
    <p:sldId id="272" r:id="rId168"/>
    <p:sldId id="270" r:id="rId1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notesMaster" Target="notesMasters/notesMaster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presProps" Target="presProps.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2" Type="http://schemas.openxmlformats.org/officeDocument/2006/relationships/viewProps" Target="viewProp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tableStyles" Target="tableStyle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3" Type="http://schemas.openxmlformats.org/officeDocument/2006/relationships/oleObject" Target="file:///\\win.root.sonoma.gov\data\dhs\secure\Epidemiology%20Data\RUBIN_files\TB\Copy%20of%20tbtable_2023.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604035532616926E-2"/>
          <c:y val="4.7904949381327333E-2"/>
          <c:w val="0.89296474426237038"/>
          <c:h val="0.82435362516092092"/>
        </c:manualLayout>
      </c:layout>
      <c:lineChart>
        <c:grouping val="standard"/>
        <c:varyColors val="0"/>
        <c:ser>
          <c:idx val="0"/>
          <c:order val="0"/>
          <c:tx>
            <c:v>goal</c:v>
          </c:tx>
          <c:spPr>
            <a:ln w="31750" cap="rnd">
              <a:solidFill>
                <a:schemeClr val="accent1"/>
              </a:solidFill>
              <a:prstDash val="dash"/>
              <a:round/>
            </a:ln>
            <a:effectLst/>
          </c:spPr>
          <c:marker>
            <c:symbol val="none"/>
          </c:marker>
          <c:dPt>
            <c:idx val="37"/>
            <c:marker>
              <c:symbol val="none"/>
            </c:marker>
            <c:bubble3D val="0"/>
            <c:extLst>
              <c:ext xmlns:c16="http://schemas.microsoft.com/office/drawing/2014/chart" uri="{C3380CC4-5D6E-409C-BE32-E72D297353CC}">
                <c16:uniqueId val="{00000002-8C7D-4BD5-91DF-0EEB04C4E24A}"/>
              </c:ext>
            </c:extLst>
          </c:dPt>
          <c:dPt>
            <c:idx val="38"/>
            <c:marker>
              <c:symbol val="none"/>
            </c:marker>
            <c:bubble3D val="0"/>
            <c:spPr>
              <a:ln w="31750" cap="rnd">
                <a:solidFill>
                  <a:schemeClr val="accent1"/>
                </a:solidFill>
                <a:prstDash val="dash"/>
                <a:round/>
              </a:ln>
              <a:effectLst/>
            </c:spPr>
            <c:extLst>
              <c:ext xmlns:c16="http://schemas.microsoft.com/office/drawing/2014/chart" uri="{C3380CC4-5D6E-409C-BE32-E72D297353CC}">
                <c16:uniqueId val="{00000000-0127-4A0E-8835-2AA2C46BF768}"/>
              </c:ext>
            </c:extLst>
          </c:dPt>
          <c:cat>
            <c:numRef>
              <c:f>Sheet1!$C$2:$C$41</c:f>
              <c:numCache>
                <c:formatCode>General</c:formatCode>
                <c:ptCount val="40"/>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pt idx="33">
                  <c:v>2015</c:v>
                </c:pt>
                <c:pt idx="34">
                  <c:v>2016</c:v>
                </c:pt>
                <c:pt idx="35">
                  <c:v>2017</c:v>
                </c:pt>
                <c:pt idx="36">
                  <c:v>2018</c:v>
                </c:pt>
                <c:pt idx="37">
                  <c:v>2019</c:v>
                </c:pt>
                <c:pt idx="38">
                  <c:v>2020</c:v>
                </c:pt>
                <c:pt idx="39">
                  <c:v>2021</c:v>
                </c:pt>
              </c:numCache>
            </c:numRef>
          </c:cat>
          <c:val>
            <c:numRef>
              <c:f>Sheet1!$B$2:$B$41</c:f>
              <c:numCache>
                <c:formatCode>General</c:formatCode>
                <c:ptCount val="40"/>
                <c:pt idx="0">
                  <c:v>330</c:v>
                </c:pt>
                <c:pt idx="1">
                  <c:v>330</c:v>
                </c:pt>
                <c:pt idx="2">
                  <c:v>330</c:v>
                </c:pt>
                <c:pt idx="3">
                  <c:v>330</c:v>
                </c:pt>
                <c:pt idx="4">
                  <c:v>330</c:v>
                </c:pt>
                <c:pt idx="5">
                  <c:v>330</c:v>
                </c:pt>
                <c:pt idx="6">
                  <c:v>330</c:v>
                </c:pt>
                <c:pt idx="7">
                  <c:v>330</c:v>
                </c:pt>
                <c:pt idx="8">
                  <c:v>330</c:v>
                </c:pt>
                <c:pt idx="9">
                  <c:v>330</c:v>
                </c:pt>
                <c:pt idx="10">
                  <c:v>330</c:v>
                </c:pt>
                <c:pt idx="11">
                  <c:v>330</c:v>
                </c:pt>
                <c:pt idx="12">
                  <c:v>330</c:v>
                </c:pt>
                <c:pt idx="13">
                  <c:v>330</c:v>
                </c:pt>
                <c:pt idx="14">
                  <c:v>330</c:v>
                </c:pt>
                <c:pt idx="15">
                  <c:v>330</c:v>
                </c:pt>
                <c:pt idx="16">
                  <c:v>330</c:v>
                </c:pt>
                <c:pt idx="17">
                  <c:v>330</c:v>
                </c:pt>
                <c:pt idx="18">
                  <c:v>330</c:v>
                </c:pt>
                <c:pt idx="19">
                  <c:v>330</c:v>
                </c:pt>
                <c:pt idx="20">
                  <c:v>330</c:v>
                </c:pt>
                <c:pt idx="21">
                  <c:v>330</c:v>
                </c:pt>
                <c:pt idx="22">
                  <c:v>330</c:v>
                </c:pt>
                <c:pt idx="23">
                  <c:v>330</c:v>
                </c:pt>
                <c:pt idx="24">
                  <c:v>330</c:v>
                </c:pt>
                <c:pt idx="25">
                  <c:v>330</c:v>
                </c:pt>
                <c:pt idx="26">
                  <c:v>330</c:v>
                </c:pt>
                <c:pt idx="27">
                  <c:v>330</c:v>
                </c:pt>
                <c:pt idx="28">
                  <c:v>330</c:v>
                </c:pt>
                <c:pt idx="29">
                  <c:v>330</c:v>
                </c:pt>
                <c:pt idx="30">
                  <c:v>330</c:v>
                </c:pt>
                <c:pt idx="31">
                  <c:v>330</c:v>
                </c:pt>
                <c:pt idx="32">
                  <c:v>330</c:v>
                </c:pt>
                <c:pt idx="33">
                  <c:v>330</c:v>
                </c:pt>
                <c:pt idx="34">
                  <c:v>330</c:v>
                </c:pt>
                <c:pt idx="35">
                  <c:v>330</c:v>
                </c:pt>
                <c:pt idx="36">
                  <c:v>330</c:v>
                </c:pt>
                <c:pt idx="37">
                  <c:v>330</c:v>
                </c:pt>
                <c:pt idx="38">
                  <c:v>330</c:v>
                </c:pt>
                <c:pt idx="39">
                  <c:v>330</c:v>
                </c:pt>
              </c:numCache>
            </c:numRef>
          </c:val>
          <c:smooth val="0"/>
          <c:extLst>
            <c:ext xmlns:c16="http://schemas.microsoft.com/office/drawing/2014/chart" uri="{C3380CC4-5D6E-409C-BE32-E72D297353CC}">
              <c16:uniqueId val="{00000000-BDED-4471-BE79-EAF00B921CF3}"/>
            </c:ext>
          </c:extLst>
        </c:ser>
        <c:ser>
          <c:idx val="1"/>
          <c:order val="1"/>
          <c:tx>
            <c:v>num_cases</c:v>
          </c:tx>
          <c:spPr>
            <a:ln w="28575" cap="rnd">
              <a:solidFill>
                <a:schemeClr val="accent2"/>
              </a:solidFill>
              <a:round/>
            </a:ln>
            <a:effectLst/>
          </c:spPr>
          <c:marker>
            <c:symbol val="none"/>
          </c:marker>
          <c:cat>
            <c:numRef>
              <c:f>Sheet1!$C$2:$C$41</c:f>
              <c:numCache>
                <c:formatCode>General</c:formatCode>
                <c:ptCount val="40"/>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pt idx="33">
                  <c:v>2015</c:v>
                </c:pt>
                <c:pt idx="34">
                  <c:v>2016</c:v>
                </c:pt>
                <c:pt idx="35">
                  <c:v>2017</c:v>
                </c:pt>
                <c:pt idx="36">
                  <c:v>2018</c:v>
                </c:pt>
                <c:pt idx="37">
                  <c:v>2019</c:v>
                </c:pt>
                <c:pt idx="38">
                  <c:v>2020</c:v>
                </c:pt>
                <c:pt idx="39">
                  <c:v>2021</c:v>
                </c:pt>
              </c:numCache>
            </c:numRef>
          </c:cat>
          <c:val>
            <c:numRef>
              <c:f>Sheet1!$A$2:$A$41</c:f>
              <c:numCache>
                <c:formatCode>#,##0</c:formatCode>
                <c:ptCount val="40"/>
                <c:pt idx="0">
                  <c:v>25520</c:v>
                </c:pt>
                <c:pt idx="1">
                  <c:v>23846</c:v>
                </c:pt>
                <c:pt idx="2">
                  <c:v>22255</c:v>
                </c:pt>
                <c:pt idx="3">
                  <c:v>22201</c:v>
                </c:pt>
                <c:pt idx="4">
                  <c:v>22768</c:v>
                </c:pt>
                <c:pt idx="5">
                  <c:v>22517</c:v>
                </c:pt>
                <c:pt idx="6">
                  <c:v>22436</c:v>
                </c:pt>
                <c:pt idx="7">
                  <c:v>23495</c:v>
                </c:pt>
                <c:pt idx="8">
                  <c:v>25701</c:v>
                </c:pt>
                <c:pt idx="9">
                  <c:v>26283</c:v>
                </c:pt>
                <c:pt idx="10">
                  <c:v>26673</c:v>
                </c:pt>
                <c:pt idx="11">
                  <c:v>25105</c:v>
                </c:pt>
                <c:pt idx="12">
                  <c:v>24207</c:v>
                </c:pt>
                <c:pt idx="13">
                  <c:v>22727</c:v>
                </c:pt>
                <c:pt idx="14">
                  <c:v>21212</c:v>
                </c:pt>
                <c:pt idx="15">
                  <c:v>19753</c:v>
                </c:pt>
                <c:pt idx="16">
                  <c:v>18288</c:v>
                </c:pt>
                <c:pt idx="17">
                  <c:v>17493</c:v>
                </c:pt>
                <c:pt idx="18">
                  <c:v>16306</c:v>
                </c:pt>
                <c:pt idx="19">
                  <c:v>15943</c:v>
                </c:pt>
                <c:pt idx="20">
                  <c:v>15054</c:v>
                </c:pt>
                <c:pt idx="21">
                  <c:v>14832</c:v>
                </c:pt>
                <c:pt idx="22">
                  <c:v>14498</c:v>
                </c:pt>
                <c:pt idx="23">
                  <c:v>14053</c:v>
                </c:pt>
                <c:pt idx="24">
                  <c:v>13720</c:v>
                </c:pt>
                <c:pt idx="25">
                  <c:v>13274</c:v>
                </c:pt>
                <c:pt idx="26">
                  <c:v>12943</c:v>
                </c:pt>
                <c:pt idx="27">
                  <c:v>11494</c:v>
                </c:pt>
                <c:pt idx="28">
                  <c:v>11071</c:v>
                </c:pt>
                <c:pt idx="29">
                  <c:v>10474</c:v>
                </c:pt>
                <c:pt idx="30">
                  <c:v>9923</c:v>
                </c:pt>
                <c:pt idx="31">
                  <c:v>9539</c:v>
                </c:pt>
                <c:pt idx="32">
                  <c:v>9382</c:v>
                </c:pt>
                <c:pt idx="33">
                  <c:v>9538</c:v>
                </c:pt>
                <c:pt idx="34">
                  <c:v>9240</c:v>
                </c:pt>
                <c:pt idx="35">
                  <c:v>9069</c:v>
                </c:pt>
                <c:pt idx="36">
                  <c:v>8998</c:v>
                </c:pt>
                <c:pt idx="37">
                  <c:v>8898</c:v>
                </c:pt>
                <c:pt idx="38">
                  <c:v>7171</c:v>
                </c:pt>
                <c:pt idx="39">
                  <c:v>7882</c:v>
                </c:pt>
              </c:numCache>
            </c:numRef>
          </c:val>
          <c:smooth val="0"/>
          <c:extLst>
            <c:ext xmlns:c16="http://schemas.microsoft.com/office/drawing/2014/chart" uri="{C3380CC4-5D6E-409C-BE32-E72D297353CC}">
              <c16:uniqueId val="{00000004-9A5B-4507-A07F-0C1991A54B84}"/>
            </c:ext>
          </c:extLst>
        </c:ser>
        <c:dLbls>
          <c:showLegendKey val="0"/>
          <c:showVal val="0"/>
          <c:showCatName val="0"/>
          <c:showSerName val="0"/>
          <c:showPercent val="0"/>
          <c:showBubbleSize val="0"/>
        </c:dLbls>
        <c:smooth val="0"/>
        <c:axId val="791203264"/>
        <c:axId val="786945232"/>
      </c:lineChart>
      <c:catAx>
        <c:axId val="7912032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cs"/>
                  </a:defRPr>
                </a:pPr>
                <a:r>
                  <a:rPr lang="en-US" sz="2000" b="1">
                    <a:solidFill>
                      <a:schemeClr val="tx1">
                        <a:lumMod val="85000"/>
                        <a:lumOff val="15000"/>
                      </a:schemeClr>
                    </a:solidFill>
                    <a:latin typeface="Calibri" panose="020F0502020204030204" pitchFamily="34" charset="0"/>
                    <a:cs typeface="Calibri" panose="020F0502020204030204" pitchFamily="34" charset="0"/>
                  </a:rPr>
                  <a:t>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85000"/>
                <a:lumOff val="15000"/>
              </a:schemeClr>
            </a:solidFill>
            <a:round/>
          </a:ln>
          <a:effectLst/>
        </c:spPr>
        <c:txPr>
          <a:bodyPr rot="0" spcFirstLastPara="1" vertOverflow="ellipsis" wrap="square" anchor="ctr" anchorCtr="1"/>
          <a:lstStyle/>
          <a:p>
            <a:pPr>
              <a:defRPr sz="1600" b="0"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en-US"/>
          </a:p>
        </c:txPr>
        <c:crossAx val="786945232"/>
        <c:crosses val="autoZero"/>
        <c:auto val="0"/>
        <c:lblAlgn val="ctr"/>
        <c:lblOffset val="0"/>
        <c:tickLblSkip val="3"/>
        <c:tickMarkSkip val="1"/>
        <c:noMultiLvlLbl val="0"/>
      </c:catAx>
      <c:valAx>
        <c:axId val="78694523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cs"/>
                  </a:defRPr>
                </a:pPr>
                <a:r>
                  <a:rPr lang="en-US" sz="2000" b="1">
                    <a:solidFill>
                      <a:schemeClr val="tx1">
                        <a:lumMod val="85000"/>
                        <a:lumOff val="15000"/>
                      </a:schemeClr>
                    </a:solidFill>
                    <a:latin typeface="Calibri" panose="020F0502020204030204" pitchFamily="34" charset="0"/>
                    <a:cs typeface="Calibri" panose="020F0502020204030204" pitchFamily="34" charset="0"/>
                  </a:rPr>
                  <a:t>Number of cases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tx1">
                <a:lumMod val="85000"/>
                <a:lumOff val="15000"/>
              </a:schemeClr>
            </a:solidFill>
          </a:ln>
          <a:effectLst/>
        </c:spPr>
        <c:txPr>
          <a:bodyPr rot="-60000000" spcFirstLastPara="1" vertOverflow="ellipsis" vert="horz" wrap="square" anchor="ctr" anchorCtr="1"/>
          <a:lstStyle/>
          <a:p>
            <a:pPr>
              <a:defRPr sz="1600" b="0"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en-US"/>
          </a:p>
        </c:txPr>
        <c:crossAx val="791203264"/>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451891188020115E-2"/>
          <c:y val="6.1556715132830626E-2"/>
          <c:w val="0.84368602140138516"/>
          <c:h val="0.83014987709869581"/>
        </c:manualLayout>
      </c:layout>
      <c:barChart>
        <c:barDir val="col"/>
        <c:grouping val="clustered"/>
        <c:varyColors val="0"/>
        <c:ser>
          <c:idx val="1"/>
          <c:order val="0"/>
          <c:tx>
            <c:v>Number of deaths</c:v>
          </c:tx>
          <c:spPr>
            <a:solidFill>
              <a:schemeClr val="accent2">
                <a:lumMod val="20000"/>
                <a:lumOff val="80000"/>
              </a:schemeClr>
            </a:solidFill>
          </c:spPr>
          <c:invertIfNegative val="0"/>
          <c:cat>
            <c:numRef>
              <c:f>Sheet1!$A$2:$A$29</c:f>
              <c:numCache>
                <c:formatCode>General</c:formatCode>
                <c:ptCount val="2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numCache>
            </c:numRef>
          </c:cat>
          <c:val>
            <c:numRef>
              <c:f>Sheet1!$B$2:$B$29</c:f>
              <c:numCache>
                <c:formatCode>#,##0</c:formatCode>
                <c:ptCount val="28"/>
                <c:pt idx="0">
                  <c:v>1631</c:v>
                </c:pt>
                <c:pt idx="1">
                  <c:v>1478</c:v>
                </c:pt>
                <c:pt idx="2">
                  <c:v>1336</c:v>
                </c:pt>
                <c:pt idx="3">
                  <c:v>1202</c:v>
                </c:pt>
                <c:pt idx="4">
                  <c:v>1166</c:v>
                </c:pt>
                <c:pt idx="5">
                  <c:v>1112</c:v>
                </c:pt>
                <c:pt idx="6">
                  <c:v>930</c:v>
                </c:pt>
                <c:pt idx="7">
                  <c:v>776</c:v>
                </c:pt>
                <c:pt idx="8">
                  <c:v>764</c:v>
                </c:pt>
                <c:pt idx="9">
                  <c:v>784</c:v>
                </c:pt>
                <c:pt idx="10">
                  <c:v>711</c:v>
                </c:pt>
                <c:pt idx="11">
                  <c:v>657</c:v>
                </c:pt>
                <c:pt idx="12">
                  <c:v>648</c:v>
                </c:pt>
                <c:pt idx="13">
                  <c:v>652</c:v>
                </c:pt>
                <c:pt idx="14">
                  <c:v>554</c:v>
                </c:pt>
                <c:pt idx="15">
                  <c:v>585</c:v>
                </c:pt>
                <c:pt idx="16">
                  <c:v>529</c:v>
                </c:pt>
                <c:pt idx="17">
                  <c:v>569</c:v>
                </c:pt>
                <c:pt idx="18">
                  <c:v>539</c:v>
                </c:pt>
                <c:pt idx="19">
                  <c:v>510</c:v>
                </c:pt>
                <c:pt idx="20">
                  <c:v>555</c:v>
                </c:pt>
                <c:pt idx="21">
                  <c:v>493</c:v>
                </c:pt>
                <c:pt idx="22" formatCode="0">
                  <c:v>470</c:v>
                </c:pt>
                <c:pt idx="23" formatCode="0">
                  <c:v>528</c:v>
                </c:pt>
                <c:pt idx="24" formatCode="0">
                  <c:v>515</c:v>
                </c:pt>
                <c:pt idx="25" formatCode="0">
                  <c:v>542</c:v>
                </c:pt>
                <c:pt idx="26" formatCode="0">
                  <c:v>526</c:v>
                </c:pt>
                <c:pt idx="27" formatCode="General">
                  <c:v>600</c:v>
                </c:pt>
              </c:numCache>
            </c:numRef>
          </c:val>
          <c:extLst>
            <c:ext xmlns:c16="http://schemas.microsoft.com/office/drawing/2014/chart" uri="{C3380CC4-5D6E-409C-BE32-E72D297353CC}">
              <c16:uniqueId val="{00000002-D88A-4C28-AF79-31B5C93FBB57}"/>
            </c:ext>
          </c:extLst>
        </c:ser>
        <c:dLbls>
          <c:showLegendKey val="0"/>
          <c:showVal val="0"/>
          <c:showCatName val="0"/>
          <c:showSerName val="0"/>
          <c:showPercent val="0"/>
          <c:showBubbleSize val="0"/>
        </c:dLbls>
        <c:gapWidth val="20"/>
        <c:axId val="315305256"/>
        <c:axId val="196572488"/>
      </c:barChart>
      <c:lineChart>
        <c:grouping val="standard"/>
        <c:varyColors val="0"/>
        <c:ser>
          <c:idx val="0"/>
          <c:order val="1"/>
          <c:tx>
            <c:strRef>
              <c:f>Sheet1!$C$1</c:f>
              <c:strCache>
                <c:ptCount val="1"/>
                <c:pt idx="0">
                  <c:v> Mortality rate</c:v>
                </c:pt>
              </c:strCache>
            </c:strRef>
          </c:tx>
          <c:spPr>
            <a:ln>
              <a:solidFill>
                <a:schemeClr val="accent2"/>
              </a:solidFill>
            </a:ln>
          </c:spPr>
          <c:marker>
            <c:symbol val="none"/>
          </c:marker>
          <c:dPt>
            <c:idx val="0"/>
            <c:bubble3D val="0"/>
            <c:extLst>
              <c:ext xmlns:c16="http://schemas.microsoft.com/office/drawing/2014/chart" uri="{C3380CC4-5D6E-409C-BE32-E72D297353CC}">
                <c16:uniqueId val="{00000000-36C4-4546-931A-80F6011FBEF3}"/>
              </c:ext>
            </c:extLst>
          </c:dPt>
          <c:cat>
            <c:numRef>
              <c:f>Sheet1!$A$2:$A$29</c:f>
              <c:numCache>
                <c:formatCode>General</c:formatCode>
                <c:ptCount val="2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numCache>
            </c:numRef>
          </c:cat>
          <c:val>
            <c:numRef>
              <c:f>Sheet1!$C$2:$C$29</c:f>
              <c:numCache>
                <c:formatCode>0.0</c:formatCode>
                <c:ptCount val="28"/>
                <c:pt idx="0">
                  <c:v>0.62750417834679839</c:v>
                </c:pt>
                <c:pt idx="1">
                  <c:v>0.56170846113958539</c:v>
                </c:pt>
                <c:pt idx="2">
                  <c:v>0.50173053282622149</c:v>
                </c:pt>
                <c:pt idx="3">
                  <c:v>0.44618615590225363</c:v>
                </c:pt>
                <c:pt idx="4">
                  <c:v>0.42765932533440459</c:v>
                </c:pt>
                <c:pt idx="5">
                  <c:v>0.40311163904235409</c:v>
                </c:pt>
                <c:pt idx="6">
                  <c:v>0.33328534979953139</c:v>
                </c:pt>
                <c:pt idx="7">
                  <c:v>0.27501891454989025</c:v>
                </c:pt>
                <c:pt idx="8">
                  <c:v>0.26809937945696577</c:v>
                </c:pt>
                <c:pt idx="9">
                  <c:v>0.27257695747117677</c:v>
                </c:pt>
                <c:pt idx="10">
                  <c:v>0.24508119879644935</c:v>
                </c:pt>
                <c:pt idx="11">
                  <c:v>0.22438118588960779</c:v>
                </c:pt>
                <c:pt idx="12">
                  <c:v>0.21927702274348385</c:v>
                </c:pt>
                <c:pt idx="13">
                  <c:v>0.21851336962657192</c:v>
                </c:pt>
                <c:pt idx="14">
                  <c:v>0.18391188798709027</c:v>
                </c:pt>
                <c:pt idx="15">
                  <c:v>0.19237474774491248</c:v>
                </c:pt>
                <c:pt idx="16">
                  <c:v>0.17244103510009889</c:v>
                </c:pt>
                <c:pt idx="17">
                  <c:v>0.18394764665058833</c:v>
                </c:pt>
                <c:pt idx="18">
                  <c:v>0.17298734781129169</c:v>
                </c:pt>
                <c:pt idx="19">
                  <c:v>0.16248368767319288</c:v>
                </c:pt>
                <c:pt idx="20">
                  <c:v>0.17559959914819576</c:v>
                </c:pt>
                <c:pt idx="21">
                  <c:v>0.15484333185675192</c:v>
                </c:pt>
                <c:pt idx="22">
                  <c:v>0.14653659479894734</c:v>
                </c:pt>
                <c:pt idx="23">
                  <c:v>0.16343118574386051</c:v>
                </c:pt>
                <c:pt idx="24">
                  <c:v>0.15840201439626403</c:v>
                </c:pt>
                <c:pt idx="25">
                  <c:v>0.16583128950603476</c:v>
                </c:pt>
                <c:pt idx="26">
                  <c:v>0.16020469506173871</c:v>
                </c:pt>
                <c:pt idx="27" formatCode="General">
                  <c:v>0.2</c:v>
                </c:pt>
              </c:numCache>
            </c:numRef>
          </c:val>
          <c:smooth val="0"/>
          <c:extLst>
            <c:ext xmlns:c16="http://schemas.microsoft.com/office/drawing/2014/chart" uri="{C3380CC4-5D6E-409C-BE32-E72D297353CC}">
              <c16:uniqueId val="{00000000-1A9D-41FD-8227-304C0E49A599}"/>
            </c:ext>
          </c:extLst>
        </c:ser>
        <c:dLbls>
          <c:showLegendKey val="0"/>
          <c:showVal val="0"/>
          <c:showCatName val="0"/>
          <c:showSerName val="0"/>
          <c:showPercent val="0"/>
          <c:showBubbleSize val="0"/>
        </c:dLbls>
        <c:marker val="1"/>
        <c:smooth val="0"/>
        <c:axId val="236857567"/>
        <c:axId val="236856319"/>
      </c:lineChart>
      <c:catAx>
        <c:axId val="315305256"/>
        <c:scaling>
          <c:orientation val="minMax"/>
        </c:scaling>
        <c:delete val="0"/>
        <c:axPos val="b"/>
        <c:title>
          <c:tx>
            <c:rich>
              <a:bodyPr/>
              <a:lstStyle/>
              <a:p>
                <a:pPr>
                  <a:defRPr sz="2000">
                    <a:solidFill>
                      <a:schemeClr val="tx1">
                        <a:lumMod val="85000"/>
                        <a:lumOff val="15000"/>
                      </a:schemeClr>
                    </a:solidFill>
                    <a:latin typeface="Calibri" panose="020F0502020204030204" pitchFamily="34" charset="0"/>
                    <a:cs typeface="Calibri" panose="020F0502020204030204" pitchFamily="34" charset="0"/>
                  </a:defRPr>
                </a:pPr>
                <a:r>
                  <a:rPr lang="en-US" sz="2000">
                    <a:solidFill>
                      <a:schemeClr val="tx1">
                        <a:lumMod val="85000"/>
                        <a:lumOff val="15000"/>
                      </a:schemeClr>
                    </a:solidFill>
                    <a:latin typeface="Calibri" panose="020F0502020204030204" pitchFamily="34" charset="0"/>
                    <a:cs typeface="Calibri" panose="020F0502020204030204" pitchFamily="34" charset="0"/>
                  </a:rPr>
                  <a:t>Year</a:t>
                </a:r>
              </a:p>
            </c:rich>
          </c:tx>
          <c:overlay val="0"/>
        </c:title>
        <c:numFmt formatCode="General" sourceLinked="1"/>
        <c:majorTickMark val="out"/>
        <c:minorTickMark val="none"/>
        <c:tickLblPos val="nextTo"/>
        <c:spPr>
          <a:ln>
            <a:solidFill>
              <a:schemeClr val="tx1">
                <a:lumMod val="85000"/>
                <a:lumOff val="15000"/>
              </a:schemeClr>
            </a:solidFill>
          </a:ln>
        </c:spPr>
        <c:txPr>
          <a:bodyPr rot="0" vert="horz"/>
          <a:lstStyle/>
          <a:p>
            <a:pPr>
              <a:defRPr sz="1600">
                <a:solidFill>
                  <a:schemeClr val="tx1">
                    <a:lumMod val="85000"/>
                    <a:lumOff val="15000"/>
                  </a:schemeClr>
                </a:solidFill>
                <a:latin typeface="Calibri" panose="020F0502020204030204" pitchFamily="34" charset="0"/>
              </a:defRPr>
            </a:pPr>
            <a:endParaRPr lang="en-US"/>
          </a:p>
        </c:txPr>
        <c:crossAx val="196572488"/>
        <c:crosses val="autoZero"/>
        <c:auto val="1"/>
        <c:lblAlgn val="ctr"/>
        <c:lblOffset val="0"/>
        <c:tickLblSkip val="3"/>
        <c:tickMarkSkip val="1"/>
        <c:noMultiLvlLbl val="0"/>
      </c:catAx>
      <c:valAx>
        <c:axId val="196572488"/>
        <c:scaling>
          <c:orientation val="minMax"/>
        </c:scaling>
        <c:delete val="0"/>
        <c:axPos val="l"/>
        <c:majorGridlines>
          <c:spPr>
            <a:ln w="0">
              <a:solidFill>
                <a:srgbClr val="0F56DC">
                  <a:tint val="75000"/>
                  <a:shade val="95000"/>
                  <a:satMod val="105000"/>
                  <a:alpha val="0"/>
                </a:srgbClr>
              </a:solidFill>
            </a:ln>
          </c:spPr>
        </c:majorGridlines>
        <c:title>
          <c:tx>
            <c:rich>
              <a:bodyPr/>
              <a:lstStyle/>
              <a:p>
                <a:pPr>
                  <a:defRPr sz="2000">
                    <a:solidFill>
                      <a:schemeClr val="tx1">
                        <a:lumMod val="85000"/>
                        <a:lumOff val="15000"/>
                      </a:schemeClr>
                    </a:solidFill>
                    <a:latin typeface="Calibri" panose="020F0502020204030204" pitchFamily="34" charset="0"/>
                    <a:cs typeface="Calibri" panose="020F0502020204030204" pitchFamily="34" charset="0"/>
                  </a:defRPr>
                </a:pPr>
                <a:r>
                  <a:rPr lang="en-US" sz="2000">
                    <a:solidFill>
                      <a:schemeClr val="tx1">
                        <a:lumMod val="85000"/>
                        <a:lumOff val="15000"/>
                      </a:schemeClr>
                    </a:solidFill>
                    <a:latin typeface="Calibri" panose="020F0502020204030204" pitchFamily="34" charset="0"/>
                    <a:cs typeface="Calibri" panose="020F0502020204030204" pitchFamily="34" charset="0"/>
                  </a:rPr>
                  <a:t>Number of deaths</a:t>
                </a:r>
              </a:p>
            </c:rich>
          </c:tx>
          <c:overlay val="0"/>
        </c:title>
        <c:numFmt formatCode="#,##0" sourceLinked="1"/>
        <c:majorTickMark val="out"/>
        <c:minorTickMark val="out"/>
        <c:tickLblPos val="nextTo"/>
        <c:spPr>
          <a:ln>
            <a:solidFill>
              <a:schemeClr val="tx1">
                <a:lumMod val="85000"/>
                <a:lumOff val="15000"/>
              </a:schemeClr>
            </a:solidFill>
          </a:ln>
        </c:spPr>
        <c:txPr>
          <a:bodyPr/>
          <a:lstStyle/>
          <a:p>
            <a:pPr>
              <a:defRPr sz="1600" baseline="0">
                <a:solidFill>
                  <a:schemeClr val="tx1">
                    <a:lumMod val="85000"/>
                    <a:lumOff val="15000"/>
                  </a:schemeClr>
                </a:solidFill>
                <a:latin typeface="Calibri" panose="020F0502020204030204" pitchFamily="34" charset="0"/>
              </a:defRPr>
            </a:pPr>
            <a:endParaRPr lang="en-US"/>
          </a:p>
        </c:txPr>
        <c:crossAx val="315305256"/>
        <c:crosses val="autoZero"/>
        <c:crossBetween val="between"/>
        <c:majorUnit val="400"/>
        <c:minorUnit val="200"/>
      </c:valAx>
      <c:valAx>
        <c:axId val="236856319"/>
        <c:scaling>
          <c:orientation val="minMax"/>
        </c:scaling>
        <c:delete val="0"/>
        <c:axPos val="r"/>
        <c:title>
          <c:tx>
            <c:rich>
              <a:bodyPr/>
              <a:lstStyle/>
              <a:p>
                <a:pPr>
                  <a:defRPr/>
                </a:pPr>
                <a:r>
                  <a:rPr lang="en-US" sz="2000" b="1">
                    <a:latin typeface="Calibri" panose="020F0502020204030204" pitchFamily="34" charset="0"/>
                    <a:cs typeface="Calibri" panose="020F0502020204030204" pitchFamily="34" charset="0"/>
                  </a:rPr>
                  <a:t>Deaths per 100,000 persons</a:t>
                </a:r>
              </a:p>
            </c:rich>
          </c:tx>
          <c:overlay val="0"/>
        </c:title>
        <c:numFmt formatCode="0.0" sourceLinked="1"/>
        <c:majorTickMark val="out"/>
        <c:minorTickMark val="none"/>
        <c:tickLblPos val="nextTo"/>
        <c:txPr>
          <a:bodyPr/>
          <a:lstStyle/>
          <a:p>
            <a:pPr>
              <a:defRPr sz="1600">
                <a:latin typeface="Calibri" panose="020F0502020204030204" pitchFamily="34" charset="0"/>
                <a:cs typeface="Calibri" panose="020F0502020204030204" pitchFamily="34" charset="0"/>
              </a:defRPr>
            </a:pPr>
            <a:endParaRPr lang="en-US"/>
          </a:p>
        </c:txPr>
        <c:crossAx val="236857567"/>
        <c:crosses val="max"/>
        <c:crossBetween val="between"/>
      </c:valAx>
      <c:catAx>
        <c:axId val="236857567"/>
        <c:scaling>
          <c:orientation val="minMax"/>
        </c:scaling>
        <c:delete val="1"/>
        <c:axPos val="b"/>
        <c:numFmt formatCode="General" sourceLinked="1"/>
        <c:majorTickMark val="out"/>
        <c:minorTickMark val="none"/>
        <c:tickLblPos val="nextTo"/>
        <c:crossAx val="236856319"/>
        <c:crosses val="autoZero"/>
        <c:auto val="1"/>
        <c:lblAlgn val="ctr"/>
        <c:lblOffset val="100"/>
        <c:noMultiLvlLbl val="0"/>
      </c:catAx>
    </c:plotArea>
    <c:legend>
      <c:legendPos val="t"/>
      <c:layout>
        <c:manualLayout>
          <c:xMode val="edge"/>
          <c:yMode val="edge"/>
          <c:x val="0.32451001569888371"/>
          <c:y val="9.4830742452433822E-2"/>
          <c:w val="0.369919469425734"/>
          <c:h val="6.1188705578469359E-2"/>
        </c:manualLayout>
      </c:layout>
      <c:overlay val="0"/>
      <c:txPr>
        <a:bodyPr/>
        <a:lstStyle/>
        <a:p>
          <a:pPr>
            <a:defRPr sz="1800">
              <a:solidFill>
                <a:schemeClr val="tx1">
                  <a:lumMod val="85000"/>
                  <a:lumOff val="15000"/>
                </a:schemeClr>
              </a:solidFill>
              <a:latin typeface="Calibri" panose="020F0502020204030204" pitchFamily="34" charset="0"/>
              <a:cs typeface="Calibri" panose="020F050202020403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0593581833642683"/>
          <c:y val="6.1950276211912805E-2"/>
          <c:w val="0.40743013903331604"/>
          <c:h val="0.89159909270551452"/>
        </c:manualLayout>
      </c:layout>
      <c:pieChart>
        <c:varyColors val="1"/>
        <c:ser>
          <c:idx val="0"/>
          <c:order val="0"/>
          <c:tx>
            <c:strRef>
              <c:f>Sheet1!$B$1</c:f>
              <c:strCache>
                <c:ptCount val="1"/>
                <c:pt idx="0">
                  <c:v>percent</c:v>
                </c:pt>
              </c:strCache>
            </c:strRef>
          </c:tx>
          <c:spPr>
            <a:solidFill>
              <a:srgbClr val="005DAA"/>
            </a:solidFill>
            <a:ln w="3175">
              <a:noFill/>
            </a:ln>
            <a:effectLst/>
          </c:spPr>
          <c:dPt>
            <c:idx val="0"/>
            <c:bubble3D val="0"/>
            <c:spPr>
              <a:solidFill>
                <a:srgbClr val="9A4E9E"/>
              </a:solidFill>
              <a:ln w="3175">
                <a:noFill/>
              </a:ln>
              <a:effectLst/>
            </c:spPr>
            <c:extLst>
              <c:ext xmlns:c16="http://schemas.microsoft.com/office/drawing/2014/chart" uri="{C3380CC4-5D6E-409C-BE32-E72D297353CC}">
                <c16:uniqueId val="{00000001-0CC7-4C57-8D1A-8039F323973A}"/>
              </c:ext>
            </c:extLst>
          </c:dPt>
          <c:dPt>
            <c:idx val="1"/>
            <c:bubble3D val="0"/>
            <c:spPr>
              <a:solidFill>
                <a:srgbClr val="005DAA"/>
              </a:solidFill>
              <a:ln w="3175">
                <a:noFill/>
              </a:ln>
              <a:effectLst/>
            </c:spPr>
            <c:extLst>
              <c:ext xmlns:c16="http://schemas.microsoft.com/office/drawing/2014/chart" uri="{C3380CC4-5D6E-409C-BE32-E72D297353CC}">
                <c16:uniqueId val="{00000003-0CC7-4C57-8D1A-8039F323973A}"/>
              </c:ext>
            </c:extLst>
          </c:dPt>
          <c:dPt>
            <c:idx val="2"/>
            <c:bubble3D val="0"/>
            <c:spPr>
              <a:solidFill>
                <a:srgbClr val="F6A01A"/>
              </a:solidFill>
              <a:ln w="3175">
                <a:noFill/>
              </a:ln>
              <a:effectLst/>
            </c:spPr>
            <c:extLst>
              <c:ext xmlns:c16="http://schemas.microsoft.com/office/drawing/2014/chart" uri="{C3380CC4-5D6E-409C-BE32-E72D297353CC}">
                <c16:uniqueId val="{00000005-0CC7-4C57-8D1A-8039F323973A}"/>
              </c:ext>
            </c:extLst>
          </c:dPt>
          <c:dPt>
            <c:idx val="3"/>
            <c:bubble3D val="0"/>
            <c:spPr>
              <a:solidFill>
                <a:srgbClr val="86B2D8"/>
              </a:solidFill>
              <a:ln w="3175">
                <a:noFill/>
              </a:ln>
              <a:effectLst/>
            </c:spPr>
            <c:extLst>
              <c:ext xmlns:c16="http://schemas.microsoft.com/office/drawing/2014/chart" uri="{C3380CC4-5D6E-409C-BE32-E72D297353CC}">
                <c16:uniqueId val="{00000007-0CC7-4C57-8D1A-8039F323973A}"/>
              </c:ext>
            </c:extLst>
          </c:dPt>
          <c:dPt>
            <c:idx val="4"/>
            <c:bubble3D val="0"/>
            <c:spPr>
              <a:solidFill>
                <a:srgbClr val="9A3B26"/>
              </a:solidFill>
              <a:ln w="3175">
                <a:noFill/>
              </a:ln>
              <a:effectLst/>
            </c:spPr>
            <c:extLst>
              <c:ext xmlns:c16="http://schemas.microsoft.com/office/drawing/2014/chart" uri="{C3380CC4-5D6E-409C-BE32-E72D297353CC}">
                <c16:uniqueId val="{00000009-0CC7-4C57-8D1A-8039F323973A}"/>
              </c:ext>
            </c:extLst>
          </c:dPt>
          <c:dPt>
            <c:idx val="5"/>
            <c:bubble3D val="0"/>
            <c:spPr>
              <a:solidFill>
                <a:srgbClr val="00788A"/>
              </a:solidFill>
              <a:ln w="3175">
                <a:noFill/>
              </a:ln>
              <a:effectLst/>
            </c:spPr>
            <c:extLst>
              <c:ext xmlns:c16="http://schemas.microsoft.com/office/drawing/2014/chart" uri="{C3380CC4-5D6E-409C-BE32-E72D297353CC}">
                <c16:uniqueId val="{0000000B-0CC7-4C57-8D1A-8039F323973A}"/>
              </c:ext>
            </c:extLst>
          </c:dPt>
          <c:dPt>
            <c:idx val="6"/>
            <c:bubble3D val="0"/>
            <c:spPr>
              <a:solidFill>
                <a:srgbClr val="082B6E"/>
              </a:solidFill>
              <a:ln w="3175">
                <a:noFill/>
              </a:ln>
              <a:effectLst/>
            </c:spPr>
            <c:extLst>
              <c:ext xmlns:c16="http://schemas.microsoft.com/office/drawing/2014/chart" uri="{C3380CC4-5D6E-409C-BE32-E72D297353CC}">
                <c16:uniqueId val="{0000000D-0CC7-4C57-8D1A-8039F323973A}"/>
              </c:ext>
            </c:extLst>
          </c:dPt>
          <c:dPt>
            <c:idx val="7"/>
            <c:bubble3D val="0"/>
            <c:spPr>
              <a:solidFill>
                <a:srgbClr val="CCCCCC"/>
              </a:solidFill>
              <a:ln w="3175">
                <a:noFill/>
              </a:ln>
              <a:effectLst/>
            </c:spPr>
            <c:extLst>
              <c:ext xmlns:c16="http://schemas.microsoft.com/office/drawing/2014/chart" uri="{C3380CC4-5D6E-409C-BE32-E72D297353CC}">
                <c16:uniqueId val="{0000000F-0CC7-4C57-8D1A-8039F323973A}"/>
              </c:ext>
            </c:extLst>
          </c:dPt>
          <c:cat>
            <c:strRef>
              <c:f>Sheet1!$A$2:$A$4</c:f>
              <c:strCache>
                <c:ptCount val="3"/>
                <c:pt idx="0">
                  <c:v>U.S.-born</c:v>
                </c:pt>
                <c:pt idx="1">
                  <c:v>Non-U.S.–born</c:v>
                </c:pt>
                <c:pt idx="2">
                  <c:v>Unknown origin of birth</c:v>
                </c:pt>
              </c:strCache>
            </c:strRef>
          </c:cat>
          <c:val>
            <c:numRef>
              <c:f>Sheet1!$B$2:$B$4</c:f>
              <c:numCache>
                <c:formatCode>\(0.0\)</c:formatCode>
                <c:ptCount val="3"/>
                <c:pt idx="0">
                  <c:v>28.203501649</c:v>
                </c:pt>
                <c:pt idx="1">
                  <c:v>71.377822887999997</c:v>
                </c:pt>
                <c:pt idx="2">
                  <c:v>0.41867546300000003</c:v>
                </c:pt>
              </c:numCache>
            </c:numRef>
          </c:val>
          <c:extLst>
            <c:ext xmlns:c16="http://schemas.microsoft.com/office/drawing/2014/chart" uri="{C3380CC4-5D6E-409C-BE32-E72D297353CC}">
              <c16:uniqueId val="{00000010-0CC7-4C57-8D1A-8039F323973A}"/>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Sheet1!$C$1</c15:sqref>
                        </c15:formulaRef>
                      </c:ext>
                    </c:extLst>
                    <c:strCache>
                      <c:ptCount val="1"/>
                      <c:pt idx="0">
                        <c:v>number cases</c:v>
                      </c:pt>
                    </c:strCache>
                  </c:strRef>
                </c:tx>
                <c:spPr>
                  <a:solidFill>
                    <a:srgbClr val="0070C0"/>
                  </a:solidFill>
                </c:spPr>
                <c:dPt>
                  <c:idx val="0"/>
                  <c:bubble3D val="0"/>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68F3-4A16-98BF-7925B4204418}"/>
                    </c:ext>
                  </c:extLst>
                </c:dPt>
                <c:dPt>
                  <c:idx val="1"/>
                  <c:bubble3D val="0"/>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2-68F3-4A16-98BF-7925B4204418}"/>
                    </c:ext>
                  </c:extLst>
                </c:dPt>
                <c:dPt>
                  <c:idx val="2"/>
                  <c:bubble3D val="0"/>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68F3-4A16-98BF-7925B4204418}"/>
                    </c:ext>
                  </c:extLst>
                </c:dPt>
                <c:dPt>
                  <c:idx val="3"/>
                  <c:bubble3D val="0"/>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68F3-4A16-98BF-7925B4204418}"/>
                    </c:ext>
                  </c:extLst>
                </c:dPt>
                <c:dPt>
                  <c:idx val="4"/>
                  <c:bubble3D val="0"/>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68F3-4A16-98BF-7925B4204418}"/>
                    </c:ext>
                  </c:extLst>
                </c:dPt>
                <c:dPt>
                  <c:idx val="5"/>
                  <c:bubble3D val="0"/>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6-68F3-4A16-98BF-7925B4204418}"/>
                    </c:ext>
                  </c:extLst>
                </c:dPt>
                <c:dPt>
                  <c:idx val="6"/>
                  <c:bubble3D val="0"/>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68F3-4A16-98BF-7925B4204418}"/>
                    </c:ext>
                  </c:extLst>
                </c:dPt>
                <c:dPt>
                  <c:idx val="7"/>
                  <c:bubble3D val="0"/>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8-68F3-4A16-98BF-7925B420441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1-68F3-4A16-98BF-7925B4204418}"/>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2-68F3-4A16-98BF-7925B4204418}"/>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3-68F3-4A16-98BF-7925B4204418}"/>
                      </c:ext>
                    </c:extLst>
                  </c:dLbl>
                  <c:dLbl>
                    <c:idx val="7"/>
                    <c:delete val="1"/>
                    <c:extLst>
                      <c:ext uri="{CE6537A1-D6FC-4f65-9D91-7224C49458BB}"/>
                      <c:ext xmlns:c16="http://schemas.microsoft.com/office/drawing/2014/chart" uri="{C3380CC4-5D6E-409C-BE32-E72D297353CC}">
                        <c16:uniqueId val="{00000018-68F3-4A16-98BF-7925B4204418}"/>
                      </c:ext>
                    </c:extLst>
                  </c:dLbl>
                  <c:spPr>
                    <a:noFill/>
                    <a:ln>
                      <a:noFill/>
                    </a:ln>
                    <a:effectLst/>
                  </c:sp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Sheet1!$A$2:$A$4</c15:sqref>
                        </c15:formulaRef>
                      </c:ext>
                    </c:extLst>
                    <c:strCache>
                      <c:ptCount val="3"/>
                      <c:pt idx="0">
                        <c:v>U.S.-born</c:v>
                      </c:pt>
                      <c:pt idx="1">
                        <c:v>Non-U.S.–born</c:v>
                      </c:pt>
                      <c:pt idx="2">
                        <c:v>Unknown origin of birth</c:v>
                      </c:pt>
                    </c:strCache>
                  </c:strRef>
                </c:cat>
                <c:val>
                  <c:numRef>
                    <c:extLst>
                      <c:ext uri="{02D57815-91ED-43cb-92C2-25804820EDAC}">
                        <c15:formulaRef>
                          <c15:sqref>Sheet1!$C$2:$C$4</c15:sqref>
                        </c15:formulaRef>
                      </c:ext>
                    </c:extLst>
                    <c:numCache>
                      <c:formatCode>General</c:formatCode>
                      <c:ptCount val="3"/>
                      <c:pt idx="0">
                        <c:v>2223</c:v>
                      </c:pt>
                      <c:pt idx="1">
                        <c:v>5626</c:v>
                      </c:pt>
                      <c:pt idx="2">
                        <c:v>33</c:v>
                      </c:pt>
                    </c:numCache>
                  </c:numRef>
                </c:val>
                <c:extLst>
                  <c:ext xmlns:c16="http://schemas.microsoft.com/office/drawing/2014/chart" uri="{C3380CC4-5D6E-409C-BE32-E72D297353CC}">
                    <c16:uniqueId val="{00000010-68F3-4A16-98BF-7925B4204418}"/>
                  </c:ext>
                </c:extLst>
              </c15:ser>
            </c15:filteredPieSeries>
          </c:ext>
        </c:extLst>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7043609776738579E-2"/>
          <c:y val="3.2143616483379031E-2"/>
          <c:w val="0.86869966081182837"/>
          <c:h val="0.83226749409245759"/>
        </c:manualLayout>
      </c:layout>
      <c:barChart>
        <c:barDir val="col"/>
        <c:grouping val="stacked"/>
        <c:varyColors val="0"/>
        <c:ser>
          <c:idx val="0"/>
          <c:order val="0"/>
          <c:tx>
            <c:strRef>
              <c:f>Sheet1!$B$1</c:f>
              <c:strCache>
                <c:ptCount val="1"/>
                <c:pt idx="0">
                  <c:v>0–4 years</c:v>
                </c:pt>
              </c:strCache>
            </c:strRef>
          </c:tx>
          <c:spPr>
            <a:solidFill>
              <a:srgbClr val="762A83"/>
            </a:solidFill>
            <a:ln w="19050">
              <a:noFill/>
            </a:ln>
            <a:effectLst/>
          </c:spPr>
          <c:invertIfNegative val="0"/>
          <c:dPt>
            <c:idx val="0"/>
            <c:invertIfNegative val="0"/>
            <c:bubble3D val="0"/>
            <c:spPr>
              <a:solidFill>
                <a:srgbClr val="762A83"/>
              </a:solidFill>
              <a:ln w="9525">
                <a:noFill/>
              </a:ln>
              <a:effectLst/>
            </c:spPr>
            <c:extLst>
              <c:ext xmlns:c16="http://schemas.microsoft.com/office/drawing/2014/chart" uri="{C3380CC4-5D6E-409C-BE32-E72D297353CC}">
                <c16:uniqueId val="{00000001-7FA9-4D4C-B449-FE6789C130C3}"/>
              </c:ext>
            </c:extLst>
          </c:dPt>
          <c:dPt>
            <c:idx val="1"/>
            <c:invertIfNegative val="0"/>
            <c:bubble3D val="0"/>
            <c:spPr>
              <a:solidFill>
                <a:srgbClr val="762A83"/>
              </a:solidFill>
              <a:ln w="9525">
                <a:noFill/>
              </a:ln>
              <a:effectLst/>
            </c:spPr>
            <c:extLst>
              <c:ext xmlns:c16="http://schemas.microsoft.com/office/drawing/2014/chart" uri="{C3380CC4-5D6E-409C-BE32-E72D297353CC}">
                <c16:uniqueId val="{00000003-7FA9-4D4C-B449-FE6789C130C3}"/>
              </c:ext>
            </c:extLst>
          </c:dPt>
          <c:dPt>
            <c:idx val="2"/>
            <c:invertIfNegative val="0"/>
            <c:bubble3D val="0"/>
            <c:spPr>
              <a:solidFill>
                <a:srgbClr val="762A83"/>
              </a:solidFill>
              <a:ln w="9525">
                <a:noFill/>
              </a:ln>
              <a:effectLst/>
            </c:spPr>
            <c:extLst>
              <c:ext xmlns:c16="http://schemas.microsoft.com/office/drawing/2014/chart" uri="{C3380CC4-5D6E-409C-BE32-E72D297353CC}">
                <c16:uniqueId val="{00000005-7FA9-4D4C-B449-FE6789C130C3}"/>
              </c:ext>
            </c:extLst>
          </c:dPt>
          <c:dPt>
            <c:idx val="3"/>
            <c:invertIfNegative val="0"/>
            <c:bubble3D val="0"/>
            <c:spPr>
              <a:solidFill>
                <a:srgbClr val="762A83"/>
              </a:solidFill>
              <a:ln w="9525">
                <a:noFill/>
              </a:ln>
              <a:effectLst/>
            </c:spPr>
            <c:extLst>
              <c:ext xmlns:c16="http://schemas.microsoft.com/office/drawing/2014/chart" uri="{C3380CC4-5D6E-409C-BE32-E72D297353CC}">
                <c16:uniqueId val="{00000007-7FA9-4D4C-B449-FE6789C130C3}"/>
              </c:ext>
            </c:extLst>
          </c:dPt>
          <c:dPt>
            <c:idx val="4"/>
            <c:invertIfNegative val="0"/>
            <c:bubble3D val="0"/>
            <c:spPr>
              <a:solidFill>
                <a:srgbClr val="762A83"/>
              </a:solidFill>
              <a:ln w="9525">
                <a:noFill/>
              </a:ln>
              <a:effectLst/>
            </c:spPr>
            <c:extLst>
              <c:ext xmlns:c16="http://schemas.microsoft.com/office/drawing/2014/chart" uri="{C3380CC4-5D6E-409C-BE32-E72D297353CC}">
                <c16:uniqueId val="{00000009-7FA9-4D4C-B449-FE6789C130C3}"/>
              </c:ext>
            </c:extLst>
          </c:dPt>
          <c:dPt>
            <c:idx val="5"/>
            <c:invertIfNegative val="0"/>
            <c:bubble3D val="0"/>
            <c:spPr>
              <a:solidFill>
                <a:srgbClr val="762A83"/>
              </a:solidFill>
              <a:ln w="9525">
                <a:noFill/>
              </a:ln>
              <a:effectLst/>
            </c:spPr>
            <c:extLst>
              <c:ext xmlns:c16="http://schemas.microsoft.com/office/drawing/2014/chart" uri="{C3380CC4-5D6E-409C-BE32-E72D297353CC}">
                <c16:uniqueId val="{0000000B-7FA9-4D4C-B449-FE6789C130C3}"/>
              </c:ext>
            </c:extLst>
          </c:dPt>
          <c:cat>
            <c:numRef>
              <c:f>Sheet1!$A$2:$A$30</c:f>
              <c:numCache>
                <c:formatCode>General</c:formatCode>
                <c:ptCount val="29"/>
                <c:pt idx="0">
                  <c:v>1993</c:v>
                </c:pt>
                <c:pt idx="4">
                  <c:v>1997</c:v>
                </c:pt>
                <c:pt idx="8">
                  <c:v>2001</c:v>
                </c:pt>
                <c:pt idx="12">
                  <c:v>2005</c:v>
                </c:pt>
                <c:pt idx="16">
                  <c:v>2009</c:v>
                </c:pt>
                <c:pt idx="20">
                  <c:v>2013</c:v>
                </c:pt>
                <c:pt idx="24">
                  <c:v>2017</c:v>
                </c:pt>
                <c:pt idx="28">
                  <c:v>2021</c:v>
                </c:pt>
              </c:numCache>
            </c:numRef>
          </c:cat>
          <c:val>
            <c:numRef>
              <c:f>Sheet1!$B$2:$B$30</c:f>
              <c:numCache>
                <c:formatCode>#,##0</c:formatCode>
                <c:ptCount val="29"/>
                <c:pt idx="0">
                  <c:v>1015</c:v>
                </c:pt>
                <c:pt idx="1">
                  <c:v>995</c:v>
                </c:pt>
                <c:pt idx="2">
                  <c:v>894</c:v>
                </c:pt>
                <c:pt idx="3">
                  <c:v>770</c:v>
                </c:pt>
                <c:pt idx="4">
                  <c:v>734</c:v>
                </c:pt>
                <c:pt idx="5">
                  <c:v>638</c:v>
                </c:pt>
                <c:pt idx="6">
                  <c:v>602</c:v>
                </c:pt>
                <c:pt idx="7">
                  <c:v>544</c:v>
                </c:pt>
                <c:pt idx="8">
                  <c:v>542</c:v>
                </c:pt>
                <c:pt idx="9">
                  <c:v>556</c:v>
                </c:pt>
                <c:pt idx="10">
                  <c:v>546</c:v>
                </c:pt>
                <c:pt idx="11">
                  <c:v>549</c:v>
                </c:pt>
                <c:pt idx="12">
                  <c:v>474</c:v>
                </c:pt>
                <c:pt idx="13">
                  <c:v>482</c:v>
                </c:pt>
                <c:pt idx="14">
                  <c:v>462</c:v>
                </c:pt>
                <c:pt idx="15">
                  <c:v>492</c:v>
                </c:pt>
                <c:pt idx="16">
                  <c:v>403</c:v>
                </c:pt>
                <c:pt idx="17">
                  <c:v>362</c:v>
                </c:pt>
                <c:pt idx="18">
                  <c:v>350</c:v>
                </c:pt>
                <c:pt idx="19">
                  <c:v>261</c:v>
                </c:pt>
                <c:pt idx="20">
                  <c:v>294</c:v>
                </c:pt>
                <c:pt idx="21">
                  <c:v>263</c:v>
                </c:pt>
                <c:pt idx="22">
                  <c:v>244</c:v>
                </c:pt>
                <c:pt idx="23">
                  <c:v>223</c:v>
                </c:pt>
                <c:pt idx="24">
                  <c:v>227</c:v>
                </c:pt>
                <c:pt idx="25">
                  <c:v>184</c:v>
                </c:pt>
                <c:pt idx="26">
                  <c:v>215</c:v>
                </c:pt>
                <c:pt idx="27">
                  <c:v>165</c:v>
                </c:pt>
                <c:pt idx="28">
                  <c:v>160</c:v>
                </c:pt>
              </c:numCache>
            </c:numRef>
          </c:val>
          <c:extLst>
            <c:ext xmlns:c16="http://schemas.microsoft.com/office/drawing/2014/chart" uri="{C3380CC4-5D6E-409C-BE32-E72D297353CC}">
              <c16:uniqueId val="{0000000E-7FA9-4D4C-B449-FE6789C130C3}"/>
            </c:ext>
          </c:extLst>
        </c:ser>
        <c:ser>
          <c:idx val="1"/>
          <c:order val="1"/>
          <c:tx>
            <c:strRef>
              <c:f>Sheet1!$C$1</c:f>
              <c:strCache>
                <c:ptCount val="1"/>
                <c:pt idx="0">
                  <c:v>5–14 years</c:v>
                </c:pt>
              </c:strCache>
            </c:strRef>
          </c:tx>
          <c:spPr>
            <a:solidFill>
              <a:srgbClr val="AF8DC3"/>
            </a:solidFill>
            <a:ln w="19050">
              <a:noFill/>
            </a:ln>
            <a:effectLst/>
          </c:spPr>
          <c:invertIfNegative val="0"/>
          <c:cat>
            <c:numRef>
              <c:f>Sheet1!$A$2:$A$30</c:f>
              <c:numCache>
                <c:formatCode>General</c:formatCode>
                <c:ptCount val="29"/>
                <c:pt idx="0">
                  <c:v>1993</c:v>
                </c:pt>
                <c:pt idx="4">
                  <c:v>1997</c:v>
                </c:pt>
                <c:pt idx="8">
                  <c:v>2001</c:v>
                </c:pt>
                <c:pt idx="12">
                  <c:v>2005</c:v>
                </c:pt>
                <c:pt idx="16">
                  <c:v>2009</c:v>
                </c:pt>
                <c:pt idx="20">
                  <c:v>2013</c:v>
                </c:pt>
                <c:pt idx="24">
                  <c:v>2017</c:v>
                </c:pt>
                <c:pt idx="28">
                  <c:v>2021</c:v>
                </c:pt>
              </c:numCache>
            </c:numRef>
          </c:cat>
          <c:val>
            <c:numRef>
              <c:f>Sheet1!$C$2:$C$30</c:f>
              <c:numCache>
                <c:formatCode>General</c:formatCode>
                <c:ptCount val="29"/>
                <c:pt idx="0">
                  <c:v>645</c:v>
                </c:pt>
                <c:pt idx="1">
                  <c:v>664</c:v>
                </c:pt>
                <c:pt idx="2">
                  <c:v>642</c:v>
                </c:pt>
                <c:pt idx="3">
                  <c:v>586</c:v>
                </c:pt>
                <c:pt idx="4">
                  <c:v>517</c:v>
                </c:pt>
                <c:pt idx="5">
                  <c:v>439</c:v>
                </c:pt>
                <c:pt idx="6">
                  <c:v>436</c:v>
                </c:pt>
                <c:pt idx="7">
                  <c:v>420</c:v>
                </c:pt>
                <c:pt idx="8">
                  <c:v>383</c:v>
                </c:pt>
                <c:pt idx="9">
                  <c:v>386</c:v>
                </c:pt>
                <c:pt idx="10">
                  <c:v>364</c:v>
                </c:pt>
                <c:pt idx="11">
                  <c:v>403</c:v>
                </c:pt>
                <c:pt idx="12">
                  <c:v>376</c:v>
                </c:pt>
                <c:pt idx="13">
                  <c:v>321</c:v>
                </c:pt>
                <c:pt idx="14">
                  <c:v>304</c:v>
                </c:pt>
                <c:pt idx="15">
                  <c:v>289</c:v>
                </c:pt>
                <c:pt idx="16">
                  <c:v>244</c:v>
                </c:pt>
                <c:pt idx="17">
                  <c:v>270</c:v>
                </c:pt>
                <c:pt idx="18">
                  <c:v>226</c:v>
                </c:pt>
                <c:pt idx="19">
                  <c:v>226</c:v>
                </c:pt>
                <c:pt idx="20">
                  <c:v>188</c:v>
                </c:pt>
                <c:pt idx="21">
                  <c:v>195</c:v>
                </c:pt>
                <c:pt idx="22">
                  <c:v>196</c:v>
                </c:pt>
                <c:pt idx="23">
                  <c:v>163</c:v>
                </c:pt>
                <c:pt idx="24">
                  <c:v>202</c:v>
                </c:pt>
                <c:pt idx="25">
                  <c:v>188</c:v>
                </c:pt>
                <c:pt idx="26">
                  <c:v>150</c:v>
                </c:pt>
                <c:pt idx="27">
                  <c:v>152</c:v>
                </c:pt>
                <c:pt idx="28" formatCode="#,##0">
                  <c:v>157</c:v>
                </c:pt>
              </c:numCache>
            </c:numRef>
          </c:val>
          <c:extLst>
            <c:ext xmlns:c16="http://schemas.microsoft.com/office/drawing/2014/chart" uri="{C3380CC4-5D6E-409C-BE32-E72D297353CC}">
              <c16:uniqueId val="{0000000C-0B47-4C64-AA2B-059E54F80D51}"/>
            </c:ext>
          </c:extLst>
        </c:ser>
        <c:ser>
          <c:idx val="2"/>
          <c:order val="2"/>
          <c:tx>
            <c:strRef>
              <c:f>Sheet1!$D$1</c:f>
              <c:strCache>
                <c:ptCount val="1"/>
                <c:pt idx="0">
                  <c:v>15–24 years</c:v>
                </c:pt>
              </c:strCache>
            </c:strRef>
          </c:tx>
          <c:spPr>
            <a:solidFill>
              <a:srgbClr val="E7D4E8"/>
            </a:solidFill>
            <a:ln w="19050">
              <a:noFill/>
            </a:ln>
            <a:effectLst/>
          </c:spPr>
          <c:invertIfNegative val="0"/>
          <c:cat>
            <c:numRef>
              <c:f>Sheet1!$A$2:$A$30</c:f>
              <c:numCache>
                <c:formatCode>General</c:formatCode>
                <c:ptCount val="29"/>
                <c:pt idx="0">
                  <c:v>1993</c:v>
                </c:pt>
                <c:pt idx="4">
                  <c:v>1997</c:v>
                </c:pt>
                <c:pt idx="8">
                  <c:v>2001</c:v>
                </c:pt>
                <c:pt idx="12">
                  <c:v>2005</c:v>
                </c:pt>
                <c:pt idx="16">
                  <c:v>2009</c:v>
                </c:pt>
                <c:pt idx="20">
                  <c:v>2013</c:v>
                </c:pt>
                <c:pt idx="24">
                  <c:v>2017</c:v>
                </c:pt>
                <c:pt idx="28">
                  <c:v>2021</c:v>
                </c:pt>
              </c:numCache>
            </c:numRef>
          </c:cat>
          <c:val>
            <c:numRef>
              <c:f>Sheet1!$D$2:$D$30</c:f>
              <c:numCache>
                <c:formatCode>#,##0</c:formatCode>
                <c:ptCount val="29"/>
                <c:pt idx="0">
                  <c:v>1821</c:v>
                </c:pt>
                <c:pt idx="1">
                  <c:v>1832</c:v>
                </c:pt>
                <c:pt idx="2">
                  <c:v>1698</c:v>
                </c:pt>
                <c:pt idx="3">
                  <c:v>1638</c:v>
                </c:pt>
                <c:pt idx="4">
                  <c:v>1675</c:v>
                </c:pt>
                <c:pt idx="5">
                  <c:v>1543</c:v>
                </c:pt>
                <c:pt idx="6">
                  <c:v>1517</c:v>
                </c:pt>
                <c:pt idx="7">
                  <c:v>1618</c:v>
                </c:pt>
                <c:pt idx="8">
                  <c:v>1597</c:v>
                </c:pt>
                <c:pt idx="9">
                  <c:v>1498</c:v>
                </c:pt>
                <c:pt idx="10">
                  <c:v>1573</c:v>
                </c:pt>
                <c:pt idx="11">
                  <c:v>1604</c:v>
                </c:pt>
                <c:pt idx="12">
                  <c:v>1538</c:v>
                </c:pt>
                <c:pt idx="13">
                  <c:v>1532</c:v>
                </c:pt>
                <c:pt idx="14">
                  <c:v>1580</c:v>
                </c:pt>
                <c:pt idx="15">
                  <c:v>1453</c:v>
                </c:pt>
                <c:pt idx="16">
                  <c:v>1277</c:v>
                </c:pt>
                <c:pt idx="17">
                  <c:v>1185</c:v>
                </c:pt>
                <c:pt idx="18">
                  <c:v>1027</c:v>
                </c:pt>
                <c:pt idx="19">
                  <c:v>1019</c:v>
                </c:pt>
                <c:pt idx="20">
                  <c:v>974</c:v>
                </c:pt>
                <c:pt idx="21">
                  <c:v>959</c:v>
                </c:pt>
                <c:pt idx="22">
                  <c:v>936</c:v>
                </c:pt>
                <c:pt idx="23">
                  <c:v>934</c:v>
                </c:pt>
                <c:pt idx="24">
                  <c:v>843</c:v>
                </c:pt>
                <c:pt idx="25">
                  <c:v>868</c:v>
                </c:pt>
                <c:pt idx="26">
                  <c:v>850</c:v>
                </c:pt>
                <c:pt idx="27">
                  <c:v>690</c:v>
                </c:pt>
                <c:pt idx="28">
                  <c:v>675</c:v>
                </c:pt>
              </c:numCache>
            </c:numRef>
          </c:val>
          <c:extLst>
            <c:ext xmlns:c16="http://schemas.microsoft.com/office/drawing/2014/chart" uri="{C3380CC4-5D6E-409C-BE32-E72D297353CC}">
              <c16:uniqueId val="{0000000D-0B47-4C64-AA2B-059E54F80D51}"/>
            </c:ext>
          </c:extLst>
        </c:ser>
        <c:ser>
          <c:idx val="3"/>
          <c:order val="3"/>
          <c:tx>
            <c:strRef>
              <c:f>Sheet1!$E$1</c:f>
              <c:strCache>
                <c:ptCount val="1"/>
                <c:pt idx="0">
                  <c:v>25–44 years</c:v>
                </c:pt>
              </c:strCache>
            </c:strRef>
          </c:tx>
          <c:spPr>
            <a:solidFill>
              <a:srgbClr val="ACE1E2"/>
            </a:solidFill>
            <a:ln w="19050">
              <a:noFill/>
            </a:ln>
            <a:effectLst/>
          </c:spPr>
          <c:invertIfNegative val="0"/>
          <c:cat>
            <c:numRef>
              <c:f>Sheet1!$A$2:$A$30</c:f>
              <c:numCache>
                <c:formatCode>General</c:formatCode>
                <c:ptCount val="29"/>
                <c:pt idx="0">
                  <c:v>1993</c:v>
                </c:pt>
                <c:pt idx="4">
                  <c:v>1997</c:v>
                </c:pt>
                <c:pt idx="8">
                  <c:v>2001</c:v>
                </c:pt>
                <c:pt idx="12">
                  <c:v>2005</c:v>
                </c:pt>
                <c:pt idx="16">
                  <c:v>2009</c:v>
                </c:pt>
                <c:pt idx="20">
                  <c:v>2013</c:v>
                </c:pt>
                <c:pt idx="24">
                  <c:v>2017</c:v>
                </c:pt>
                <c:pt idx="28">
                  <c:v>2021</c:v>
                </c:pt>
              </c:numCache>
            </c:numRef>
          </c:cat>
          <c:val>
            <c:numRef>
              <c:f>Sheet1!$E$2:$E$30</c:f>
              <c:numCache>
                <c:formatCode>#,##0</c:formatCode>
                <c:ptCount val="29"/>
                <c:pt idx="0">
                  <c:v>9590</c:v>
                </c:pt>
                <c:pt idx="1">
                  <c:v>9043</c:v>
                </c:pt>
                <c:pt idx="2">
                  <c:v>8201</c:v>
                </c:pt>
                <c:pt idx="3">
                  <c:v>7565</c:v>
                </c:pt>
                <c:pt idx="4">
                  <c:v>6884</c:v>
                </c:pt>
                <c:pt idx="5">
                  <c:v>6336</c:v>
                </c:pt>
                <c:pt idx="6">
                  <c:v>6061</c:v>
                </c:pt>
                <c:pt idx="7">
                  <c:v>5574</c:v>
                </c:pt>
                <c:pt idx="8">
                  <c:v>5612</c:v>
                </c:pt>
                <c:pt idx="9">
                  <c:v>5289</c:v>
                </c:pt>
                <c:pt idx="10">
                  <c:v>5073</c:v>
                </c:pt>
                <c:pt idx="11">
                  <c:v>4940</c:v>
                </c:pt>
                <c:pt idx="12">
                  <c:v>4735</c:v>
                </c:pt>
                <c:pt idx="13">
                  <c:v>4686</c:v>
                </c:pt>
                <c:pt idx="14">
                  <c:v>4317</c:v>
                </c:pt>
                <c:pt idx="15">
                  <c:v>4260</c:v>
                </c:pt>
                <c:pt idx="16">
                  <c:v>3879</c:v>
                </c:pt>
                <c:pt idx="17">
                  <c:v>3641</c:v>
                </c:pt>
                <c:pt idx="18">
                  <c:v>3357</c:v>
                </c:pt>
                <c:pt idx="19">
                  <c:v>3119</c:v>
                </c:pt>
                <c:pt idx="20">
                  <c:v>2959</c:v>
                </c:pt>
                <c:pt idx="21">
                  <c:v>2821</c:v>
                </c:pt>
                <c:pt idx="22">
                  <c:v>2859</c:v>
                </c:pt>
                <c:pt idx="23">
                  <c:v>2827</c:v>
                </c:pt>
                <c:pt idx="24">
                  <c:v>2751</c:v>
                </c:pt>
                <c:pt idx="25">
                  <c:v>2724</c:v>
                </c:pt>
                <c:pt idx="26">
                  <c:v>2612</c:v>
                </c:pt>
                <c:pt idx="27">
                  <c:v>2113</c:v>
                </c:pt>
                <c:pt idx="28">
                  <c:v>2266</c:v>
                </c:pt>
              </c:numCache>
            </c:numRef>
          </c:val>
          <c:extLst>
            <c:ext xmlns:c16="http://schemas.microsoft.com/office/drawing/2014/chart" uri="{C3380CC4-5D6E-409C-BE32-E72D297353CC}">
              <c16:uniqueId val="{0000000E-0B47-4C64-AA2B-059E54F80D51}"/>
            </c:ext>
          </c:extLst>
        </c:ser>
        <c:ser>
          <c:idx val="4"/>
          <c:order val="4"/>
          <c:tx>
            <c:strRef>
              <c:f>Sheet1!$F$1</c:f>
              <c:strCache>
                <c:ptCount val="1"/>
                <c:pt idx="0">
                  <c:v>45–64 years</c:v>
                </c:pt>
              </c:strCache>
            </c:strRef>
          </c:tx>
          <c:spPr>
            <a:solidFill>
              <a:srgbClr val="4FBDC9"/>
            </a:solidFill>
            <a:ln w="19050">
              <a:noFill/>
            </a:ln>
            <a:effectLst/>
          </c:spPr>
          <c:invertIfNegative val="0"/>
          <c:cat>
            <c:numRef>
              <c:f>Sheet1!$A$2:$A$30</c:f>
              <c:numCache>
                <c:formatCode>General</c:formatCode>
                <c:ptCount val="29"/>
                <c:pt idx="0">
                  <c:v>1993</c:v>
                </c:pt>
                <c:pt idx="4">
                  <c:v>1997</c:v>
                </c:pt>
                <c:pt idx="8">
                  <c:v>2001</c:v>
                </c:pt>
                <c:pt idx="12">
                  <c:v>2005</c:v>
                </c:pt>
                <c:pt idx="16">
                  <c:v>2009</c:v>
                </c:pt>
                <c:pt idx="20">
                  <c:v>2013</c:v>
                </c:pt>
                <c:pt idx="24">
                  <c:v>2017</c:v>
                </c:pt>
                <c:pt idx="28">
                  <c:v>2021</c:v>
                </c:pt>
              </c:numCache>
            </c:numRef>
          </c:cat>
          <c:val>
            <c:numRef>
              <c:f>Sheet1!$F$2:$F$30</c:f>
              <c:numCache>
                <c:formatCode>#,##0</c:formatCode>
                <c:ptCount val="29"/>
                <c:pt idx="0">
                  <c:v>6196</c:v>
                </c:pt>
                <c:pt idx="1">
                  <c:v>6127</c:v>
                </c:pt>
                <c:pt idx="2">
                  <c:v>5959</c:v>
                </c:pt>
                <c:pt idx="3">
                  <c:v>5572</c:v>
                </c:pt>
                <c:pt idx="4">
                  <c:v>5279</c:v>
                </c:pt>
                <c:pt idx="5">
                  <c:v>4955</c:v>
                </c:pt>
                <c:pt idx="6">
                  <c:v>4858</c:v>
                </c:pt>
                <c:pt idx="7">
                  <c:v>4635</c:v>
                </c:pt>
                <c:pt idx="8">
                  <c:v>4514</c:v>
                </c:pt>
                <c:pt idx="9">
                  <c:v>4183</c:v>
                </c:pt>
                <c:pt idx="10">
                  <c:v>4282</c:v>
                </c:pt>
                <c:pt idx="11">
                  <c:v>4191</c:v>
                </c:pt>
                <c:pt idx="12">
                  <c:v>4123</c:v>
                </c:pt>
                <c:pt idx="13">
                  <c:v>4034</c:v>
                </c:pt>
                <c:pt idx="14">
                  <c:v>4039</c:v>
                </c:pt>
                <c:pt idx="15">
                  <c:v>3944</c:v>
                </c:pt>
                <c:pt idx="16">
                  <c:v>3415</c:v>
                </c:pt>
                <c:pt idx="17">
                  <c:v>3411</c:v>
                </c:pt>
                <c:pt idx="18">
                  <c:v>3279</c:v>
                </c:pt>
                <c:pt idx="19">
                  <c:v>3109</c:v>
                </c:pt>
                <c:pt idx="20">
                  <c:v>2950</c:v>
                </c:pt>
                <c:pt idx="21">
                  <c:v>2955</c:v>
                </c:pt>
                <c:pt idx="22">
                  <c:v>3020</c:v>
                </c:pt>
                <c:pt idx="23">
                  <c:v>2841</c:v>
                </c:pt>
                <c:pt idx="24">
                  <c:v>2751</c:v>
                </c:pt>
                <c:pt idx="25">
                  <c:v>2688</c:v>
                </c:pt>
                <c:pt idx="26">
                  <c:v>2660</c:v>
                </c:pt>
                <c:pt idx="27">
                  <c:v>2174</c:v>
                </c:pt>
                <c:pt idx="28">
                  <c:v>2409</c:v>
                </c:pt>
              </c:numCache>
            </c:numRef>
          </c:val>
          <c:extLst>
            <c:ext xmlns:c16="http://schemas.microsoft.com/office/drawing/2014/chart" uri="{C3380CC4-5D6E-409C-BE32-E72D297353CC}">
              <c16:uniqueId val="{0000000D-EEDD-461D-B8B8-264CB8657170}"/>
            </c:ext>
          </c:extLst>
        </c:ser>
        <c:ser>
          <c:idx val="5"/>
          <c:order val="5"/>
          <c:tx>
            <c:strRef>
              <c:f>Sheet1!$G$1</c:f>
              <c:strCache>
                <c:ptCount val="1"/>
                <c:pt idx="0">
                  <c:v>≥65 years</c:v>
                </c:pt>
              </c:strCache>
            </c:strRef>
          </c:tx>
          <c:spPr>
            <a:solidFill>
              <a:schemeClr val="accent1"/>
            </a:solidFill>
            <a:ln w="19050">
              <a:noFill/>
            </a:ln>
            <a:effectLst/>
          </c:spPr>
          <c:invertIfNegative val="0"/>
          <c:cat>
            <c:numRef>
              <c:f>Sheet1!$A$2:$A$30</c:f>
              <c:numCache>
                <c:formatCode>General</c:formatCode>
                <c:ptCount val="29"/>
                <c:pt idx="0">
                  <c:v>1993</c:v>
                </c:pt>
                <c:pt idx="4">
                  <c:v>1997</c:v>
                </c:pt>
                <c:pt idx="8">
                  <c:v>2001</c:v>
                </c:pt>
                <c:pt idx="12">
                  <c:v>2005</c:v>
                </c:pt>
                <c:pt idx="16">
                  <c:v>2009</c:v>
                </c:pt>
                <c:pt idx="20">
                  <c:v>2013</c:v>
                </c:pt>
                <c:pt idx="24">
                  <c:v>2017</c:v>
                </c:pt>
                <c:pt idx="28">
                  <c:v>2021</c:v>
                </c:pt>
              </c:numCache>
            </c:numRef>
          </c:cat>
          <c:val>
            <c:numRef>
              <c:f>Sheet1!$G$2:$G$30</c:f>
              <c:numCache>
                <c:formatCode>#,##0</c:formatCode>
                <c:ptCount val="29"/>
                <c:pt idx="0">
                  <c:v>5821</c:v>
                </c:pt>
                <c:pt idx="1">
                  <c:v>5540</c:v>
                </c:pt>
                <c:pt idx="2">
                  <c:v>5328</c:v>
                </c:pt>
                <c:pt idx="3">
                  <c:v>5076</c:v>
                </c:pt>
                <c:pt idx="4">
                  <c:v>4663</c:v>
                </c:pt>
                <c:pt idx="5">
                  <c:v>4377</c:v>
                </c:pt>
                <c:pt idx="6">
                  <c:v>4017</c:v>
                </c:pt>
                <c:pt idx="7">
                  <c:v>3515</c:v>
                </c:pt>
                <c:pt idx="8">
                  <c:v>3294</c:v>
                </c:pt>
                <c:pt idx="9">
                  <c:v>3141</c:v>
                </c:pt>
                <c:pt idx="10">
                  <c:v>2994</c:v>
                </c:pt>
                <c:pt idx="11">
                  <c:v>2810</c:v>
                </c:pt>
                <c:pt idx="12">
                  <c:v>2807</c:v>
                </c:pt>
                <c:pt idx="13">
                  <c:v>2664</c:v>
                </c:pt>
                <c:pt idx="14">
                  <c:v>2571</c:v>
                </c:pt>
                <c:pt idx="15">
                  <c:v>2505</c:v>
                </c:pt>
                <c:pt idx="16">
                  <c:v>2276</c:v>
                </c:pt>
                <c:pt idx="17">
                  <c:v>2202</c:v>
                </c:pt>
                <c:pt idx="18">
                  <c:v>2235</c:v>
                </c:pt>
                <c:pt idx="19">
                  <c:v>2188</c:v>
                </c:pt>
                <c:pt idx="20">
                  <c:v>2174</c:v>
                </c:pt>
                <c:pt idx="21">
                  <c:v>2189</c:v>
                </c:pt>
                <c:pt idx="22">
                  <c:v>2283</c:v>
                </c:pt>
                <c:pt idx="23">
                  <c:v>2251</c:v>
                </c:pt>
                <c:pt idx="24">
                  <c:v>2292</c:v>
                </c:pt>
                <c:pt idx="25">
                  <c:v>2345</c:v>
                </c:pt>
                <c:pt idx="26">
                  <c:v>2411</c:v>
                </c:pt>
                <c:pt idx="27">
                  <c:v>1877</c:v>
                </c:pt>
                <c:pt idx="28">
                  <c:v>2215</c:v>
                </c:pt>
              </c:numCache>
            </c:numRef>
          </c:val>
          <c:extLst>
            <c:ext xmlns:c16="http://schemas.microsoft.com/office/drawing/2014/chart" uri="{C3380CC4-5D6E-409C-BE32-E72D297353CC}">
              <c16:uniqueId val="{00000010-0B47-4C64-AA2B-059E54F80D51}"/>
            </c:ext>
          </c:extLst>
        </c:ser>
        <c:dLbls>
          <c:showLegendKey val="0"/>
          <c:showVal val="0"/>
          <c:showCatName val="0"/>
          <c:showSerName val="0"/>
          <c:showPercent val="0"/>
          <c:showBubbleSize val="0"/>
        </c:dLbls>
        <c:gapWidth val="10"/>
        <c:overlap val="100"/>
        <c:axId val="612094512"/>
        <c:axId val="612095168"/>
      </c:barChart>
      <c:catAx>
        <c:axId val="61209451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cs"/>
                  </a:defRPr>
                </a:pPr>
                <a:r>
                  <a:rPr lang="en-US" sz="2000" b="1">
                    <a:solidFill>
                      <a:schemeClr val="tx1">
                        <a:lumMod val="85000"/>
                        <a:lumOff val="15000"/>
                      </a:schemeClr>
                    </a:solidFill>
                    <a:latin typeface="Calibri" panose="020F0502020204030204" pitchFamily="34" charset="0"/>
                    <a:cs typeface="Calibri" panose="020F0502020204030204" pitchFamily="34" charset="0"/>
                  </a:rPr>
                  <a:t>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en-US"/>
          </a:p>
        </c:txPr>
        <c:crossAx val="612095168"/>
        <c:crosses val="autoZero"/>
        <c:auto val="1"/>
        <c:lblAlgn val="ctr"/>
        <c:lblOffset val="0"/>
        <c:tickLblSkip val="1"/>
        <c:noMultiLvlLbl val="0"/>
      </c:catAx>
      <c:valAx>
        <c:axId val="612095168"/>
        <c:scaling>
          <c:orientation val="minMax"/>
          <c:max val="25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cs"/>
                  </a:defRPr>
                </a:pPr>
                <a:r>
                  <a:rPr lang="en-US" sz="2000" b="1">
                    <a:solidFill>
                      <a:schemeClr val="tx1">
                        <a:lumMod val="85000"/>
                        <a:lumOff val="15000"/>
                      </a:schemeClr>
                    </a:solidFill>
                    <a:latin typeface="Calibri" panose="020F0502020204030204" pitchFamily="34" charset="0"/>
                    <a:cs typeface="Calibri" panose="020F0502020204030204" pitchFamily="34" charset="0"/>
                  </a:rPr>
                  <a:t>Number of cases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cs"/>
                </a:defRPr>
              </a:pPr>
              <a:endParaRPr lang="en-US"/>
            </a:p>
          </c:txPr>
        </c:title>
        <c:numFmt formatCode="#,##0"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en-US"/>
          </a:p>
        </c:txPr>
        <c:crossAx val="612094512"/>
        <c:crosses val="autoZero"/>
        <c:crossBetween val="between"/>
      </c:valAx>
      <c:spPr>
        <a:noFill/>
        <a:ln>
          <a:noFill/>
        </a:ln>
        <a:effectLst/>
      </c:spPr>
    </c:plotArea>
    <c:legend>
      <c:legendPos val="r"/>
      <c:layout>
        <c:manualLayout>
          <c:xMode val="edge"/>
          <c:yMode val="edge"/>
          <c:x val="0.78335611694809981"/>
          <c:y val="1.8941654709452953E-2"/>
          <c:w val="0.16415983359175626"/>
          <c:h val="0.4910236137050688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overlay val="0"/>
    </c:title>
    <c:autoTitleDeleted val="0"/>
    <c:plotArea>
      <c:layout>
        <c:manualLayout>
          <c:layoutTarget val="inner"/>
          <c:xMode val="edge"/>
          <c:yMode val="edge"/>
          <c:x val="0.11773594706911636"/>
          <c:y val="3.2224409448818901E-2"/>
          <c:w val="0.83759669364246137"/>
          <c:h val="0.79231138213016761"/>
        </c:manualLayout>
      </c:layout>
      <c:barChart>
        <c:barDir val="col"/>
        <c:grouping val="clustered"/>
        <c:varyColors val="0"/>
        <c:ser>
          <c:idx val="0"/>
          <c:order val="0"/>
          <c:tx>
            <c:strRef>
              <c:f>Sheet1!$B$1</c:f>
              <c:strCache>
                <c:ptCount val="1"/>
                <c:pt idx="0">
                  <c:v>TB Cases</c:v>
                </c:pt>
              </c:strCache>
            </c:strRef>
          </c:tx>
          <c:spPr>
            <a:solidFill>
              <a:srgbClr val="4F81BD"/>
            </a:solidFill>
            <a:ln w="38100">
              <a:noFill/>
            </a:ln>
          </c:spPr>
          <c:invertIfNegative val="0"/>
          <c:dPt>
            <c:idx val="3"/>
            <c:invertIfNegative val="0"/>
            <c:bubble3D val="0"/>
            <c:spPr>
              <a:solidFill>
                <a:srgbClr val="C00000"/>
              </a:solidFill>
              <a:ln w="38100">
                <a:noFill/>
              </a:ln>
            </c:spPr>
            <c:extLst>
              <c:ext xmlns:c16="http://schemas.microsoft.com/office/drawing/2014/chart" uri="{C3380CC4-5D6E-409C-BE32-E72D297353CC}">
                <c16:uniqueId val="{00000003-BA6B-4434-81E0-2B83CB87A9FB}"/>
              </c:ext>
            </c:extLst>
          </c:dPt>
          <c:dPt>
            <c:idx val="14"/>
            <c:invertIfNegative val="0"/>
            <c:bubble3D val="0"/>
            <c:extLst>
              <c:ext xmlns:c16="http://schemas.microsoft.com/office/drawing/2014/chart" uri="{C3380CC4-5D6E-409C-BE32-E72D297353CC}">
                <c16:uniqueId val="{00000000-4D23-1C43-9E9C-19A10DBE5CC3}"/>
              </c:ext>
            </c:extLst>
          </c:dPt>
          <c:dPt>
            <c:idx val="15"/>
            <c:invertIfNegative val="0"/>
            <c:bubble3D val="0"/>
            <c:extLst>
              <c:ext xmlns:c16="http://schemas.microsoft.com/office/drawing/2014/chart" uri="{C3380CC4-5D6E-409C-BE32-E72D297353CC}">
                <c16:uniqueId val="{00000001-4D23-1C43-9E9C-19A10DBE5CC3}"/>
              </c:ext>
            </c:extLst>
          </c:dPt>
          <c:dPt>
            <c:idx val="16"/>
            <c:invertIfNegative val="0"/>
            <c:bubble3D val="0"/>
            <c:extLst>
              <c:ext xmlns:c16="http://schemas.microsoft.com/office/drawing/2014/chart" uri="{C3380CC4-5D6E-409C-BE32-E72D297353CC}">
                <c16:uniqueId val="{00000002-4D23-1C43-9E9C-19A10DBE5CC3}"/>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05-F64A-9356-1114DBB92AC5}"/>
                </c:ext>
              </c:extLst>
            </c:dLbl>
            <c:dLbl>
              <c:idx val="1"/>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A05-F64A-9356-1114DBB92AC5}"/>
                </c:ext>
              </c:extLst>
            </c:dLbl>
            <c:dLbl>
              <c:idx val="2"/>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05-F64A-9356-1114DBB92AC5}"/>
                </c:ext>
              </c:extLst>
            </c:dLbl>
            <c:dLbl>
              <c:idx val="3"/>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6B-4434-81E0-2B83CB87A9FB}"/>
                </c:ext>
              </c:extLst>
            </c:dLbl>
            <c:dLbl>
              <c:idx val="13"/>
              <c:tx>
                <c:rich>
                  <a:bodyPr/>
                  <a:lstStyle/>
                  <a:p>
                    <a:r>
                      <a:rPr lang="en-US" b="1">
                        <a:solidFill>
                          <a:schemeClr val="bg1">
                            <a:lumMod val="85000"/>
                          </a:schemeClr>
                        </a:solidFill>
                      </a:rPr>
                      <a:t>1,703</a:t>
                    </a:r>
                    <a:endParaRPr lang="en-US"/>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D23-1C43-9E9C-19A10DBE5CC3}"/>
                </c:ext>
              </c:extLst>
            </c:dLbl>
            <c:spPr>
              <a:noFill/>
              <a:ln>
                <a:noFill/>
              </a:ln>
              <a:effectLst/>
            </c:spPr>
            <c:txPr>
              <a:bodyPr/>
              <a:lstStyle/>
              <a:p>
                <a:pPr>
                  <a:defRPr sz="2800" b="1">
                    <a:solidFill>
                      <a:schemeClr val="tx1"/>
                    </a:solidFill>
                  </a:defRPr>
                </a:pPr>
                <a:endParaRPr lang="en-US"/>
              </a:p>
            </c:txPr>
            <c:dLblPos val="inBase"/>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Sheet1!$A$2:$A$13</c:f>
              <c:numCache>
                <c:formatCode>General</c:formatCode>
                <c:ptCount val="4"/>
                <c:pt idx="0">
                  <c:v>2019</c:v>
                </c:pt>
                <c:pt idx="1">
                  <c:v>2020</c:v>
                </c:pt>
                <c:pt idx="2">
                  <c:v>2021</c:v>
                </c:pt>
                <c:pt idx="3">
                  <c:v>2022</c:v>
                </c:pt>
              </c:numCache>
              <c:extLst/>
            </c:numRef>
          </c:cat>
          <c:val>
            <c:numRef>
              <c:f>Sheet1!$B$2:$B$13</c:f>
              <c:numCache>
                <c:formatCode>General</c:formatCode>
                <c:ptCount val="4"/>
                <c:pt idx="0">
                  <c:v>2110</c:v>
                </c:pt>
                <c:pt idx="1">
                  <c:v>1703</c:v>
                </c:pt>
                <c:pt idx="2">
                  <c:v>1750</c:v>
                </c:pt>
                <c:pt idx="3">
                  <c:v>1843</c:v>
                </c:pt>
              </c:numCache>
              <c:extLst/>
            </c:numRef>
          </c:val>
          <c:extLst>
            <c:ext xmlns:c16="http://schemas.microsoft.com/office/drawing/2014/chart" uri="{C3380CC4-5D6E-409C-BE32-E72D297353CC}">
              <c16:uniqueId val="{00000004-4D23-1C43-9E9C-19A10DBE5CC3}"/>
            </c:ext>
          </c:extLst>
        </c:ser>
        <c:dLbls>
          <c:showLegendKey val="0"/>
          <c:showVal val="0"/>
          <c:showCatName val="0"/>
          <c:showSerName val="0"/>
          <c:showPercent val="0"/>
          <c:showBubbleSize val="0"/>
        </c:dLbls>
        <c:gapWidth val="39"/>
        <c:axId val="135654016"/>
        <c:axId val="135680384"/>
      </c:barChart>
      <c:catAx>
        <c:axId val="135654016"/>
        <c:scaling>
          <c:orientation val="minMax"/>
        </c:scaling>
        <c:delete val="0"/>
        <c:axPos val="b"/>
        <c:numFmt formatCode="General" sourceLinked="1"/>
        <c:majorTickMark val="none"/>
        <c:minorTickMark val="none"/>
        <c:tickLblPos val="nextTo"/>
        <c:spPr>
          <a:ln w="38100">
            <a:solidFill>
              <a:sysClr val="window" lastClr="FFFFFF">
                <a:lumMod val="65000"/>
              </a:sysClr>
            </a:solidFill>
          </a:ln>
        </c:spPr>
        <c:txPr>
          <a:bodyPr rot="0"/>
          <a:lstStyle/>
          <a:p>
            <a:pPr>
              <a:defRPr sz="1800" b="1">
                <a:solidFill>
                  <a:schemeClr val="bg1"/>
                </a:solidFill>
              </a:defRPr>
            </a:pPr>
            <a:endParaRPr lang="en-US"/>
          </a:p>
        </c:txPr>
        <c:crossAx val="135680384"/>
        <c:crosses val="autoZero"/>
        <c:auto val="1"/>
        <c:lblAlgn val="ctr"/>
        <c:lblOffset val="100"/>
        <c:noMultiLvlLbl val="0"/>
      </c:catAx>
      <c:valAx>
        <c:axId val="135680384"/>
        <c:scaling>
          <c:orientation val="minMax"/>
          <c:max val="2500"/>
          <c:min val="0"/>
        </c:scaling>
        <c:delete val="0"/>
        <c:axPos val="l"/>
        <c:majorGridlines>
          <c:spPr>
            <a:ln w="3175">
              <a:solidFill>
                <a:sysClr val="window" lastClr="FFFFFF">
                  <a:lumMod val="85000"/>
                </a:sysClr>
              </a:solidFill>
            </a:ln>
          </c:spPr>
        </c:majorGridlines>
        <c:title>
          <c:tx>
            <c:rich>
              <a:bodyPr/>
              <a:lstStyle/>
              <a:p>
                <a:pPr>
                  <a:defRPr sz="1800" b="1" i="0" u="none" strike="noStrike" baseline="0">
                    <a:solidFill>
                      <a:schemeClr val="bg1"/>
                    </a:solidFill>
                    <a:latin typeface="Calibri"/>
                    <a:ea typeface="Calibri"/>
                    <a:cs typeface="Calibri"/>
                  </a:defRPr>
                </a:pPr>
                <a:r>
                  <a:rPr lang="en-US" sz="1800" b="1">
                    <a:solidFill>
                      <a:schemeClr val="bg1"/>
                    </a:solidFill>
                  </a:rPr>
                  <a:t>Number of Cases</a:t>
                </a:r>
              </a:p>
            </c:rich>
          </c:tx>
          <c:layout>
            <c:manualLayout>
              <c:xMode val="edge"/>
              <c:yMode val="edge"/>
              <c:x val="3.1086067652829328E-3"/>
              <c:y val="0.24996281714785651"/>
            </c:manualLayout>
          </c:layout>
          <c:overlay val="0"/>
          <c:spPr>
            <a:noFill/>
          </c:spPr>
        </c:title>
        <c:numFmt formatCode="#,##0" sourceLinked="0"/>
        <c:majorTickMark val="out"/>
        <c:minorTickMark val="none"/>
        <c:tickLblPos val="nextTo"/>
        <c:spPr>
          <a:ln w="38100">
            <a:solidFill>
              <a:sysClr val="window" lastClr="FFFFFF">
                <a:lumMod val="65000"/>
              </a:sysClr>
            </a:solidFill>
          </a:ln>
        </c:spPr>
        <c:txPr>
          <a:bodyPr/>
          <a:lstStyle/>
          <a:p>
            <a:pPr>
              <a:defRPr b="1">
                <a:solidFill>
                  <a:schemeClr val="bg1"/>
                </a:solidFill>
              </a:defRPr>
            </a:pPr>
            <a:endParaRPr lang="en-US"/>
          </a:p>
        </c:txPr>
        <c:crossAx val="135654016"/>
        <c:crosses val="autoZero"/>
        <c:crossBetween val="between"/>
      </c:valAx>
      <c:spPr>
        <a:ln>
          <a:noFill/>
        </a:ln>
      </c:spPr>
    </c:plotArea>
    <c:plotVisOnly val="0"/>
    <c:dispBlanksAs val="gap"/>
    <c:showDLblsOverMax val="0"/>
  </c:chart>
  <c:txPr>
    <a:bodyPr/>
    <a:lstStyle/>
    <a:p>
      <a:pPr>
        <a:defRPr sz="1798"/>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A4-428C-979E-0D9443E5617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DA4-428C-979E-0D9443E561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DA4-428C-979E-0D9443E56176}"/>
              </c:ext>
            </c:extLst>
          </c:dPt>
          <c:dLbls>
            <c:dLbl>
              <c:idx val="0"/>
              <c:tx>
                <c:rich>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r>
                      <a:rPr lang="en-US" sz="1500" b="1" i="0" baseline="0" dirty="0"/>
                      <a:t>24 (55%)</a:t>
                    </a: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0976026860530708"/>
                      <c:h val="8.3159220268582343E-2"/>
                    </c:manualLayout>
                  </c15:layout>
                  <c15:showDataLabelsRange val="0"/>
                </c:ext>
                <c:ext xmlns:c16="http://schemas.microsoft.com/office/drawing/2014/chart" uri="{C3380CC4-5D6E-409C-BE32-E72D297353CC}">
                  <c16:uniqueId val="{00000001-0DA4-428C-979E-0D9443E56176}"/>
                </c:ext>
              </c:extLst>
            </c:dLbl>
            <c:dLbl>
              <c:idx val="1"/>
              <c:tx>
                <c:rich>
                  <a:bodyPr/>
                  <a:lstStyle/>
                  <a:p>
                    <a:fld id="{5AAE4856-84C0-4842-A228-95E44ADFC4E2}" type="VALUE">
                      <a:rPr lang="en-US" sz="1500" b="1" i="0" baseline="0"/>
                      <a:pPr/>
                      <a:t>[VALUE]</a:t>
                    </a:fld>
                    <a:r>
                      <a:rPr lang="en-US" sz="1500" b="1" i="0" baseline="0" dirty="0"/>
                      <a:t> (34%)</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DA4-428C-979E-0D9443E56176}"/>
                </c:ext>
              </c:extLst>
            </c:dLbl>
            <c:dLbl>
              <c:idx val="2"/>
              <c:layout>
                <c:manualLayout>
                  <c:x val="7.734084709999485E-2"/>
                  <c:y val="0.16480711647347118"/>
                </c:manualLayout>
              </c:layout>
              <c:tx>
                <c:rich>
                  <a:bodyPr/>
                  <a:lstStyle/>
                  <a:p>
                    <a:fld id="{54937591-D2BE-444B-AEA2-9EB8EFA65F0A}" type="VALUE">
                      <a:rPr lang="en-US" sz="1500" b="1" i="0" baseline="0"/>
                      <a:pPr/>
                      <a:t>[VALUE]</a:t>
                    </a:fld>
                    <a:r>
                      <a:rPr lang="en-US" sz="1500" b="1" i="0" baseline="0" dirty="0"/>
                      <a:t> (11%)</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DA4-428C-979E-0D9443E5617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lab!$A$2:$A$4</c:f>
              <c:strCache>
                <c:ptCount val="3"/>
                <c:pt idx="0">
                  <c:v>PHL</c:v>
                </c:pt>
                <c:pt idx="1">
                  <c:v>Commercial lab</c:v>
                </c:pt>
                <c:pt idx="2">
                  <c:v>Other</c:v>
                </c:pt>
              </c:strCache>
            </c:strRef>
          </c:cat>
          <c:val>
            <c:numRef>
              <c:f>lab!$B$2:$B$4</c:f>
              <c:numCache>
                <c:formatCode>General</c:formatCode>
                <c:ptCount val="3"/>
                <c:pt idx="0">
                  <c:v>24</c:v>
                </c:pt>
                <c:pt idx="1">
                  <c:v>15</c:v>
                </c:pt>
                <c:pt idx="2">
                  <c:v>5</c:v>
                </c:pt>
              </c:numCache>
            </c:numRef>
          </c:val>
          <c:extLst>
            <c:ext xmlns:c16="http://schemas.microsoft.com/office/drawing/2014/chart" uri="{C3380CC4-5D6E-409C-BE32-E72D297353CC}">
              <c16:uniqueId val="{00000006-0DA4-428C-979E-0D9443E56176}"/>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t"/>
      <c:layout>
        <c:manualLayout>
          <c:xMode val="edge"/>
          <c:yMode val="edge"/>
          <c:x val="0.26647183248322065"/>
          <c:y val="1.4925376057777266E-2"/>
          <c:w val="0.50702423976085143"/>
          <c:h val="0.1028225218048579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696464179235826E-2"/>
          <c:y val="0.12825242660102126"/>
          <c:w val="0.68510322357590592"/>
          <c:h val="0.82372140025935903"/>
        </c:manualLayout>
      </c:layout>
      <c:pieChart>
        <c:varyColors val="1"/>
        <c:ser>
          <c:idx val="0"/>
          <c:order val="0"/>
          <c:tx>
            <c:strRef>
              <c:f>Sheet1!$B$1</c:f>
              <c:strCache>
                <c:ptCount val="1"/>
                <c:pt idx="0">
                  <c:v>Column1</c:v>
                </c:pt>
              </c:strCache>
            </c:strRef>
          </c:tx>
          <c:spPr>
            <a:ln w="3175">
              <a:solidFill>
                <a:schemeClr val="tx2"/>
              </a:solidFill>
            </a:ln>
          </c:spPr>
          <c:dPt>
            <c:idx val="0"/>
            <c:bubble3D val="0"/>
            <c:spPr>
              <a:solidFill>
                <a:srgbClr val="9A4E9E"/>
              </a:solidFill>
              <a:ln w="3175">
                <a:solidFill>
                  <a:schemeClr val="tx2"/>
                </a:solidFill>
              </a:ln>
              <a:effectLst/>
            </c:spPr>
            <c:extLst>
              <c:ext xmlns:c16="http://schemas.microsoft.com/office/drawing/2014/chart" uri="{C3380CC4-5D6E-409C-BE32-E72D297353CC}">
                <c16:uniqueId val="{00000001-1AFF-426C-B1FA-8A560F94C59D}"/>
              </c:ext>
            </c:extLst>
          </c:dPt>
          <c:dPt>
            <c:idx val="1"/>
            <c:bubble3D val="0"/>
            <c:spPr>
              <a:solidFill>
                <a:srgbClr val="00788A"/>
              </a:solidFill>
              <a:ln w="3175">
                <a:solidFill>
                  <a:schemeClr val="tx2"/>
                </a:solidFill>
              </a:ln>
              <a:effectLst/>
            </c:spPr>
            <c:extLst>
              <c:ext xmlns:c16="http://schemas.microsoft.com/office/drawing/2014/chart" uri="{C3380CC4-5D6E-409C-BE32-E72D297353CC}">
                <c16:uniqueId val="{00000003-1AFF-426C-B1FA-8A560F94C59D}"/>
              </c:ext>
            </c:extLst>
          </c:dPt>
          <c:dPt>
            <c:idx val="2"/>
            <c:bubble3D val="0"/>
            <c:spPr>
              <a:solidFill>
                <a:schemeClr val="accent3"/>
              </a:solidFill>
              <a:ln w="3175">
                <a:solidFill>
                  <a:schemeClr val="tx2"/>
                </a:solidFill>
              </a:ln>
              <a:effectLst/>
            </c:spPr>
            <c:extLst>
              <c:ext xmlns:c16="http://schemas.microsoft.com/office/drawing/2014/chart" uri="{C3380CC4-5D6E-409C-BE32-E72D297353CC}">
                <c16:uniqueId val="{00000005-1AFF-426C-B1FA-8A560F94C59D}"/>
              </c:ext>
            </c:extLst>
          </c:dPt>
          <c:dLbls>
            <c:dLbl>
              <c:idx val="0"/>
              <c:layout>
                <c:manualLayout>
                  <c:x val="0.12051046063373222"/>
                  <c:y val="-9.5374031308855578E-2"/>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bg2"/>
                        </a:solidFill>
                        <a:latin typeface="Calibri" panose="020F0502020204030204" pitchFamily="34" charset="0"/>
                        <a:ea typeface="+mn-ea"/>
                        <a:cs typeface="Calibri" panose="020F0502020204030204" pitchFamily="34" charset="0"/>
                      </a:defRPr>
                    </a:pPr>
                    <a:fld id="{61DA0F3F-A4D7-440C-838C-45A41167E31C}" type="CATEGORYNAME">
                      <a:rPr lang="en-US" sz="2400" b="0" smtClean="0">
                        <a:solidFill>
                          <a:schemeClr val="bg2"/>
                        </a:solidFill>
                        <a:latin typeface="Calibri" panose="020F0502020204030204" pitchFamily="34" charset="0"/>
                        <a:cs typeface="Calibri" panose="020F0502020204030204" pitchFamily="34" charset="0"/>
                      </a:rPr>
                      <a:pPr>
                        <a:defRPr sz="2400">
                          <a:solidFill>
                            <a:schemeClr val="bg2"/>
                          </a:solidFill>
                          <a:latin typeface="Calibri" panose="020F0502020204030204" pitchFamily="34" charset="0"/>
                          <a:cs typeface="Calibri" panose="020F0502020204030204" pitchFamily="34" charset="0"/>
                        </a:defRPr>
                      </a:pPr>
                      <a:t>[CATEGORY NAME]</a:t>
                    </a:fld>
                    <a:r>
                      <a:rPr lang="en-US" sz="2400" b="0">
                        <a:solidFill>
                          <a:schemeClr val="bg2"/>
                        </a:solidFill>
                        <a:latin typeface="Calibri" panose="020F0502020204030204" pitchFamily="34" charset="0"/>
                        <a:cs typeface="Calibri" panose="020F0502020204030204" pitchFamily="34" charset="0"/>
                      </a:rPr>
                      <a:t>,</a:t>
                    </a:r>
                    <a:r>
                      <a:rPr lang="en-US" sz="2400" b="0" baseline="30000">
                        <a:solidFill>
                          <a:schemeClr val="bg2"/>
                        </a:solidFill>
                        <a:latin typeface="Segoe UI" panose="020B0502040204020203" pitchFamily="34" charset="0"/>
                        <a:cs typeface="Segoe UI" panose="020B0502040204020203" pitchFamily="34" charset="0"/>
                      </a:rPr>
                      <a:t>†</a:t>
                    </a:r>
                    <a:r>
                      <a:rPr lang="en-US" sz="2400" b="0" baseline="0">
                        <a:solidFill>
                          <a:schemeClr val="bg2"/>
                        </a:solidFill>
                        <a:latin typeface="Calibri" panose="020F0502020204030204" pitchFamily="34" charset="0"/>
                        <a:cs typeface="Calibri" panose="020F0502020204030204" pitchFamily="34" charset="0"/>
                      </a:rPr>
                      <a:t>
79%</a:t>
                    </a: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bg2"/>
                      </a:solidFill>
                      <a:latin typeface="Calibri" panose="020F0502020204030204" pitchFamily="34" charset="0"/>
                      <a:ea typeface="+mn-ea"/>
                      <a:cs typeface="Calibri" panose="020F050202020403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7103191189265441"/>
                      <c:h val="0.21258485128449447"/>
                    </c:manualLayout>
                  </c15:layout>
                  <c15:dlblFieldTable/>
                  <c15:showDataLabelsRange val="0"/>
                </c:ext>
                <c:ext xmlns:c16="http://schemas.microsoft.com/office/drawing/2014/chart" uri="{C3380CC4-5D6E-409C-BE32-E72D297353CC}">
                  <c16:uniqueId val="{00000001-1AFF-426C-B1FA-8A560F94C59D}"/>
                </c:ext>
              </c:extLst>
            </c:dLbl>
            <c:dLbl>
              <c:idx val="1"/>
              <c:layout>
                <c:manualLayout>
                  <c:x val="-0.30098750068824132"/>
                  <c:y val="1.5907561492661596E-2"/>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bg2"/>
                        </a:solidFill>
                        <a:latin typeface="Calibri" panose="020F0502020204030204" pitchFamily="34" charset="0"/>
                        <a:ea typeface="+mn-ea"/>
                        <a:cs typeface="Calibri" panose="020F0502020204030204" pitchFamily="34" charset="0"/>
                      </a:defRPr>
                    </a:pPr>
                    <a:fld id="{3EBF11A4-EFC3-42B1-AA0E-746AED7774EE}" type="CATEGORYNAME">
                      <a:rPr lang="en-US" sz="2400" b="0" smtClean="0">
                        <a:solidFill>
                          <a:schemeClr val="bg2"/>
                        </a:solidFill>
                        <a:latin typeface="Calibri" panose="020F0502020204030204" pitchFamily="34" charset="0"/>
                        <a:cs typeface="Calibri" panose="020F0502020204030204" pitchFamily="34" charset="0"/>
                      </a:rPr>
                      <a:pPr>
                        <a:defRPr sz="2400">
                          <a:solidFill>
                            <a:schemeClr val="bg2"/>
                          </a:solidFill>
                          <a:latin typeface="Calibri" panose="020F0502020204030204" pitchFamily="34" charset="0"/>
                          <a:cs typeface="Calibri" panose="020F0502020204030204" pitchFamily="34" charset="0"/>
                        </a:defRPr>
                      </a:pPr>
                      <a:t>[CATEGORY NAME]</a:t>
                    </a:fld>
                    <a:r>
                      <a:rPr lang="en-US" sz="2400" b="0">
                        <a:solidFill>
                          <a:schemeClr val="bg2"/>
                        </a:solidFill>
                        <a:latin typeface="Calibri" panose="020F0502020204030204" pitchFamily="34" charset="0"/>
                        <a:cs typeface="Calibri" panose="020F0502020204030204" pitchFamily="34" charset="0"/>
                      </a:rPr>
                      <a:t>, </a:t>
                    </a:r>
                    <a:r>
                      <a:rPr lang="en-US" sz="2400" b="0" baseline="0">
                        <a:solidFill>
                          <a:schemeClr val="bg2"/>
                        </a:solidFill>
                        <a:latin typeface="Calibri" panose="020F0502020204030204" pitchFamily="34" charset="0"/>
                        <a:cs typeface="Calibri" panose="020F0502020204030204" pitchFamily="34" charset="0"/>
                      </a:rPr>
                      <a:t> 21%</a:t>
                    </a: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bg2"/>
                      </a:solidFill>
                      <a:latin typeface="Calibri" panose="020F0502020204030204" pitchFamily="34" charset="0"/>
                      <a:ea typeface="+mn-ea"/>
                      <a:cs typeface="Calibri" panose="020F050202020403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114081139342747"/>
                      <c:h val="0.23661511617926359"/>
                    </c:manualLayout>
                  </c15:layout>
                  <c15:dlblFieldTable/>
                  <c15:showDataLabelsRange val="0"/>
                </c:ext>
                <c:ext xmlns:c16="http://schemas.microsoft.com/office/drawing/2014/chart" uri="{C3380CC4-5D6E-409C-BE32-E72D297353CC}">
                  <c16:uniqueId val="{00000003-1AFF-426C-B1FA-8A560F94C59D}"/>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Sheet1!$A$2:$A$3</c:f>
              <c:strCache>
                <c:ptCount val="2"/>
                <c:pt idx="0">
                  <c:v>Pulmonary involvement</c:v>
                </c:pt>
                <c:pt idx="1">
                  <c:v>Extrapulmonary only</c:v>
                </c:pt>
              </c:strCache>
            </c:strRef>
          </c:cat>
          <c:val>
            <c:numRef>
              <c:f>Sheet1!$B$2:$B$3</c:f>
              <c:numCache>
                <c:formatCode>0_);\(0\)</c:formatCode>
                <c:ptCount val="2"/>
                <c:pt idx="0">
                  <c:v>78.8</c:v>
                </c:pt>
                <c:pt idx="1">
                  <c:v>21.2</c:v>
                </c:pt>
              </c:numCache>
            </c:numRef>
          </c:val>
          <c:extLst>
            <c:ext xmlns:c16="http://schemas.microsoft.com/office/drawing/2014/chart" uri="{C3380CC4-5D6E-409C-BE32-E72D297353CC}">
              <c16:uniqueId val="{00000006-1AFF-426C-B1FA-8A560F94C59D}"/>
            </c:ext>
          </c:extLst>
        </c:ser>
        <c:dLbls>
          <c:showLegendKey val="0"/>
          <c:showVal val="0"/>
          <c:showCatName val="0"/>
          <c:showSerName val="0"/>
          <c:showPercent val="0"/>
          <c:showBubbleSize val="0"/>
          <c:showLeaderLines val="0"/>
        </c:dLbls>
        <c:firstSliceAng val="128"/>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896300481705"/>
          <c:y val="3.9923840935497168E-2"/>
          <c:w val="0.67701028463509594"/>
          <c:h val="0.94232989767999698"/>
        </c:manualLayout>
      </c:layout>
      <c:barChart>
        <c:barDir val="bar"/>
        <c:grouping val="clustered"/>
        <c:varyColors val="0"/>
        <c:ser>
          <c:idx val="0"/>
          <c:order val="0"/>
          <c:tx>
            <c:strRef>
              <c:f>Sheet1!$B$1</c:f>
              <c:strCache>
                <c:ptCount val="1"/>
                <c:pt idx="0">
                  <c:v>Percent</c:v>
                </c:pt>
              </c:strCache>
            </c:strRef>
          </c:tx>
          <c:spPr>
            <a:solidFill>
              <a:srgbClr val="00788A"/>
            </a:solidFill>
            <a:ln>
              <a:noFill/>
            </a:ln>
            <a:effectLst/>
          </c:spPr>
          <c:invertIfNegative val="0"/>
          <c:dLbls>
            <c:dLbl>
              <c:idx val="0"/>
              <c:tx>
                <c:rich>
                  <a:bodyPr/>
                  <a:lstStyle/>
                  <a:p>
                    <a:fld id="{10BE5AC0-0A80-4526-9406-553A9F7C9C69}"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7B6A-4320-8631-187DF11725C2}"/>
                </c:ext>
              </c:extLst>
            </c:dLbl>
            <c:dLbl>
              <c:idx val="1"/>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r>
                      <a:rPr lang="en-US" sz="1800">
                        <a:solidFill>
                          <a:schemeClr val="tx1">
                            <a:lumMod val="85000"/>
                            <a:lumOff val="15000"/>
                          </a:schemeClr>
                        </a:solidFill>
                      </a:rPr>
                      <a:t>&lt;1%</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B6A-4320-8631-187DF11725C2}"/>
                </c:ext>
              </c:extLst>
            </c:dLbl>
            <c:dLbl>
              <c:idx val="2"/>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fld id="{BD099F02-8544-4C5F-8106-49A033DE8D8F}" type="VALUE">
                      <a:rPr lang="en-US" sz="1800">
                        <a:solidFill>
                          <a:schemeClr val="tx1">
                            <a:lumMod val="85000"/>
                            <a:lumOff val="15000"/>
                          </a:schemeClr>
                        </a:solidFill>
                      </a:rPr>
                      <a:pPr>
                        <a:defRPr sz="1800" b="1">
                          <a:solidFill>
                            <a:schemeClr val="tx1">
                              <a:lumMod val="85000"/>
                              <a:lumOff val="15000"/>
                            </a:schemeClr>
                          </a:solidFill>
                          <a:latin typeface="Calibri" panose="020F0502020204030204" pitchFamily="34" charset="0"/>
                          <a:cs typeface="Calibri" panose="020F050202020403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B6A-4320-8631-187DF11725C2}"/>
                </c:ext>
              </c:extLst>
            </c:dLbl>
            <c:dLbl>
              <c:idx val="3"/>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fld id="{F48CC672-95C8-4340-AF0C-3D0DD79DBC8C}" type="VALUE">
                      <a:rPr lang="en-US" sz="1800">
                        <a:solidFill>
                          <a:schemeClr val="tx1">
                            <a:lumMod val="85000"/>
                            <a:lumOff val="15000"/>
                          </a:schemeClr>
                        </a:solidFill>
                      </a:rPr>
                      <a:pPr>
                        <a:defRPr sz="1800" b="1">
                          <a:solidFill>
                            <a:schemeClr val="tx1">
                              <a:lumMod val="85000"/>
                              <a:lumOff val="15000"/>
                            </a:schemeClr>
                          </a:solidFill>
                          <a:latin typeface="Calibri" panose="020F0502020204030204" pitchFamily="34" charset="0"/>
                          <a:cs typeface="Calibri" panose="020F050202020403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85000"/>
                          <a:lumOff val="1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B6A-4320-8631-187DF11725C2}"/>
                </c:ext>
              </c:extLst>
            </c:dLbl>
            <c:dLbl>
              <c:idx val="4"/>
              <c:tx>
                <c:rich>
                  <a:bodyPr/>
                  <a:lstStyle/>
                  <a:p>
                    <a:fld id="{74C50853-5A5F-436B-8081-B51CE2842F8F}"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B6A-4320-8631-187DF11725C2}"/>
                </c:ext>
              </c:extLst>
            </c:dLbl>
            <c:dLbl>
              <c:idx val="5"/>
              <c:tx>
                <c:rich>
                  <a:bodyPr/>
                  <a:lstStyle/>
                  <a:p>
                    <a:fld id="{3CA1749B-FE3A-43D2-A8BB-45F40F95EB97}"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B6A-4320-8631-187DF11725C2}"/>
                </c:ext>
              </c:extLst>
            </c:dLbl>
            <c:dLbl>
              <c:idx val="6"/>
              <c:tx>
                <c:rich>
                  <a:bodyPr/>
                  <a:lstStyle/>
                  <a:p>
                    <a:fld id="{E324195C-F1E3-47B7-B682-A3E22FCE62D7}" type="VALUE">
                      <a:rPr lang="en-US" dirty="0">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B6A-4320-8631-187DF11725C2}"/>
                </c:ext>
              </c:extLst>
            </c:dLbl>
            <c:dLbl>
              <c:idx val="7"/>
              <c:tx>
                <c:rich>
                  <a:bodyPr/>
                  <a:lstStyle/>
                  <a:p>
                    <a:fld id="{C2314BBA-17C4-42A3-88A1-901C167ACCCB}"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B6A-4320-8631-187DF11725C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Other</c:v>
                </c:pt>
                <c:pt idx="1">
                  <c:v>Laryngeal</c:v>
                </c:pt>
                <c:pt idx="2">
                  <c:v>Meningeal</c:v>
                </c:pt>
                <c:pt idx="3">
                  <c:v>Genitourinary</c:v>
                </c:pt>
                <c:pt idx="4">
                  <c:v>Peritoneal</c:v>
                </c:pt>
                <c:pt idx="5">
                  <c:v>Bone and joint</c:v>
                </c:pt>
                <c:pt idx="6">
                  <c:v>Pleural</c:v>
                </c:pt>
                <c:pt idx="7">
                  <c:v>Lymphatic</c:v>
                </c:pt>
              </c:strCache>
            </c:strRef>
          </c:cat>
          <c:val>
            <c:numRef>
              <c:f>Sheet1!$B$2:$B$9</c:f>
              <c:numCache>
                <c:formatCode>0%</c:formatCode>
                <c:ptCount val="8"/>
                <c:pt idx="0">
                  <c:v>0.26500000000000001</c:v>
                </c:pt>
                <c:pt idx="1">
                  <c:v>2E-3</c:v>
                </c:pt>
                <c:pt idx="2">
                  <c:v>3.5000000000000003E-2</c:v>
                </c:pt>
                <c:pt idx="3">
                  <c:v>3.7999999999999999E-2</c:v>
                </c:pt>
                <c:pt idx="4">
                  <c:v>6.6000000000000003E-2</c:v>
                </c:pt>
                <c:pt idx="5">
                  <c:v>0.13700000000000001</c:v>
                </c:pt>
                <c:pt idx="6">
                  <c:v>0.152</c:v>
                </c:pt>
                <c:pt idx="7">
                  <c:v>0.30599999999999999</c:v>
                </c:pt>
              </c:numCache>
            </c:numRef>
          </c:val>
          <c:extLst>
            <c:ext xmlns:c16="http://schemas.microsoft.com/office/drawing/2014/chart" uri="{C3380CC4-5D6E-409C-BE32-E72D297353CC}">
              <c16:uniqueId val="{00000000-FD98-4FFC-97BE-2B14C870EFB9}"/>
            </c:ext>
          </c:extLst>
        </c:ser>
        <c:dLbls>
          <c:dLblPos val="outEnd"/>
          <c:showLegendKey val="0"/>
          <c:showVal val="1"/>
          <c:showCatName val="0"/>
          <c:showSerName val="0"/>
          <c:showPercent val="0"/>
          <c:showBubbleSize val="0"/>
        </c:dLbls>
        <c:gapWidth val="10"/>
        <c:axId val="152809231"/>
        <c:axId val="1948667327"/>
      </c:barChart>
      <c:catAx>
        <c:axId val="152809231"/>
        <c:scaling>
          <c:orientation val="minMax"/>
        </c:scaling>
        <c:delete val="0"/>
        <c:axPos val="l"/>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800" b="0" i="0" u="none" strike="noStrike" kern="1200" baseline="0">
                <a:solidFill>
                  <a:srgbClr val="3F3F3F"/>
                </a:solidFill>
                <a:latin typeface="Calibri" panose="020F0502020204030204" pitchFamily="34" charset="0"/>
                <a:ea typeface="+mn-ea"/>
                <a:cs typeface="Calibri" panose="020F0502020204030204" pitchFamily="34" charset="0"/>
              </a:defRPr>
            </a:pPr>
            <a:endParaRPr lang="en-US"/>
          </a:p>
        </c:txPr>
        <c:crossAx val="1948667327"/>
        <c:crosses val="autoZero"/>
        <c:auto val="1"/>
        <c:lblAlgn val="ctr"/>
        <c:lblOffset val="100"/>
        <c:noMultiLvlLbl val="0"/>
      </c:catAx>
      <c:valAx>
        <c:axId val="1948667327"/>
        <c:scaling>
          <c:orientation val="minMax"/>
          <c:max val="0.4"/>
          <c:min val="0"/>
        </c:scaling>
        <c:delete val="1"/>
        <c:axPos val="b"/>
        <c:numFmt formatCode="0%" sourceLinked="0"/>
        <c:majorTickMark val="out"/>
        <c:minorTickMark val="none"/>
        <c:tickLblPos val="nextTo"/>
        <c:crossAx val="152809231"/>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788A"/>
      </a:solidFill>
      <a:prstDash val="sysDash"/>
    </a:ln>
    <a:effectLst/>
  </c:spPr>
  <c:txPr>
    <a:bodyPr/>
    <a:lstStyle/>
    <a:p>
      <a:pPr>
        <a:defRPr sz="1200">
          <a:solidFill>
            <a:srgbClr val="000000"/>
          </a:solidFill>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Sheet1!$A$2:$C$4</cx:f>
        <cx:lvl ptCount="3">
          <cx:pt idx="0">Progression of LTBI</cx:pt>
          <cx:pt idx="1">Recent transmission</cx:pt>
          <cx:pt idx="2">Imported</cx:pt>
        </cx:lvl>
        <cx:lvl ptCount="3">
          <cx:pt idx="0">Stem 1</cx:pt>
          <cx:pt idx="1">Stem 3</cx:pt>
          <cx:pt idx="2">Stem 5</cx:pt>
        </cx:lvl>
        <cx:lvl ptCount="3">
          <cx:pt idx="0">Branch 1</cx:pt>
          <cx:pt idx="1">Branch 2</cx:pt>
          <cx:pt idx="2">Branch 3</cx:pt>
        </cx:lvl>
      </cx:strDim>
      <cx:numDim type="size">
        <cx:f>Sheet1!$D$2:$D$4</cx:f>
        <cx:lvl ptCount="3" formatCode="0%">
          <cx:pt idx="0">0.85999999999999999</cx:pt>
          <cx:pt idx="1">0.11</cx:pt>
          <cx:pt idx="2">0.029999999999999999</cx:pt>
        </cx:lvl>
      </cx:numDim>
    </cx:data>
  </cx:chartData>
  <cx:chart>
    <cx:plotArea>
      <cx:plotAreaRegion>
        <cx:series layoutId="treemap" uniqueId="{063B34F6-4BD6-4DCE-90D3-FF5266A35FE7}">
          <cx:tx>
            <cx:txData>
              <cx:f>Sheet1!$D$1</cx:f>
              <cx:v>Series1</cx:v>
            </cx:txData>
          </cx:tx>
          <cx:dataPt idx="3">
            <cx:spPr>
              <a:solidFill>
                <a:srgbClr val="7030A0"/>
              </a:solidFill>
            </cx:spPr>
          </cx:dataPt>
          <cx:dataPt idx="6">
            <cx:spPr>
              <a:solidFill>
                <a:srgbClr val="70AD47"/>
              </a:solidFill>
            </cx:spPr>
          </cx:dataPt>
          <cx:dataLabels pos="inEnd">
            <cx:txPr>
              <a:bodyPr spcFirstLastPara="1" vertOverflow="ellipsis" horzOverflow="overflow" wrap="square" lIns="0" tIns="0" rIns="0" bIns="0" anchor="ctr" anchorCtr="1"/>
              <a:lstStyle/>
              <a:p>
                <a:pPr algn="ctr" rtl="0">
                  <a:defRPr sz="2000" b="0"/>
                </a:pPr>
                <a:endParaRPr lang="en-US" sz="2000" b="0" i="0" u="none" strike="noStrike" baseline="0">
                  <a:solidFill>
                    <a:prstClr val="white"/>
                  </a:solidFill>
                  <a:latin typeface="Calibri" panose="020F0502020204030204"/>
                </a:endParaRPr>
              </a:p>
            </cx:txPr>
            <cx:visibility seriesName="0" categoryName="1" value="1"/>
            <cx:separator>
</cx:separator>
            <cx:dataLabel idx="2">
              <cx:txPr>
                <a:bodyPr spcFirstLastPara="1" vertOverflow="ellipsis" horzOverflow="overflow" wrap="square" lIns="0" tIns="0" rIns="0" bIns="0" anchor="ctr" anchorCtr="1"/>
                <a:lstStyle/>
                <a:p>
                  <a:pPr algn="ctr" rtl="0">
                    <a:defRPr sz="2800" b="1"/>
                  </a:pPr>
                  <a:r>
                    <a:rPr lang="en-US" sz="2800" b="1" i="0" u="none" strike="noStrike" baseline="0">
                      <a:solidFill>
                        <a:prstClr val="white"/>
                      </a:solidFill>
                      <a:latin typeface="Calibri" panose="020F0502020204030204"/>
                    </a:rPr>
                    <a:t>Progression of LTBI
86%</a:t>
                  </a:r>
                </a:p>
              </cx:txPr>
              <cx:visibility seriesName="0" categoryName="1" value="1"/>
              <cx:separator>
</cx:separator>
            </cx:dataLabel>
            <cx:dataLabelHidden idx="0"/>
            <cx:dataLabelHidden idx="3"/>
            <cx:dataLabelHidden idx="6"/>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7C98C1-28E5-483D-97E5-71B963525DFA}" type="doc">
      <dgm:prSet loTypeId="urn:microsoft.com/office/officeart/2005/8/layout/vList3" loCatId="list" qsTypeId="urn:microsoft.com/office/officeart/2005/8/quickstyle/simple4" qsCatId="simple" csTypeId="urn:microsoft.com/office/officeart/2005/8/colors/colorful5" csCatId="colorful" phldr="1"/>
      <dgm:spPr/>
      <dgm:t>
        <a:bodyPr/>
        <a:lstStyle/>
        <a:p>
          <a:endParaRPr lang="en-US"/>
        </a:p>
      </dgm:t>
    </dgm:pt>
    <dgm:pt modelId="{44BE0888-C226-4493-8E5F-AF9A0ED0BC7C}">
      <dgm:prSet phldrT="[Text]"/>
      <dgm:spPr/>
      <dgm:t>
        <a:bodyPr/>
        <a:lstStyle/>
        <a:p>
          <a:pPr>
            <a:buClrTx/>
            <a:buFont typeface="Arial" panose="020B0604020202020204" pitchFamily="34" charset="0"/>
            <a:buChar char="•"/>
          </a:pPr>
          <a:r>
            <a:rPr lang="en-US" b="0" dirty="0">
              <a:sym typeface="Symbol" pitchFamily="18" charset="2"/>
            </a:rPr>
            <a:t>increased likelihood of exposure to persons with TB disease</a:t>
          </a:r>
          <a:endParaRPr lang="en-US" dirty="0"/>
        </a:p>
      </dgm:t>
    </dgm:pt>
    <dgm:pt modelId="{BE9505F9-1844-4B49-B37D-DC5DE3BFC012}" type="parTrans" cxnId="{9B980EF0-6953-4334-8091-590D08C1BB5A}">
      <dgm:prSet/>
      <dgm:spPr/>
      <dgm:t>
        <a:bodyPr/>
        <a:lstStyle/>
        <a:p>
          <a:endParaRPr lang="en-US"/>
        </a:p>
      </dgm:t>
    </dgm:pt>
    <dgm:pt modelId="{2667A25B-862B-464E-B24C-DD7499B342B3}" type="sibTrans" cxnId="{9B980EF0-6953-4334-8091-590D08C1BB5A}">
      <dgm:prSet/>
      <dgm:spPr/>
      <dgm:t>
        <a:bodyPr/>
        <a:lstStyle/>
        <a:p>
          <a:endParaRPr lang="en-US"/>
        </a:p>
      </dgm:t>
    </dgm:pt>
    <dgm:pt modelId="{1F0359F8-2F70-445B-9151-910B68A48C6C}">
      <dgm:prSet phldrT="[Text]"/>
      <dgm:spPr/>
      <dgm:t>
        <a:bodyPr/>
        <a:lstStyle/>
        <a:p>
          <a:r>
            <a:rPr lang="en-US" dirty="0"/>
            <a:t>clinical conditions that increase their risk of progressing from LTBI to TB disease</a:t>
          </a:r>
        </a:p>
      </dgm:t>
    </dgm:pt>
    <dgm:pt modelId="{B3BEF7BB-B439-4AE9-9A2D-957BECD47919}" type="parTrans" cxnId="{5473D14E-02FF-4BCD-9E37-C75023A5F1D9}">
      <dgm:prSet/>
      <dgm:spPr/>
      <dgm:t>
        <a:bodyPr/>
        <a:lstStyle/>
        <a:p>
          <a:endParaRPr lang="en-US"/>
        </a:p>
      </dgm:t>
    </dgm:pt>
    <dgm:pt modelId="{B43CF6C3-6526-4EA7-A5C5-EA90B14DACD9}" type="sibTrans" cxnId="{5473D14E-02FF-4BCD-9E37-C75023A5F1D9}">
      <dgm:prSet/>
      <dgm:spPr/>
      <dgm:t>
        <a:bodyPr/>
        <a:lstStyle/>
        <a:p>
          <a:endParaRPr lang="en-US"/>
        </a:p>
      </dgm:t>
    </dgm:pt>
    <dgm:pt modelId="{93B7E47C-02A1-41C5-8E7B-D494F7847B3F}" type="pres">
      <dgm:prSet presAssocID="{747C98C1-28E5-483D-97E5-71B963525DFA}" presName="linearFlow" presStyleCnt="0">
        <dgm:presLayoutVars>
          <dgm:dir/>
          <dgm:resizeHandles val="exact"/>
        </dgm:presLayoutVars>
      </dgm:prSet>
      <dgm:spPr/>
    </dgm:pt>
    <dgm:pt modelId="{E4F4B89F-0A52-41E6-80BB-BA792873CD9E}" type="pres">
      <dgm:prSet presAssocID="{44BE0888-C226-4493-8E5F-AF9A0ED0BC7C}" presName="composite" presStyleCnt="0"/>
      <dgm:spPr/>
    </dgm:pt>
    <dgm:pt modelId="{CFC53F0D-55A4-44E9-9FC1-CFF9BC24E849}" type="pres">
      <dgm:prSet presAssocID="{44BE0888-C226-4493-8E5F-AF9A0ED0BC7C}"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ugh with solid fill"/>
        </a:ext>
      </dgm:extLst>
    </dgm:pt>
    <dgm:pt modelId="{1AEC0585-5A53-45D3-B8F8-65675881C2DD}" type="pres">
      <dgm:prSet presAssocID="{44BE0888-C226-4493-8E5F-AF9A0ED0BC7C}" presName="txShp" presStyleLbl="node1" presStyleIdx="0" presStyleCnt="2">
        <dgm:presLayoutVars>
          <dgm:bulletEnabled val="1"/>
        </dgm:presLayoutVars>
      </dgm:prSet>
      <dgm:spPr/>
    </dgm:pt>
    <dgm:pt modelId="{17C99B76-C641-4021-BB09-A75021D119B0}" type="pres">
      <dgm:prSet presAssocID="{2667A25B-862B-464E-B24C-DD7499B342B3}" presName="spacing" presStyleCnt="0"/>
      <dgm:spPr/>
    </dgm:pt>
    <dgm:pt modelId="{25252FC4-DB9D-4C19-BC1A-7818C5C5296E}" type="pres">
      <dgm:prSet presAssocID="{1F0359F8-2F70-445B-9151-910B68A48C6C}" presName="composite" presStyleCnt="0"/>
      <dgm:spPr/>
    </dgm:pt>
    <dgm:pt modelId="{E75FD311-9A6D-4E4E-8FCD-18A5E523687E}" type="pres">
      <dgm:prSet presAssocID="{1F0359F8-2F70-445B-9151-910B68A48C6C}" presName="imgShp" presStyleLbl="fgImgPlac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dicine with solid fill"/>
        </a:ext>
      </dgm:extLst>
    </dgm:pt>
    <dgm:pt modelId="{9619F37C-4F1B-466E-8BAE-7F8911266D4A}" type="pres">
      <dgm:prSet presAssocID="{1F0359F8-2F70-445B-9151-910B68A48C6C}" presName="txShp" presStyleLbl="node1" presStyleIdx="1" presStyleCnt="2">
        <dgm:presLayoutVars>
          <dgm:bulletEnabled val="1"/>
        </dgm:presLayoutVars>
      </dgm:prSet>
      <dgm:spPr/>
    </dgm:pt>
  </dgm:ptLst>
  <dgm:cxnLst>
    <dgm:cxn modelId="{E1EAB039-C576-42E8-A855-41600D661476}" type="presOf" srcId="{747C98C1-28E5-483D-97E5-71B963525DFA}" destId="{93B7E47C-02A1-41C5-8E7B-D494F7847B3F}" srcOrd="0" destOrd="0" presId="urn:microsoft.com/office/officeart/2005/8/layout/vList3"/>
    <dgm:cxn modelId="{5473D14E-02FF-4BCD-9E37-C75023A5F1D9}" srcId="{747C98C1-28E5-483D-97E5-71B963525DFA}" destId="{1F0359F8-2F70-445B-9151-910B68A48C6C}" srcOrd="1" destOrd="0" parTransId="{B3BEF7BB-B439-4AE9-9A2D-957BECD47919}" sibTransId="{B43CF6C3-6526-4EA7-A5C5-EA90B14DACD9}"/>
    <dgm:cxn modelId="{1C6E2983-D470-4E81-B21E-F6AE0B636892}" type="presOf" srcId="{1F0359F8-2F70-445B-9151-910B68A48C6C}" destId="{9619F37C-4F1B-466E-8BAE-7F8911266D4A}" srcOrd="0" destOrd="0" presId="urn:microsoft.com/office/officeart/2005/8/layout/vList3"/>
    <dgm:cxn modelId="{12851CD9-C4D3-4BF1-8095-25D1801B3123}" type="presOf" srcId="{44BE0888-C226-4493-8E5F-AF9A0ED0BC7C}" destId="{1AEC0585-5A53-45D3-B8F8-65675881C2DD}" srcOrd="0" destOrd="0" presId="urn:microsoft.com/office/officeart/2005/8/layout/vList3"/>
    <dgm:cxn modelId="{9B980EF0-6953-4334-8091-590D08C1BB5A}" srcId="{747C98C1-28E5-483D-97E5-71B963525DFA}" destId="{44BE0888-C226-4493-8E5F-AF9A0ED0BC7C}" srcOrd="0" destOrd="0" parTransId="{BE9505F9-1844-4B49-B37D-DC5DE3BFC012}" sibTransId="{2667A25B-862B-464E-B24C-DD7499B342B3}"/>
    <dgm:cxn modelId="{B15711BB-5C9D-427D-96B2-444EF025162F}" type="presParOf" srcId="{93B7E47C-02A1-41C5-8E7B-D494F7847B3F}" destId="{E4F4B89F-0A52-41E6-80BB-BA792873CD9E}" srcOrd="0" destOrd="0" presId="urn:microsoft.com/office/officeart/2005/8/layout/vList3"/>
    <dgm:cxn modelId="{F6BA8EFF-9894-4AC3-9641-FAF1E21A63C1}" type="presParOf" srcId="{E4F4B89F-0A52-41E6-80BB-BA792873CD9E}" destId="{CFC53F0D-55A4-44E9-9FC1-CFF9BC24E849}" srcOrd="0" destOrd="0" presId="urn:microsoft.com/office/officeart/2005/8/layout/vList3"/>
    <dgm:cxn modelId="{33EA740D-D1DE-4428-A1F9-1CB13D8797E0}" type="presParOf" srcId="{E4F4B89F-0A52-41E6-80BB-BA792873CD9E}" destId="{1AEC0585-5A53-45D3-B8F8-65675881C2DD}" srcOrd="1" destOrd="0" presId="urn:microsoft.com/office/officeart/2005/8/layout/vList3"/>
    <dgm:cxn modelId="{3F538EC9-9FE8-4143-A2DD-7A0FA4DAFDDD}" type="presParOf" srcId="{93B7E47C-02A1-41C5-8E7B-D494F7847B3F}" destId="{17C99B76-C641-4021-BB09-A75021D119B0}" srcOrd="1" destOrd="0" presId="urn:microsoft.com/office/officeart/2005/8/layout/vList3"/>
    <dgm:cxn modelId="{05E3F677-016C-4CB9-B67E-52277E09F940}" type="presParOf" srcId="{93B7E47C-02A1-41C5-8E7B-D494F7847B3F}" destId="{25252FC4-DB9D-4C19-BC1A-7818C5C5296E}" srcOrd="2" destOrd="0" presId="urn:microsoft.com/office/officeart/2005/8/layout/vList3"/>
    <dgm:cxn modelId="{016317A5-831E-42F0-B1E8-C6F22B872348}" type="presParOf" srcId="{25252FC4-DB9D-4C19-BC1A-7818C5C5296E}" destId="{E75FD311-9A6D-4E4E-8FCD-18A5E523687E}" srcOrd="0" destOrd="0" presId="urn:microsoft.com/office/officeart/2005/8/layout/vList3"/>
    <dgm:cxn modelId="{D4F241B8-D61D-4040-A829-349C5A338F04}" type="presParOf" srcId="{25252FC4-DB9D-4C19-BC1A-7818C5C5296E}" destId="{9619F37C-4F1B-466E-8BAE-7F8911266D4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C0585-5A53-45D3-B8F8-65675881C2DD}">
      <dsp:nvSpPr>
        <dsp:cNvPr id="0" name=""/>
        <dsp:cNvSpPr/>
      </dsp:nvSpPr>
      <dsp:spPr>
        <a:xfrm rot="10800000">
          <a:off x="2234385" y="1178"/>
          <a:ext cx="6992874" cy="1892089"/>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4359" tIns="125730" rIns="234696" bIns="125730" numCol="1" spcCol="1270" anchor="ctr" anchorCtr="0">
          <a:noAutofit/>
        </a:bodyPr>
        <a:lstStyle/>
        <a:p>
          <a:pPr marL="0" lvl="0" indent="0" algn="ctr" defTabSz="1466850">
            <a:lnSpc>
              <a:spcPct val="90000"/>
            </a:lnSpc>
            <a:spcBef>
              <a:spcPct val="0"/>
            </a:spcBef>
            <a:spcAft>
              <a:spcPct val="35000"/>
            </a:spcAft>
            <a:buClrTx/>
            <a:buFont typeface="Arial" panose="020B0604020202020204" pitchFamily="34" charset="0"/>
            <a:buNone/>
          </a:pPr>
          <a:r>
            <a:rPr lang="en-US" sz="3300" b="0" kern="1200" dirty="0">
              <a:sym typeface="Symbol" pitchFamily="18" charset="2"/>
            </a:rPr>
            <a:t>increased likelihood of exposure to persons with TB disease</a:t>
          </a:r>
          <a:endParaRPr lang="en-US" sz="3300" kern="1200" dirty="0"/>
        </a:p>
      </dsp:txBody>
      <dsp:txXfrm rot="10800000">
        <a:off x="2707407" y="1178"/>
        <a:ext cx="6519852" cy="1892089"/>
      </dsp:txXfrm>
    </dsp:sp>
    <dsp:sp modelId="{CFC53F0D-55A4-44E9-9FC1-CFF9BC24E849}">
      <dsp:nvSpPr>
        <dsp:cNvPr id="0" name=""/>
        <dsp:cNvSpPr/>
      </dsp:nvSpPr>
      <dsp:spPr>
        <a:xfrm>
          <a:off x="1288340" y="1178"/>
          <a:ext cx="1892089" cy="1892089"/>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19F37C-4F1B-466E-8BAE-7F8911266D4A}">
      <dsp:nvSpPr>
        <dsp:cNvPr id="0" name=""/>
        <dsp:cNvSpPr/>
      </dsp:nvSpPr>
      <dsp:spPr>
        <a:xfrm rot="10800000">
          <a:off x="2234385" y="2458070"/>
          <a:ext cx="6992874" cy="1892089"/>
        </a:xfrm>
        <a:prstGeom prst="homePlat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4359" tIns="125730" rIns="234696"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clinical conditions that increase their risk of progressing from LTBI to TB disease</a:t>
          </a:r>
        </a:p>
      </dsp:txBody>
      <dsp:txXfrm rot="10800000">
        <a:off x="2707407" y="2458070"/>
        <a:ext cx="6519852" cy="1892089"/>
      </dsp:txXfrm>
    </dsp:sp>
    <dsp:sp modelId="{E75FD311-9A6D-4E4E-8FCD-18A5E523687E}">
      <dsp:nvSpPr>
        <dsp:cNvPr id="0" name=""/>
        <dsp:cNvSpPr/>
      </dsp:nvSpPr>
      <dsp:spPr>
        <a:xfrm>
          <a:off x="1288340" y="2458070"/>
          <a:ext cx="1892089" cy="1892089"/>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0.10493</cdr:x>
      <cdr:y>0.80229</cdr:y>
    </cdr:from>
    <cdr:to>
      <cdr:x>0.96734</cdr:x>
      <cdr:y>0.87441</cdr:y>
    </cdr:to>
    <cdr:sp macro="" textlink="">
      <cdr:nvSpPr>
        <cdr:cNvPr id="2" name="TextBox 1">
          <a:extLst xmlns:a="http://schemas.openxmlformats.org/drawingml/2006/main">
            <a:ext uri="{FF2B5EF4-FFF2-40B4-BE49-F238E27FC236}">
              <a16:creationId xmlns:a16="http://schemas.microsoft.com/office/drawing/2014/main" id="{790D122A-73E7-4C73-A068-CDE0BBD818A2}"/>
            </a:ext>
          </a:extLst>
        </cdr:cNvPr>
        <cdr:cNvSpPr txBox="1"/>
      </cdr:nvSpPr>
      <cdr:spPr>
        <a:xfrm xmlns:a="http://schemas.openxmlformats.org/drawingml/2006/main">
          <a:off x="1240047" y="4628533"/>
          <a:ext cx="10191464" cy="416070"/>
        </a:xfrm>
        <a:prstGeom xmlns:a="http://schemas.openxmlformats.org/drawingml/2006/main" prst="rect">
          <a:avLst/>
        </a:prstGeom>
        <a:noFill xmlns:a="http://schemas.openxmlformats.org/drawingml/2006/main"/>
        <a:ln xmlns:a="http://schemas.openxmlformats.org/drawingml/2006/main" w="19050">
          <a:noFill/>
        </a:l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600" b="1" dirty="0">
              <a:solidFill>
                <a:schemeClr val="tx1">
                  <a:lumMod val="85000"/>
                  <a:lumOff val="15000"/>
                </a:schemeClr>
              </a:solidFill>
              <a:latin typeface="Calibri" panose="020F0502020204030204" pitchFamily="34" charset="0"/>
            </a:rPr>
            <a:t>Elimination threshold:  ~330 cases or &lt;1 case per 1,000,000 population</a:t>
          </a:r>
        </a:p>
      </cdr:txBody>
    </cdr:sp>
  </cdr:relSizeAnchor>
</c:userShapes>
</file>

<file path=ppt/drawings/drawing2.xml><?xml version="1.0" encoding="utf-8"?>
<c:userShapes xmlns:c="http://schemas.openxmlformats.org/drawingml/2006/chart">
  <cdr:relSizeAnchor xmlns:cdr="http://schemas.openxmlformats.org/drawingml/2006/chartDrawing">
    <cdr:from>
      <cdr:x>0.85759</cdr:x>
      <cdr:y>0.36269</cdr:y>
    </cdr:from>
    <cdr:to>
      <cdr:x>0.96017</cdr:x>
      <cdr:y>0.53693</cdr:y>
    </cdr:to>
    <cdr:sp macro="" textlink="">
      <cdr:nvSpPr>
        <cdr:cNvPr id="4" name="TextBox 3"/>
        <cdr:cNvSpPr txBox="1"/>
      </cdr:nvSpPr>
      <cdr:spPr>
        <a:xfrm xmlns:a="http://schemas.openxmlformats.org/drawingml/2006/main">
          <a:off x="7007225" y="1824037"/>
          <a:ext cx="838200" cy="8763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0.40917</cdr:x>
      <cdr:y>0.05746</cdr:y>
    </cdr:from>
    <cdr:to>
      <cdr:x>0.68268</cdr:x>
      <cdr:y>0.24793</cdr:y>
    </cdr:to>
    <cdr:sp macro="" textlink="">
      <cdr:nvSpPr>
        <cdr:cNvPr id="5" name="TextBox 4"/>
        <cdr:cNvSpPr txBox="1"/>
      </cdr:nvSpPr>
      <cdr:spPr>
        <a:xfrm xmlns:a="http://schemas.openxmlformats.org/drawingml/2006/main">
          <a:off x="3647941" y="275822"/>
          <a:ext cx="2438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BE6414-2810-4AE4-902F-2A53AA1FAA09}" type="datetimeFigureOut">
              <a:rPr lang="en-US" smtClean="0"/>
              <a:t>6/21/2023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73154-1E16-4768-BC02-03DE8D2757CA}" type="slidenum">
              <a:rPr lang="en-US" smtClean="0"/>
              <a:t>‹#›</a:t>
            </a:fld>
            <a:endParaRPr lang="en-US"/>
          </a:p>
        </p:txBody>
      </p:sp>
    </p:spTree>
    <p:extLst>
      <p:ext uri="{BB962C8B-B14F-4D97-AF65-F5344CB8AC3E}">
        <p14:creationId xmlns:p14="http://schemas.microsoft.com/office/powerpoint/2010/main" val="4077213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xfrm>
            <a:off x="376238" y="700088"/>
            <a:ext cx="6202362" cy="3489325"/>
          </a:xfrm>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lIns="91427" tIns="45713" rIns="91427" bIns="45713"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304A9-AB4D-4C42-A5D4-0170EF3D5F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5456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1a9b79489e_0_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1a9b79489e_0_7: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r>
              <a:rPr lang="en-US"/>
              <a:t>Explain DOT. DOT stands for Directly Observed Therapy. We watch pt take their meds everyday M-F typically through video but also in person as needed;</a:t>
            </a:r>
            <a:endParaRPr/>
          </a:p>
          <a:p>
            <a:pPr marL="0" lvl="0" indent="0" algn="l" rtl="0">
              <a:spcBef>
                <a:spcPts val="0"/>
              </a:spcBef>
              <a:spcAft>
                <a:spcPts val="0"/>
              </a:spcAft>
              <a:buNone/>
            </a:pPr>
            <a:r>
              <a:rPr lang="en-US"/>
              <a:t>It gives us an opportunity to assess patient for side effects, build rapport, and ensure treatment completion, </a:t>
            </a:r>
            <a:endParaRPr/>
          </a:p>
          <a:p>
            <a:pPr marL="0" lvl="0" indent="0" algn="l" rtl="0">
              <a:spcBef>
                <a:spcPts val="0"/>
              </a:spcBef>
              <a:spcAft>
                <a:spcPts val="0"/>
              </a:spcAft>
              <a:buNone/>
            </a:pPr>
            <a:r>
              <a:rPr lang="en-US"/>
              <a:t>For example, if pt were to miss doses, we would be aware almost immediately and can ensure that we remove barriers that may be preventing them from taking their medication (for example, transportation, job has odd hours, maybe they need to supplement with safeway giftcards).</a:t>
            </a:r>
            <a:endParaRPr/>
          </a:p>
          <a:p>
            <a:pPr marL="0" lvl="0" indent="0" algn="l" rtl="0">
              <a:spcBef>
                <a:spcPts val="0"/>
              </a:spcBef>
              <a:spcAft>
                <a:spcPts val="0"/>
              </a:spcAft>
              <a:buNone/>
            </a:pPr>
            <a:r>
              <a:rPr lang="en-US"/>
              <a:t>Treatment completion is essential because we want pt makes a fully recovery and ensure there is not further transmission.</a:t>
            </a:r>
            <a:endParaRPr/>
          </a:p>
          <a:p>
            <a:pPr marL="0" lvl="0" indent="0" algn="l" rtl="0">
              <a:spcBef>
                <a:spcPts val="0"/>
              </a:spcBef>
              <a:spcAft>
                <a:spcPts val="0"/>
              </a:spcAft>
              <a:buNone/>
            </a:pPr>
            <a:endParaRPr/>
          </a:p>
          <a:p>
            <a:pPr marL="0" lvl="0" indent="0" algn="l" rtl="0">
              <a:spcBef>
                <a:spcPts val="0"/>
              </a:spcBef>
              <a:spcAft>
                <a:spcPts val="0"/>
              </a:spcAft>
              <a:buNone/>
            </a:pPr>
            <a:r>
              <a:rPr lang="en-US"/>
              <a:t>Finally, we are legally required to watch pulm tb pts take their medications.</a:t>
            </a:r>
            <a:endParaRPr/>
          </a:p>
        </p:txBody>
      </p:sp>
      <p:sp>
        <p:nvSpPr>
          <p:cNvPr id="129" name="Google Shape;129;g21a9b79489e_0_7: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1b2c8f44b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1b2c8f44bf_0_0: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457200" lvl="0" indent="-317500" algn="l" rtl="0">
              <a:spcBef>
                <a:spcPts val="0"/>
              </a:spcBef>
              <a:spcAft>
                <a:spcPts val="0"/>
              </a:spcAft>
              <a:buSzPts val="1400"/>
              <a:buChar char="●"/>
            </a:pPr>
            <a:r>
              <a:rPr lang="en-US"/>
              <a:t>Shifting gears to discuss another case study of a patient presenting to the hospital</a:t>
            </a:r>
            <a:endParaRPr/>
          </a:p>
          <a:p>
            <a:pPr marL="457200" lvl="0" indent="-317500" algn="l" rtl="0">
              <a:spcBef>
                <a:spcPts val="0"/>
              </a:spcBef>
              <a:spcAft>
                <a:spcPts val="0"/>
              </a:spcAft>
              <a:buSzPts val="1400"/>
              <a:buChar char="●"/>
            </a:pPr>
            <a:r>
              <a:rPr lang="en-US"/>
              <a:t>IP Nurse ensures that sputa collected is </a:t>
            </a:r>
            <a:endParaRPr/>
          </a:p>
          <a:p>
            <a:pPr marL="914400" lvl="1" indent="-317500" algn="l" rtl="0">
              <a:spcBef>
                <a:spcPts val="0"/>
              </a:spcBef>
              <a:spcAft>
                <a:spcPts val="0"/>
              </a:spcAft>
              <a:buSzPts val="1400"/>
              <a:buChar char="○"/>
            </a:pPr>
            <a:r>
              <a:rPr lang="en-US"/>
              <a:t>8 hrs apart</a:t>
            </a:r>
            <a:endParaRPr/>
          </a:p>
          <a:p>
            <a:pPr marL="914400" lvl="1" indent="-317500" algn="l" rtl="0">
              <a:spcBef>
                <a:spcPts val="0"/>
              </a:spcBef>
              <a:spcAft>
                <a:spcPts val="0"/>
              </a:spcAft>
              <a:buSzPts val="1400"/>
              <a:buChar char="○"/>
            </a:pPr>
            <a:r>
              <a:rPr lang="en-US"/>
              <a:t>smear and cx x 3 and PCR x1</a:t>
            </a:r>
            <a:endParaRPr/>
          </a:p>
          <a:p>
            <a:pPr marL="914400" lvl="1" indent="-317500" algn="l" rtl="0">
              <a:spcBef>
                <a:spcPts val="0"/>
              </a:spcBef>
              <a:spcAft>
                <a:spcPts val="0"/>
              </a:spcAft>
              <a:buSzPts val="1400"/>
              <a:buChar char="○"/>
            </a:pPr>
            <a:r>
              <a:rPr lang="en-US"/>
              <a:t>if patient is unable to produce expectorated sputum, recommend that Respiratory Therapist can connect with patient for induced sputum</a:t>
            </a:r>
            <a:endParaRPr/>
          </a:p>
          <a:p>
            <a:pPr marL="457200" lvl="0" indent="-317500" algn="l" rtl="0">
              <a:spcBef>
                <a:spcPts val="0"/>
              </a:spcBef>
              <a:spcAft>
                <a:spcPts val="0"/>
              </a:spcAft>
              <a:buSzPts val="1400"/>
              <a:buChar char="●"/>
            </a:pPr>
            <a:r>
              <a:rPr lang="en-US"/>
              <a:t>When ordering AFB Smear and Culture, </a:t>
            </a:r>
            <a:r>
              <a:rPr lang="en-US" u="sng"/>
              <a:t>note that it is not the same as Respiratory Culture</a:t>
            </a:r>
            <a:r>
              <a:rPr lang="en-US"/>
              <a:t>. Please ensure correct tests are ordered (this is an example of what the right tests look like).</a:t>
            </a:r>
            <a:endParaRPr/>
          </a:p>
          <a:p>
            <a:pPr marL="457200" lvl="0" indent="-317500" algn="l" rtl="0">
              <a:spcBef>
                <a:spcPts val="0"/>
              </a:spcBef>
              <a:spcAft>
                <a:spcPts val="0"/>
              </a:spcAft>
              <a:buSzPts val="1400"/>
              <a:buChar char="●"/>
            </a:pPr>
            <a:r>
              <a:rPr lang="en-US"/>
              <a:t>Hospital is in a unique position to ensure all these items are completed before a patient is discharged (vs clinic)</a:t>
            </a:r>
            <a:endParaRPr/>
          </a:p>
          <a:p>
            <a:pPr marL="457200" lvl="0" indent="-317500" algn="l" rtl="0">
              <a:spcBef>
                <a:spcPts val="0"/>
              </a:spcBef>
              <a:spcAft>
                <a:spcPts val="0"/>
              </a:spcAft>
              <a:buSzPts val="1400"/>
              <a:buChar char="●"/>
            </a:pPr>
            <a:r>
              <a:rPr lang="en-US"/>
              <a:t>notifying PH should not delay the work up being initiated.</a:t>
            </a:r>
            <a:endParaRPr/>
          </a:p>
          <a:p>
            <a:pPr marL="457200" lvl="0" indent="-317500" algn="l" rtl="0">
              <a:spcBef>
                <a:spcPts val="0"/>
              </a:spcBef>
              <a:spcAft>
                <a:spcPts val="0"/>
              </a:spcAft>
              <a:buSzPts val="1400"/>
              <a:buChar char="●"/>
            </a:pPr>
            <a:r>
              <a:rPr lang="en-US"/>
              <a:t>Some TB work ups may be more complicated than others, if this is the case→please call to let us know so we can provide additional recommendations</a:t>
            </a:r>
            <a:br>
              <a:rPr lang="en-US"/>
            </a:br>
            <a:br>
              <a:rPr lang="en-US"/>
            </a:br>
            <a:r>
              <a:rPr lang="en-US"/>
              <a:t>Send to PH for faster results</a:t>
            </a:r>
            <a:endParaRPr/>
          </a:p>
        </p:txBody>
      </p:sp>
      <p:sp>
        <p:nvSpPr>
          <p:cNvPr id="138" name="Google Shape;138;g21b2c8f44bf_0_0: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222f5143a5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222f5143a5_0_15: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457200" lvl="0" indent="-317500" algn="l" rtl="0">
              <a:spcBef>
                <a:spcPts val="0"/>
              </a:spcBef>
              <a:spcAft>
                <a:spcPts val="0"/>
              </a:spcAft>
              <a:buSzPts val="1400"/>
              <a:buChar char="●"/>
            </a:pPr>
            <a:r>
              <a:rPr lang="en-US"/>
              <a:t>Even after a patient is discharged home, Public health will follow up on all sputa finals. </a:t>
            </a:r>
            <a:endParaRPr/>
          </a:p>
        </p:txBody>
      </p:sp>
      <p:sp>
        <p:nvSpPr>
          <p:cNvPr id="151" name="Google Shape;151;g2222f5143a5_0_15: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222f5143a5_0_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222f5143a5_0_22: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457200" lvl="0" indent="-317500" algn="l" rtl="0">
              <a:spcBef>
                <a:spcPts val="0"/>
              </a:spcBef>
              <a:spcAft>
                <a:spcPts val="0"/>
              </a:spcAft>
              <a:buSzPts val="1400"/>
              <a:buChar char="●"/>
            </a:pPr>
            <a:r>
              <a:rPr lang="en-US"/>
              <a:t>If a patient is found to have a PCR positive test and or smear positive→ public health will become more involved and you will be hearing from one of the PHNs often. Begin reaching out to patient in the hospital: provide next steps, what DOT looks like, education, and assessing barriers present, and plan of care</a:t>
            </a:r>
            <a:endParaRPr/>
          </a:p>
          <a:p>
            <a:pPr marL="457200" lvl="0" indent="-317500" algn="l" rtl="0">
              <a:spcBef>
                <a:spcPts val="0"/>
              </a:spcBef>
              <a:spcAft>
                <a:spcPts val="0"/>
              </a:spcAft>
              <a:buSzPts val="1400"/>
              <a:buChar char="●"/>
            </a:pPr>
            <a:r>
              <a:rPr lang="en-US"/>
              <a:t>GOTCH: </a:t>
            </a:r>
            <a:endParaRPr/>
          </a:p>
          <a:p>
            <a:pPr marL="914400" lvl="1" indent="-317500" algn="l" rtl="0">
              <a:spcBef>
                <a:spcPts val="0"/>
              </a:spcBef>
              <a:spcAft>
                <a:spcPts val="0"/>
              </a:spcAft>
              <a:buSzPts val="1400"/>
              <a:buChar char="○"/>
            </a:pPr>
            <a:r>
              <a:rPr lang="en-US"/>
              <a:t>Please understand, that even though both hospital and pt may like ot be discharged asap, there is a lot factors to be considered when discharging an active TB pt#1 patient is connected to appropriate care (follow up appointments, medications, etc) #2 ensure public safety: such as immunocompromised household members, pt’s ability to isolate safely (may need to coordinate hotel room),</a:t>
            </a:r>
            <a:endParaRPr/>
          </a:p>
          <a:p>
            <a:pPr marL="914400" lvl="1" indent="-317500" algn="l" rtl="0">
              <a:spcBef>
                <a:spcPts val="0"/>
              </a:spcBef>
              <a:spcAft>
                <a:spcPts val="0"/>
              </a:spcAft>
              <a:buSzPts val="1400"/>
              <a:buChar char="○"/>
            </a:pPr>
            <a:r>
              <a:rPr lang="en-US"/>
              <a:t> pt may be discharged outside of our jurisdiction (need time to coordinate with the home county)--&gt; may require additional coordination</a:t>
            </a:r>
            <a:endParaRPr/>
          </a:p>
          <a:p>
            <a:pPr marL="914400" lvl="1" indent="-317500" algn="l" rtl="0">
              <a:spcBef>
                <a:spcPts val="0"/>
              </a:spcBef>
              <a:spcAft>
                <a:spcPts val="0"/>
              </a:spcAft>
              <a:buSzPts val="1400"/>
              <a:buChar char="○"/>
            </a:pPr>
            <a:r>
              <a:rPr lang="en-US"/>
              <a:t>We want the patient to be discharged home as much as you do, rest assure that we are working really hard on our end to make sure all the coordinating is done for the patient to safely be discharged</a:t>
            </a:r>
            <a:endParaRPr/>
          </a:p>
        </p:txBody>
      </p:sp>
      <p:sp>
        <p:nvSpPr>
          <p:cNvPr id="159" name="Google Shape;159;g2222f5143a5_0_22: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1b2c8f44bf_0_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1b2c8f44bf_0_10: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457200" lvl="0" indent="-317500" algn="l" rtl="0">
              <a:spcBef>
                <a:spcPts val="0"/>
              </a:spcBef>
              <a:spcAft>
                <a:spcPts val="0"/>
              </a:spcAft>
              <a:buSzPts val="1400"/>
              <a:buChar char="●"/>
            </a:pPr>
            <a:r>
              <a:rPr lang="en-US"/>
              <a:t>24 hours before D/C </a:t>
            </a:r>
            <a:endParaRPr/>
          </a:p>
          <a:p>
            <a:pPr marL="457200" lvl="0" indent="-317500" algn="l" rtl="0">
              <a:spcBef>
                <a:spcPts val="0"/>
              </a:spcBef>
              <a:spcAft>
                <a:spcPts val="0"/>
              </a:spcAft>
              <a:buSzPts val="1400"/>
              <a:buChar char="●"/>
            </a:pPr>
            <a:r>
              <a:rPr lang="en-US"/>
              <a:t>Must be signed by PH and sent back to hospital BEFORE patient is discharged. </a:t>
            </a:r>
            <a:br>
              <a:rPr lang="en-US"/>
            </a:br>
            <a:r>
              <a:rPr lang="en-US"/>
              <a:t>Is also for extrapulmonary diagnoses</a:t>
            </a:r>
            <a:endParaRPr/>
          </a:p>
          <a:p>
            <a:pPr marL="457200" lvl="0" indent="-317500" algn="l" rtl="0">
              <a:spcBef>
                <a:spcPts val="0"/>
              </a:spcBef>
              <a:spcAft>
                <a:spcPts val="0"/>
              </a:spcAft>
              <a:buSzPts val="1400"/>
              <a:buChar char="●"/>
            </a:pPr>
            <a:r>
              <a:rPr lang="en-US"/>
              <a:t>Saturday and Sunday unavailable to reviewed by PH</a:t>
            </a:r>
            <a:endParaRPr/>
          </a:p>
          <a:p>
            <a:pPr marL="457200" lvl="0" indent="-317500" algn="l" rtl="0">
              <a:spcBef>
                <a:spcPts val="0"/>
              </a:spcBef>
              <a:spcAft>
                <a:spcPts val="0"/>
              </a:spcAft>
              <a:buSzPts val="1400"/>
              <a:buChar char="●"/>
            </a:pPr>
            <a:r>
              <a:rPr lang="en-US"/>
              <a:t>please fill out completely </a:t>
            </a:r>
            <a:endParaRPr/>
          </a:p>
          <a:p>
            <a:pPr marL="457200" lvl="0" indent="-317500" algn="l" rtl="0">
              <a:spcBef>
                <a:spcPts val="0"/>
              </a:spcBef>
              <a:spcAft>
                <a:spcPts val="0"/>
              </a:spcAft>
              <a:buSzPts val="1400"/>
              <a:buChar char="●"/>
            </a:pPr>
            <a:r>
              <a:rPr lang="en-US"/>
              <a:t>asks questions about what type of TB, what medications the patient is on, will they have medications after discharge, f/u appointment (where?), household contacts? etc….</a:t>
            </a:r>
            <a:endParaRPr/>
          </a:p>
          <a:p>
            <a:pPr marL="457200" lvl="0" indent="-317500" algn="l" rtl="0">
              <a:spcBef>
                <a:spcPts val="0"/>
              </a:spcBef>
              <a:spcAft>
                <a:spcPts val="0"/>
              </a:spcAft>
              <a:buSzPts val="1400"/>
              <a:buChar char="●"/>
            </a:pPr>
            <a:endParaRPr/>
          </a:p>
          <a:p>
            <a:pPr marL="0" lvl="0" indent="0" algn="l" rtl="0">
              <a:spcBef>
                <a:spcPts val="0"/>
              </a:spcBef>
              <a:spcAft>
                <a:spcPts val="0"/>
              </a:spcAft>
              <a:buNone/>
            </a:pPr>
            <a:endParaRPr/>
          </a:p>
        </p:txBody>
      </p:sp>
      <p:sp>
        <p:nvSpPr>
          <p:cNvPr id="167" name="Google Shape;167;g21b2c8f44bf_0_10: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222f5143a5_0_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222f5143a5_0_30: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a:p>
        </p:txBody>
      </p:sp>
      <p:sp>
        <p:nvSpPr>
          <p:cNvPr id="176" name="Google Shape;176;g2222f5143a5_0_30: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1a9b79489e_0_5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1a9b79489e_0_52: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a:p>
        </p:txBody>
      </p:sp>
      <p:sp>
        <p:nvSpPr>
          <p:cNvPr id="184" name="Google Shape;184;g21a9b79489e_0_52: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2299243be9_0_7:notes"/>
          <p:cNvSpPr>
            <a:spLocks noGrp="1" noRot="1" noChangeAspect="1"/>
          </p:cNvSpPr>
          <p:nvPr>
            <p:ph type="sldImg" idx="2"/>
          </p:nvPr>
        </p:nvSpPr>
        <p:spPr>
          <a:xfrm>
            <a:off x="677863" y="1141413"/>
            <a:ext cx="5476800" cy="3081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2299243be9_0_7:notes"/>
          <p:cNvSpPr txBox="1">
            <a:spLocks noGrp="1"/>
          </p:cNvSpPr>
          <p:nvPr>
            <p:ph type="body" idx="1"/>
          </p:nvPr>
        </p:nvSpPr>
        <p:spPr>
          <a:xfrm>
            <a:off x="683315" y="4394538"/>
            <a:ext cx="5466600" cy="3595500"/>
          </a:xfrm>
          <a:prstGeom prst="rect">
            <a:avLst/>
          </a:prstGeom>
          <a:noFill/>
          <a:ln>
            <a:noFill/>
          </a:ln>
        </p:spPr>
        <p:txBody>
          <a:bodyPr spcFirstLastPara="1" wrap="square" lIns="91200" tIns="45575" rIns="91200" bIns="45575" anchor="t" anchorCtr="0">
            <a:noAutofit/>
          </a:bodyPr>
          <a:lstStyle/>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Introduction - when you call regarding a pt who is being worked up for tb, you will likely be primarily working with us → </a:t>
            </a:r>
            <a:endParaRPr/>
          </a:p>
          <a:p>
            <a:pPr marL="457200" lvl="0" indent="-317500" algn="l" rtl="0">
              <a:spcBef>
                <a:spcPts val="0"/>
              </a:spcBef>
              <a:spcAft>
                <a:spcPts val="0"/>
              </a:spcAft>
              <a:buSzPts val="1400"/>
              <a:buChar char="●"/>
            </a:pPr>
            <a:r>
              <a:rPr lang="en-US"/>
              <a:t>Introduce ourselves - Public health nurses (aleah, laurel, ashley, michelle); </a:t>
            </a:r>
            <a:endParaRPr/>
          </a:p>
          <a:p>
            <a:pPr marL="457200" lvl="0" indent="-317500" algn="l" rtl="0">
              <a:spcBef>
                <a:spcPts val="0"/>
              </a:spcBef>
              <a:spcAft>
                <a:spcPts val="0"/>
              </a:spcAft>
              <a:buSzPts val="1400"/>
              <a:buChar char="●"/>
            </a:pPr>
            <a:r>
              <a:rPr lang="en-US"/>
              <a:t>Explain purpose of presentation - provide concrete guidance on TB work up for patients both in the community clinic and hospital setting. We want to provide reassurance to the providers who are working up and treating patient for TB; we are here to support and guide as much as we can. Our goal is to offer you information today that will make the process of caring for tuberculosis patients easy &amp; straightforward. </a:t>
            </a:r>
            <a:endParaRPr/>
          </a:p>
          <a:p>
            <a:pPr marL="457200" lvl="0" indent="-317500" algn="l" rtl="0">
              <a:spcBef>
                <a:spcPts val="0"/>
              </a:spcBef>
              <a:spcAft>
                <a:spcPts val="0"/>
              </a:spcAft>
              <a:buSzPts val="1400"/>
              <a:buChar char="●"/>
            </a:pPr>
            <a:r>
              <a:rPr lang="en-US"/>
              <a:t>first we will be going over our role, guidance for TB evaluation, some case studies to practice on, and we will have time for questions at the end. </a:t>
            </a:r>
            <a:endParaRPr/>
          </a:p>
        </p:txBody>
      </p:sp>
      <p:sp>
        <p:nvSpPr>
          <p:cNvPr id="192" name="Google Shape;192;g22299243be9_0_7:notes"/>
          <p:cNvSpPr txBox="1">
            <a:spLocks noGrp="1"/>
          </p:cNvSpPr>
          <p:nvPr>
            <p:ph type="sldNum" idx="12"/>
          </p:nvPr>
        </p:nvSpPr>
        <p:spPr>
          <a:xfrm>
            <a:off x="3870538" y="8673349"/>
            <a:ext cx="2961000" cy="458100"/>
          </a:xfrm>
          <a:prstGeom prst="rect">
            <a:avLst/>
          </a:prstGeom>
          <a:noFill/>
          <a:ln>
            <a:noFill/>
          </a:ln>
        </p:spPr>
        <p:txBody>
          <a:bodyPr spcFirstLastPara="1" wrap="square" lIns="91200" tIns="45575" rIns="91200" bIns="45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color blind </a:t>
            </a:r>
            <a:r>
              <a:rPr lang="en-US" dirty="0" err="1"/>
              <a:t>friendly,too</a:t>
            </a:r>
            <a:r>
              <a:rPr lang="en-US" dirty="0"/>
              <a:t> many countries for the </a:t>
            </a:r>
            <a:r>
              <a:rPr lang="en-US" dirty="0" err="1"/>
              <a:t>pallette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005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62A70-A7FA-4550-8C7E-2E9CCDEBA98C}"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326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304A9-AB4D-4C42-A5D4-0170EF3D5F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453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62A70-A7FA-4550-8C7E-2E9CCDEBA98C}"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178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436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2018	47</a:t>
            </a:r>
          </a:p>
          <a:p>
            <a:r>
              <a:rPr lang="en-US"/>
              <a:t>2019	51</a:t>
            </a:r>
          </a:p>
          <a:p>
            <a:r>
              <a:rPr lang="en-US"/>
              <a:t>2020	57</a:t>
            </a:r>
          </a:p>
          <a:p>
            <a:r>
              <a:rPr lang="en-US"/>
              <a:t>2021	55</a:t>
            </a:r>
          </a:p>
          <a:p>
            <a:r>
              <a:rPr lang="en-US"/>
              <a:t>2022	52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304A9-AB4D-4C42-A5D4-0170EF3D5F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16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https://www.cdph.ca.gov/Programs/CID/DCDC/CDPH%20Document%20Library/TBCB-CA-Objectives-Targets-2020-2024.pdf</a:t>
            </a:r>
          </a:p>
          <a:p>
            <a:r>
              <a:rPr lang="en-US" dirty="0"/>
              <a:t>CDPH Targets</a:t>
            </a:r>
          </a:p>
          <a:p>
            <a:endParaRPr lang="en-US" dirty="0"/>
          </a:p>
          <a:p>
            <a:r>
              <a:rPr lang="en-US" dirty="0"/>
              <a:t>**note data comes from CalREDIE records, could be missing or incomplete, miscoded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159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Between 2018 and 2022, the age group most affected by TB infection in Sonoma County was 25-34 years of age (12, 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 absolute number of cases is small, it is difficult to evaluate changing trends in age groups among Sonoma County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Majority of cases age 55+, no cases under 5 (most vulnerable outcomes)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845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Among TB cases diagnosed in the past 5 years, persons who are Asian (18.6 cases per 100,000), Black or African American (3.1 per 100,000) or report Hispanic/Latino ethnicity (3 cases per 100,000) report a higher rate of disease compared to Whites (0.3 cases per 100,000).</a:t>
            </a:r>
          </a:p>
          <a:p>
            <a:endParaRPr lang="en-US" dirty="0"/>
          </a:p>
          <a:p>
            <a:r>
              <a:rPr lang="en-US" dirty="0"/>
              <a:t>Because the </a:t>
            </a:r>
            <a:r>
              <a:rPr lang="en-US" dirty="0" err="1"/>
              <a:t>latinx</a:t>
            </a:r>
            <a:r>
              <a:rPr lang="en-US" dirty="0"/>
              <a:t> and white population make up a comparatively larger percentage of the population (63, 27 respectively) compared to Asian and black pop (4 and 1 pct), we have the differences in case rates</a:t>
            </a:r>
          </a:p>
          <a:p>
            <a:endParaRPr lang="en-US" dirty="0"/>
          </a:p>
          <a:p>
            <a:r>
              <a:rPr lang="en-US" dirty="0"/>
              <a:t>CA provisional data tables, table 3:</a:t>
            </a:r>
          </a:p>
          <a:p>
            <a:r>
              <a:rPr lang="en-US" dirty="0"/>
              <a:t>https://www.cdph.ca.gov/Programs/CID/DCDC/Pages/TB-Disease-Data.aspx</a:t>
            </a:r>
          </a:p>
          <a:p>
            <a:endParaRPr lang="en-US" dirty="0"/>
          </a:p>
          <a:p>
            <a:endParaRPr lang="en-US" dirty="0"/>
          </a:p>
          <a:p>
            <a:r>
              <a:rPr lang="en-US" dirty="0"/>
              <a:t>4 cases with unknown race/ethnicity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960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5 years, 1 case black AA, 4 white cases, the majority of our cases being of Hispanic or Asian, NH race/eth groups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385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a:lnSpc>
                <a:spcPct val="107000"/>
              </a:lnSpc>
              <a:spcBef>
                <a:spcPts val="0"/>
              </a:spcBef>
              <a:spcAft>
                <a:spcPts val="800"/>
              </a:spcAft>
            </a:pPr>
            <a:r>
              <a:rPr lang="en-US" sz="1800" dirty="0">
                <a:effectLst/>
                <a:latin typeface="Calibri" panose="020F0502020204030204" pitchFamily="34" charset="0"/>
                <a:ea typeface="PMingLiU" panose="02020500000000000000" pitchFamily="18" charset="-120"/>
                <a:cs typeface="Times New Roman" panose="02020603050405020304" pitchFamily="18" charset="0"/>
              </a:rPr>
              <a:t>This graph shows the annual number of TB cases in the United States for each year during 1982–2021, and the TB elimination threshold goal of &lt;1 case per 1,000,000 (1 million) population, which is approximately 330 cases per year for the current U.S. population. In 1992, 26,673 cases were reported in the United States, with an incidence rate of 10.4 cases per 100,000 population. TB cases and incidence rates have declined substantially since 1992, but the annual rate of decline has been inadequate to achieve TB elimination goals.</a:t>
            </a:r>
          </a:p>
          <a:p>
            <a:pPr marL="0" marR="0">
              <a:lnSpc>
                <a:spcPct val="107000"/>
              </a:lnSpc>
              <a:spcBef>
                <a:spcPts val="0"/>
              </a:spcBef>
              <a:spcAft>
                <a:spcPts val="800"/>
              </a:spcAft>
            </a:pPr>
            <a:endParaRPr lang="en-US" sz="1800" dirty="0">
              <a:effectLst/>
              <a:latin typeface="Calibri" panose="020F0502020204030204" pitchFamily="34" charset="0"/>
              <a:ea typeface="PMingLiU" panose="02020500000000000000" pitchFamily="18" charset="-120"/>
              <a:cs typeface="Times New Roman" panose="02020603050405020304" pitchFamily="18" charset="0"/>
            </a:endParaRPr>
          </a:p>
          <a:p>
            <a:r>
              <a:rPr lang="en-US" sz="1800" dirty="0">
                <a:effectLst/>
                <a:latin typeface="Calibri" panose="020F0502020204030204" pitchFamily="34" charset="0"/>
                <a:ea typeface="PMingLiU" panose="02020500000000000000" pitchFamily="18" charset="-120"/>
                <a:cs typeface="Times New Roman" panose="02020603050405020304" pitchFamily="18" charset="0"/>
              </a:rPr>
              <a:t>In 2021, 7,882 cases were reported, with an incidence rate of 2.4 cases per 100,000, </a:t>
            </a:r>
            <a:r>
              <a:rPr lang="en-US" sz="1800" dirty="0">
                <a:effectLst/>
                <a:latin typeface="Calibri" panose="020F0502020204030204" pitchFamily="34" charset="0"/>
                <a:ea typeface="PMingLiU" panose="02020500000000000000" pitchFamily="18" charset="-120"/>
              </a:rPr>
              <a:t>representing </a:t>
            </a:r>
            <a:r>
              <a:rPr lang="en-US" sz="1800" dirty="0">
                <a:solidFill>
                  <a:srgbClr val="000000"/>
                </a:solidFill>
                <a:effectLst/>
                <a:latin typeface="Calibri" panose="020F0502020204030204" pitchFamily="34" charset="0"/>
                <a:ea typeface="Times New Roman" panose="02020603050405020304" pitchFamily="18" charset="0"/>
              </a:rPr>
              <a:t>a 9.9% increase in case count and 9.8% increase in incidence rate compared with 2020</a:t>
            </a:r>
            <a:r>
              <a:rPr lang="en-US" sz="1800" dirty="0">
                <a:effectLst/>
                <a:latin typeface="Calibri" panose="020F0502020204030204" pitchFamily="34" charset="0"/>
                <a:ea typeface="PMingLiU" panose="02020500000000000000" pitchFamily="18" charset="-120"/>
              </a:rPr>
              <a:t>. </a:t>
            </a:r>
            <a:r>
              <a:rPr lang="en-US" sz="1800" dirty="0">
                <a:effectLst/>
                <a:latin typeface="Calibri" panose="020F0502020204030204" pitchFamily="34" charset="0"/>
                <a:ea typeface="PMingLiU" panose="02020500000000000000" pitchFamily="18" charset="-120"/>
                <a:cs typeface="Times New Roman" panose="02020603050405020304" pitchFamily="18" charset="0"/>
              </a:rPr>
              <a:t>This increase might be partially explained by delayed detection of cases with symptom onset during 2020 that were not diagnosed until 2021 because of delayed health care-seeking behavior, interruptions in health care access, or disrupted TB services related to the COVID-19 pandemic. Other factors associated with the pandemic, including changes in immigration, infection prevention strategies, and health service provision, likely had an effect on TB epidemiology in 2021 and ongoing effects will likely continue in the future.</a:t>
            </a:r>
            <a:endParaRPr lang="en-US" sz="1200" dirty="0">
              <a:latin typeface="+mj-lt"/>
              <a:ea typeface="PMingLiU" panose="02020500000000000000" pitchFamily="18" charset="-12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7959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percentage of foreign born compared to CA overall (91 vs 83%)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0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715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Mexico, Nepal, Vietnam, 2022 had 2 cases from China which is new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537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includes clinical labs (</a:t>
            </a:r>
            <a:r>
              <a:rPr lang="en-US" dirty="0" err="1"/>
              <a:t>hosp</a:t>
            </a:r>
            <a:r>
              <a:rPr lang="en-US" dirty="0"/>
              <a:t>) including one out of county/state</a:t>
            </a:r>
          </a:p>
          <a:p>
            <a:r>
              <a:rPr lang="en-US" dirty="0"/>
              <a:t>*send samples to our </a:t>
            </a:r>
            <a:r>
              <a:rPr lang="en-US" dirty="0" err="1"/>
              <a:t>PHL</a:t>
            </a:r>
            <a:r>
              <a:rPr lang="en-US" dirty="0"/>
              <a:t>, fastest turnaround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962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An </a:t>
            </a:r>
            <a:r>
              <a:rPr lang="en-US" sz="1800" b="1" dirty="0">
                <a:effectLst/>
                <a:latin typeface="Calibri" panose="020F0502020204030204" pitchFamily="34" charset="0"/>
                <a:ea typeface="Calibri" panose="020F0502020204030204" pitchFamily="34" charset="0"/>
              </a:rPr>
              <a:t>incident lab result </a:t>
            </a:r>
            <a:r>
              <a:rPr lang="en-US" sz="1800" dirty="0">
                <a:effectLst/>
                <a:latin typeface="Calibri" panose="020F0502020204030204" pitchFamily="34" charset="0"/>
                <a:ea typeface="Calibri" panose="020F0502020204030204" pitchFamily="34" charset="0"/>
              </a:rPr>
              <a:t>means that a clinical evaluation was for something other than TB (e.g., bronchoscopy or autopsy). Specimens were collected and submitted for evaluation of TB and other diseases for diagnostic completeness. TB was not suspected at the time test was ordered.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80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Majority (27/44) had positive IGRA or skin test,</a:t>
            </a:r>
          </a:p>
          <a:p>
            <a:r>
              <a:rPr lang="en-US" dirty="0"/>
              <a:t>In SC, moving away from skin test and towards IGRA, a better test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70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on not done</a:t>
            </a:r>
          </a:p>
          <a:p>
            <a:r>
              <a:rPr lang="en-US" dirty="0"/>
              <a:t>3 pulmonary – why not done?</a:t>
            </a:r>
          </a:p>
          <a:p>
            <a:r>
              <a:rPr lang="en-US" dirty="0"/>
              <a:t>2 extrapulmonary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334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other not stated </a:t>
            </a:r>
            <a:r>
              <a:rPr lang="en-US" dirty="0" err="1"/>
              <a:t>extrapulm</a:t>
            </a:r>
            <a:r>
              <a:rPr lang="en-US" dirty="0"/>
              <a:t> sites?</a:t>
            </a:r>
          </a:p>
          <a:p>
            <a:r>
              <a:rPr lang="en-US" dirty="0"/>
              <a:t>*other - 1 is abdominal fluid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352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Smear pos, culture neg</a:t>
            </a:r>
          </a:p>
          <a:p>
            <a:r>
              <a:rPr lang="en-US" dirty="0"/>
              <a:t>Info on the one with no culture- what happened?</a:t>
            </a:r>
          </a:p>
          <a:p>
            <a:r>
              <a:rPr lang="en-US" dirty="0"/>
              <a:t>Culture negative- were they provider or clinical dx?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148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Unclear why cult neg smear + pulmonary all I know is that this person died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273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a:lnSpc>
                <a:spcPct val="107000"/>
              </a:lnSpc>
              <a:spcBef>
                <a:spcPts val="0"/>
              </a:spcBef>
              <a:spcAft>
                <a:spcPts val="800"/>
              </a:spcAft>
            </a:pPr>
            <a:r>
              <a:rPr lang="en-US" sz="1800" dirty="0">
                <a:effectLst/>
                <a:latin typeface="Calibri" panose="020F0502020204030204" pitchFamily="34" charset="0"/>
                <a:ea typeface="PMingLiU" panose="02020500000000000000" pitchFamily="18" charset="-120"/>
                <a:cs typeface="Times New Roman" panose="02020603050405020304" pitchFamily="18" charset="0"/>
              </a:rPr>
              <a:t>The National Vital Statistics System (NVSS) reported 600 TB-related deaths (0.2 deaths per 100,000 persons) where TB was the underlying cause of death for 2020, the most recent year for which data are available. This represents a 14.1% increase in deaths and a 13.0% increase in the mortality rate compared with 2019.</a:t>
            </a:r>
          </a:p>
          <a:p>
            <a:pPr marL="0" marR="0">
              <a:lnSpc>
                <a:spcPct val="107000"/>
              </a:lnSpc>
              <a:spcBef>
                <a:spcPts val="0"/>
              </a:spcBef>
              <a:spcAft>
                <a:spcPts val="800"/>
              </a:spcAft>
            </a:pPr>
            <a:endParaRPr lang="en-US" sz="18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1800" i="1" dirty="0">
                <a:effectLst/>
                <a:latin typeface="Calibri" panose="020F0502020204030204" pitchFamily="34" charset="0"/>
                <a:ea typeface="PMingLiU" panose="02020500000000000000" pitchFamily="18" charset="-120"/>
                <a:cs typeface="Times New Roman" panose="02020603050405020304" pitchFamily="18" charset="0"/>
              </a:rPr>
              <a:t>It is important to note that under current NVSS guidance, deaths caused by TB among persons with comorbid HIV infections are classified with HIV as the underlying cause of death, not TB, and are not included here.</a:t>
            </a:r>
            <a:endParaRPr lang="en-US" sz="18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PMingLiU" panose="02020500000000000000" pitchFamily="18" charset="-120"/>
                <a:cs typeface="Times New Roman" panose="02020603050405020304" pitchFamily="18" charset="0"/>
              </a:rPr>
              <a:t>National Vital Statistics System accessed from CDC WONDER as of July 12, 2022: https://wonder.cdc.gov/</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3163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tested against second line drugs, no resistance seen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013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mutually exclusive, people can have more than 1 risk factor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189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Cause of death for third patient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631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worksite investigations?</a:t>
            </a:r>
          </a:p>
          <a:p>
            <a:r>
              <a:rPr lang="en-US" dirty="0"/>
              <a:t>How many contacts were identified?</a:t>
            </a:r>
          </a:p>
          <a:p>
            <a:endParaRPr lang="en-US" dirty="0"/>
          </a:p>
          <a:p>
            <a:r>
              <a:rPr lang="en-US" dirty="0"/>
              <a:t>3-4 counties involved n that outbreak, 3(?) cases uncovered, </a:t>
            </a:r>
            <a:r>
              <a:rPr lang="en-US" dirty="0" err="1"/>
              <a:t>penticostal</a:t>
            </a:r>
            <a:r>
              <a:rPr lang="en-US" dirty="0"/>
              <a:t> church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166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96EE2-AEFD-4561-ACD1-F8429216D8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133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5BCA8B-E0EA-4C18-903A-E9EC50CB23F5}" type="slidenum">
              <a:rPr lang="en-US" smtClean="0"/>
              <a:t>49</a:t>
            </a:fld>
            <a:endParaRPr lang="en-US"/>
          </a:p>
        </p:txBody>
      </p:sp>
    </p:spTree>
    <p:extLst>
      <p:ext uri="{BB962C8B-B14F-4D97-AF65-F5344CB8AC3E}">
        <p14:creationId xmlns:p14="http://schemas.microsoft.com/office/powerpoint/2010/main" val="2719404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Highlights from the 2017 U.S. TB Surveillance Report:  Up to 13 million people in the United States have latent TB infection.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AA5B754-712A-4568-80FD-773C20C49157}" type="slidenum">
              <a:rPr lang="en-US" smtClean="0"/>
              <a:t>50</a:t>
            </a:fld>
            <a:endParaRPr lang="en-US"/>
          </a:p>
        </p:txBody>
      </p:sp>
    </p:spTree>
    <p:extLst>
      <p:ext uri="{BB962C8B-B14F-4D97-AF65-F5344CB8AC3E}">
        <p14:creationId xmlns:p14="http://schemas.microsoft.com/office/powerpoint/2010/main" val="1874656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Several studies show that those that convert TST or IGRA testing have the highest change of progression in the first 2 years of that conversion. Likewise, recent immigrants (less than 5 years) from high burden countries have the highest risk of progressing disease in the first 2 years of arrival</a:t>
            </a:r>
          </a:p>
        </p:txBody>
      </p:sp>
      <p:sp>
        <p:nvSpPr>
          <p:cNvPr id="4" name="Slide Number Placeholder 3"/>
          <p:cNvSpPr>
            <a:spLocks noGrp="1"/>
          </p:cNvSpPr>
          <p:nvPr>
            <p:ph type="sldNum" sz="quarter" idx="10"/>
          </p:nvPr>
        </p:nvSpPr>
        <p:spPr/>
        <p:txBody>
          <a:bodyPr/>
          <a:lstStyle/>
          <a:p>
            <a:fld id="{7AA5B754-712A-4568-80FD-773C20C49157}" type="slidenum">
              <a:rPr lang="en-US" smtClean="0"/>
              <a:t>51</a:t>
            </a:fld>
            <a:endParaRPr lang="en-US"/>
          </a:p>
        </p:txBody>
      </p:sp>
    </p:spTree>
    <p:extLst>
      <p:ext uri="{BB962C8B-B14F-4D97-AF65-F5344CB8AC3E}">
        <p14:creationId xmlns:p14="http://schemas.microsoft.com/office/powerpoint/2010/main" val="2700741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5BCA8B-E0EA-4C18-903A-E9EC50CB23F5}" type="slidenum">
              <a:rPr lang="en-US" smtClean="0"/>
              <a:t>53</a:t>
            </a:fld>
            <a:endParaRPr lang="en-US"/>
          </a:p>
        </p:txBody>
      </p:sp>
    </p:spTree>
    <p:extLst>
      <p:ext uri="{BB962C8B-B14F-4D97-AF65-F5344CB8AC3E}">
        <p14:creationId xmlns:p14="http://schemas.microsoft.com/office/powerpoint/2010/main" val="2351590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Disadvantages Need trained person to place and interpret test</a:t>
            </a:r>
          </a:p>
          <a:p>
            <a:r>
              <a:rPr lang="en-US" dirty="0"/>
              <a:t>Inter- and intra-reader variability in interpretation</a:t>
            </a:r>
          </a:p>
          <a:p>
            <a:r>
              <a:rPr lang="en-US" dirty="0"/>
              <a:t>2 visits necessary</a:t>
            </a:r>
          </a:p>
          <a:p>
            <a:r>
              <a:rPr lang="en-US" dirty="0"/>
              <a:t>Need 2 tests for baseline for serial testing</a:t>
            </a:r>
          </a:p>
          <a:p>
            <a:endParaRPr lang="en-US" dirty="0"/>
          </a:p>
          <a:p>
            <a:r>
              <a:rPr lang="en-US" dirty="0"/>
              <a:t>False positives (i.e. BCG and NTMs; </a:t>
            </a:r>
            <a:r>
              <a:rPr lang="en-US" dirty="0">
                <a:solidFill>
                  <a:srgbClr val="C00000"/>
                </a:solidFill>
              </a:rPr>
              <a:t>incorrect reading or interpretation</a:t>
            </a:r>
            <a:r>
              <a:rPr lang="en-US" dirty="0"/>
              <a:t>)</a:t>
            </a:r>
          </a:p>
          <a:p>
            <a:pPr marL="285750" indent="-285750" eaLnBrk="1" hangingPunct="1">
              <a:spcBef>
                <a:spcPct val="50000"/>
              </a:spcBef>
            </a:pPr>
            <a:r>
              <a:rPr lang="en-US" dirty="0"/>
              <a:t>False negatives (i.e. overwhelming disease, poor administration) </a:t>
            </a:r>
          </a:p>
          <a:p>
            <a:pPr marL="463550" indent="-238125" eaLnBrk="1" hangingPunct="1">
              <a:spcBef>
                <a:spcPct val="50000"/>
              </a:spcBef>
              <a:buFont typeface="Arial" panose="020B0604020202020204" pitchFamily="34" charset="0"/>
              <a:buChar char="•"/>
            </a:pPr>
            <a:r>
              <a:rPr lang="en-US" altLang="en-US" dirty="0"/>
              <a:t>Nontuberculous mycobacteria</a:t>
            </a:r>
          </a:p>
          <a:p>
            <a:pPr marL="463550" indent="-238125" eaLnBrk="1" hangingPunct="1">
              <a:lnSpc>
                <a:spcPct val="85000"/>
              </a:lnSpc>
              <a:spcBef>
                <a:spcPct val="45000"/>
              </a:spcBef>
              <a:buFont typeface="Arial" panose="020B0604020202020204" pitchFamily="34" charset="0"/>
              <a:buChar char="•"/>
            </a:pPr>
            <a:r>
              <a:rPr lang="en-US" altLang="en-US" dirty="0"/>
              <a:t>Anergy – (inability to react to a TST because of a weakened immune system) </a:t>
            </a:r>
          </a:p>
          <a:p>
            <a:pPr marL="463550" indent="-238125" eaLnBrk="1" hangingPunct="1">
              <a:lnSpc>
                <a:spcPct val="85000"/>
              </a:lnSpc>
              <a:spcBef>
                <a:spcPct val="45000"/>
              </a:spcBef>
              <a:buFont typeface="Arial" panose="020B0604020202020204" pitchFamily="34" charset="0"/>
              <a:buChar char="•"/>
            </a:pPr>
            <a:r>
              <a:rPr lang="en-US" altLang="en-US" dirty="0"/>
              <a:t>Recent TB infection (</a:t>
            </a:r>
            <a:r>
              <a:rPr lang="en-US" altLang="en-US" strike="sngStrike" dirty="0">
                <a:solidFill>
                  <a:srgbClr val="C00000"/>
                </a:solidFill>
              </a:rPr>
              <a:t>2 to 10</a:t>
            </a:r>
            <a:r>
              <a:rPr lang="en-US" altLang="en-US" dirty="0"/>
              <a:t> </a:t>
            </a:r>
            <a:r>
              <a:rPr lang="en-US" altLang="en-US" dirty="0">
                <a:solidFill>
                  <a:srgbClr val="C00000"/>
                </a:solidFill>
              </a:rPr>
              <a:t>&lt;6-8 </a:t>
            </a:r>
            <a:r>
              <a:rPr lang="en-US" altLang="en-US" dirty="0"/>
              <a:t>weeks after exposure) </a:t>
            </a:r>
            <a:r>
              <a:rPr lang="en-US" altLang="en-US" dirty="0">
                <a:solidFill>
                  <a:srgbClr val="C00000"/>
                </a:solidFill>
              </a:rPr>
              <a:t>or remote infection</a:t>
            </a:r>
          </a:p>
          <a:p>
            <a:pPr marL="463550" indent="-238125" eaLnBrk="1" hangingPunct="1">
              <a:lnSpc>
                <a:spcPct val="85000"/>
              </a:lnSpc>
              <a:spcBef>
                <a:spcPct val="45000"/>
              </a:spcBef>
              <a:buFont typeface="Arial" panose="020B0604020202020204" pitchFamily="34" charset="0"/>
              <a:buChar char="•"/>
            </a:pPr>
            <a:r>
              <a:rPr lang="en-US" altLang="en-US" dirty="0"/>
              <a:t>Very young age – newborns</a:t>
            </a:r>
          </a:p>
          <a:p>
            <a:pPr marL="463550" indent="-238125" eaLnBrk="1" hangingPunct="1">
              <a:lnSpc>
                <a:spcPct val="85000"/>
              </a:lnSpc>
              <a:spcBef>
                <a:spcPct val="45000"/>
              </a:spcBef>
              <a:buFont typeface="Arial" panose="020B0604020202020204" pitchFamily="34" charset="0"/>
              <a:buChar char="•"/>
            </a:pPr>
            <a:r>
              <a:rPr lang="en-US" altLang="en-US" dirty="0">
                <a:solidFill>
                  <a:srgbClr val="C00000"/>
                </a:solidFill>
              </a:rPr>
              <a:t>Recent viral vaccination or viral/bacterial infection</a:t>
            </a:r>
          </a:p>
          <a:p>
            <a:pPr marL="463550" indent="-238125" eaLnBrk="1" hangingPunct="1">
              <a:lnSpc>
                <a:spcPct val="85000"/>
              </a:lnSpc>
              <a:spcBef>
                <a:spcPct val="45000"/>
              </a:spcBef>
              <a:buFont typeface="Arial" panose="020B0604020202020204" pitchFamily="34" charset="0"/>
              <a:buChar char="•"/>
            </a:pPr>
            <a:r>
              <a:rPr lang="en-US" altLang="en-US" dirty="0">
                <a:solidFill>
                  <a:srgbClr val="C00000"/>
                </a:solidFill>
              </a:rPr>
              <a:t>Immunosuppressive conditions or treatment</a:t>
            </a:r>
          </a:p>
          <a:p>
            <a:endParaRPr lang="en-US" dirty="0"/>
          </a:p>
        </p:txBody>
      </p:sp>
      <p:sp>
        <p:nvSpPr>
          <p:cNvPr id="4" name="Slide Number Placeholder 3"/>
          <p:cNvSpPr>
            <a:spLocks noGrp="1"/>
          </p:cNvSpPr>
          <p:nvPr>
            <p:ph type="sldNum" sz="quarter" idx="10"/>
          </p:nvPr>
        </p:nvSpPr>
        <p:spPr/>
        <p:txBody>
          <a:bodyPr/>
          <a:lstStyle/>
          <a:p>
            <a:fld id="{7AA5B754-712A-4568-80FD-773C20C49157}" type="slidenum">
              <a:rPr lang="en-US" smtClean="0"/>
              <a:t>54</a:t>
            </a:fld>
            <a:endParaRPr lang="en-US"/>
          </a:p>
        </p:txBody>
      </p:sp>
    </p:spTree>
    <p:extLst>
      <p:ext uri="{BB962C8B-B14F-4D97-AF65-F5344CB8AC3E}">
        <p14:creationId xmlns:p14="http://schemas.microsoft.com/office/powerpoint/2010/main" val="251623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PMingLiU" panose="02020500000000000000" pitchFamily="18" charset="-120"/>
                <a:cs typeface="Times New Roman" panose="02020603050405020304" pitchFamily="18" charset="0"/>
              </a:rPr>
              <a:t>Among U.S. states, close to half (49.9%) of TB cases continue to be reported from 4 states: California (22.2%, n=1,752), Texas (12.7%, n=1,000), New York state (including New York City, 8.7%, n=683), and Florida (6.3%, n=500). These states are also the most populous states in the United States, but only represent about a third of the total U.S. population.</a:t>
            </a:r>
          </a:p>
          <a:p>
            <a:endParaRPr lang="en-US" sz="1800" dirty="0">
              <a:effectLst/>
              <a:latin typeface="Calibri" panose="020F0502020204030204" pitchFamily="34" charset="0"/>
              <a:ea typeface="PMingLiU" panose="02020500000000000000" pitchFamily="18" charset="-120"/>
              <a:cs typeface="Times New Roman" panose="02020603050405020304" pitchFamily="18" charset="0"/>
            </a:endParaRPr>
          </a:p>
          <a:p>
            <a:r>
              <a:rPr lang="en-US" sz="1800" dirty="0">
                <a:effectLst/>
                <a:latin typeface="Calibri" panose="020F0502020204030204" pitchFamily="34" charset="0"/>
                <a:ea typeface="PMingLiU" panose="02020500000000000000" pitchFamily="18" charset="-120"/>
                <a:cs typeface="Times New Roman" panose="02020603050405020304" pitchFamily="18" charset="0"/>
              </a:rPr>
              <a:t>Note: ranges were determined based on the Jenks Natural Breaks method, then rounded to the nearest 100. </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8194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5BCA8B-E0EA-4C18-903A-E9EC50CB23F5}" type="slidenum">
              <a:rPr lang="en-US" smtClean="0"/>
              <a:t>55</a:t>
            </a:fld>
            <a:endParaRPr lang="en-US"/>
          </a:p>
        </p:txBody>
      </p:sp>
    </p:spTree>
    <p:extLst>
      <p:ext uri="{BB962C8B-B14F-4D97-AF65-F5344CB8AC3E}">
        <p14:creationId xmlns:p14="http://schemas.microsoft.com/office/powerpoint/2010/main" val="3660943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5BCA8B-E0EA-4C18-903A-E9EC50CB23F5}" type="slidenum">
              <a:rPr lang="en-US" smtClean="0"/>
              <a:t>56</a:t>
            </a:fld>
            <a:endParaRPr lang="en-US"/>
          </a:p>
        </p:txBody>
      </p:sp>
    </p:spTree>
    <p:extLst>
      <p:ext uri="{BB962C8B-B14F-4D97-AF65-F5344CB8AC3E}">
        <p14:creationId xmlns:p14="http://schemas.microsoft.com/office/powerpoint/2010/main" val="22191297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5BCA8B-E0EA-4C18-903A-E9EC50CB23F5}" type="slidenum">
              <a:rPr lang="en-US" smtClean="0"/>
              <a:t>57</a:t>
            </a:fld>
            <a:endParaRPr lang="en-US"/>
          </a:p>
        </p:txBody>
      </p:sp>
    </p:spTree>
    <p:extLst>
      <p:ext uri="{BB962C8B-B14F-4D97-AF65-F5344CB8AC3E}">
        <p14:creationId xmlns:p14="http://schemas.microsoft.com/office/powerpoint/2010/main" val="36159206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BCA8B-E0EA-4C18-903A-E9EC50CB23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1649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BCA8B-E0EA-4C18-903A-E9EC50CB23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853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96AFA558-C043-4806-9FD2-ABC794D850B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B07468-F071-44C9-92F4-2ECB2098BC27}"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1" name="Rectangle 2">
            <a:extLst>
              <a:ext uri="{FF2B5EF4-FFF2-40B4-BE49-F238E27FC236}">
                <a16:creationId xmlns:a16="http://schemas.microsoft.com/office/drawing/2014/main" id="{60410F2B-5066-4B2E-9D56-059E7F8ECB38}"/>
              </a:ext>
            </a:extLst>
          </p:cNvPr>
          <p:cNvSpPr>
            <a:spLocks noGrp="1" noRot="1" noChangeAspect="1" noChangeArrowheads="1" noTextEdit="1"/>
          </p:cNvSpPr>
          <p:nvPr>
            <p:ph type="sldImg"/>
          </p:nvPr>
        </p:nvSpPr>
        <p:spPr>
          <a:xfrm>
            <a:off x="379413" y="684213"/>
            <a:ext cx="6097587" cy="3430587"/>
          </a:xfrm>
          <a:ln/>
        </p:spPr>
      </p:sp>
      <p:sp>
        <p:nvSpPr>
          <p:cNvPr id="12292" name="Rectangle 3">
            <a:extLst>
              <a:ext uri="{FF2B5EF4-FFF2-40B4-BE49-F238E27FC236}">
                <a16:creationId xmlns:a16="http://schemas.microsoft.com/office/drawing/2014/main" id="{2C4C98E0-9A94-4E2F-8184-3068C18AB982}"/>
              </a:ext>
            </a:extLst>
          </p:cNvPr>
          <p:cNvSpPr>
            <a:spLocks noGrp="1" noChangeArrowheads="1"/>
          </p:cNvSpPr>
          <p:nvPr>
            <p:ph type="body" idx="1"/>
          </p:nvPr>
        </p:nvSpPr>
        <p:spPr>
          <a:xfrm>
            <a:off x="914400" y="4343400"/>
            <a:ext cx="5029200" cy="41163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Hemoptysis is often a complication of previous TB.  Not always a sign of active disease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0D540D5D-E40B-48AC-8B88-6305FDB1F7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DD4D762-71A4-49FE-84FC-F6B862835E7A}"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50179" name="Rectangle 2">
            <a:extLst>
              <a:ext uri="{FF2B5EF4-FFF2-40B4-BE49-F238E27FC236}">
                <a16:creationId xmlns:a16="http://schemas.microsoft.com/office/drawing/2014/main" id="{EC3AAFCE-FB97-4191-BFB9-DA1905842231}"/>
              </a:ext>
            </a:extLst>
          </p:cNvPr>
          <p:cNvSpPr>
            <a:spLocks noGrp="1" noRot="1" noChangeAspect="1" noChangeArrowheads="1" noTextEdit="1"/>
          </p:cNvSpPr>
          <p:nvPr>
            <p:ph type="sldImg"/>
          </p:nvPr>
        </p:nvSpPr>
        <p:spPr>
          <a:solidFill>
            <a:srgbClr val="FFFFFF"/>
          </a:solidFill>
          <a:ln/>
        </p:spPr>
      </p:sp>
      <p:sp>
        <p:nvSpPr>
          <p:cNvPr id="50180" name="Rectangle 3">
            <a:extLst>
              <a:ext uri="{FF2B5EF4-FFF2-40B4-BE49-F238E27FC236}">
                <a16:creationId xmlns:a16="http://schemas.microsoft.com/office/drawing/2014/main" id="{DEA6D0C0-CA24-4807-9DE3-A04DD5A1C7CE}"/>
              </a:ext>
            </a:extLst>
          </p:cNvPr>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8B9E9D39-3A61-4E06-B2F1-E904CE040D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B800D4-6E23-4E6A-8E33-C9FB4ED61AAF}"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52227" name="Rectangle 2">
            <a:extLst>
              <a:ext uri="{FF2B5EF4-FFF2-40B4-BE49-F238E27FC236}">
                <a16:creationId xmlns:a16="http://schemas.microsoft.com/office/drawing/2014/main" id="{9BA63953-BFD9-4D9C-B20A-6786D414CD10}"/>
              </a:ext>
            </a:extLst>
          </p:cNvPr>
          <p:cNvSpPr>
            <a:spLocks noGrp="1" noRot="1" noChangeAspect="1" noChangeArrowheads="1" noTextEdit="1"/>
          </p:cNvSpPr>
          <p:nvPr>
            <p:ph type="sldImg"/>
          </p:nvPr>
        </p:nvSpPr>
        <p:spPr>
          <a:solidFill>
            <a:srgbClr val="FFFFFF"/>
          </a:solidFill>
          <a:ln/>
        </p:spPr>
      </p:sp>
      <p:sp>
        <p:nvSpPr>
          <p:cNvPr id="52228" name="Rectangle 3">
            <a:extLst>
              <a:ext uri="{FF2B5EF4-FFF2-40B4-BE49-F238E27FC236}">
                <a16:creationId xmlns:a16="http://schemas.microsoft.com/office/drawing/2014/main" id="{A03E5C6C-F604-48EF-9332-AC01B422185C}"/>
              </a:ext>
            </a:extLst>
          </p:cNvPr>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85CFEBBD-52E1-4EEA-8F69-449D88037E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5678A1-81F0-4206-98A5-5BD8CB947B52}"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54275" name="Rectangle 2">
            <a:extLst>
              <a:ext uri="{FF2B5EF4-FFF2-40B4-BE49-F238E27FC236}">
                <a16:creationId xmlns:a16="http://schemas.microsoft.com/office/drawing/2014/main" id="{742E089F-472B-4E71-8467-9F6A3632F77B}"/>
              </a:ext>
            </a:extLst>
          </p:cNvPr>
          <p:cNvSpPr>
            <a:spLocks noGrp="1" noRot="1" noChangeAspect="1" noChangeArrowheads="1" noTextEdit="1"/>
          </p:cNvSpPr>
          <p:nvPr>
            <p:ph type="sldImg"/>
          </p:nvPr>
        </p:nvSpPr>
        <p:spPr>
          <a:solidFill>
            <a:srgbClr val="FFFFFF"/>
          </a:solidFill>
          <a:ln/>
        </p:spPr>
      </p:sp>
      <p:sp>
        <p:nvSpPr>
          <p:cNvPr id="54276" name="Rectangle 3">
            <a:extLst>
              <a:ext uri="{FF2B5EF4-FFF2-40B4-BE49-F238E27FC236}">
                <a16:creationId xmlns:a16="http://schemas.microsoft.com/office/drawing/2014/main" id="{442393DC-776A-4110-AA9C-90C6CB67128C}"/>
              </a:ext>
            </a:extLst>
          </p:cNvPr>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DD2F183-76E6-4E33-B9D5-0E9460EFCCE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2B80ABA-F182-4004-B9B6-BB974711DD2F}"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56323" name="Rectangle 2">
            <a:extLst>
              <a:ext uri="{FF2B5EF4-FFF2-40B4-BE49-F238E27FC236}">
                <a16:creationId xmlns:a16="http://schemas.microsoft.com/office/drawing/2014/main" id="{67B896AD-E85D-45E1-B5CC-0808BE86C948}"/>
              </a:ext>
            </a:extLst>
          </p:cNvPr>
          <p:cNvSpPr>
            <a:spLocks noGrp="1" noRot="1" noChangeAspect="1" noChangeArrowheads="1" noTextEdit="1"/>
          </p:cNvSpPr>
          <p:nvPr>
            <p:ph type="sldImg"/>
          </p:nvPr>
        </p:nvSpPr>
        <p:spPr>
          <a:solidFill>
            <a:srgbClr val="FFFFFF"/>
          </a:solidFill>
          <a:ln/>
        </p:spPr>
      </p:sp>
      <p:sp>
        <p:nvSpPr>
          <p:cNvPr id="56324" name="Rectangle 3">
            <a:extLst>
              <a:ext uri="{FF2B5EF4-FFF2-40B4-BE49-F238E27FC236}">
                <a16:creationId xmlns:a16="http://schemas.microsoft.com/office/drawing/2014/main" id="{082B6875-C044-4DE3-9B72-AEC6C147FF5A}"/>
              </a:ext>
            </a:extLst>
          </p:cNvPr>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a:lnSpc>
                <a:spcPct val="107000"/>
              </a:lnSpc>
              <a:spcBef>
                <a:spcPts val="0"/>
              </a:spcBef>
              <a:spcAft>
                <a:spcPts val="800"/>
              </a:spcAft>
            </a:pPr>
            <a:r>
              <a:rPr lang="en-US" sz="1800" dirty="0">
                <a:effectLst/>
                <a:latin typeface="Calibri" panose="020F0502020204030204" pitchFamily="34" charset="0"/>
                <a:ea typeface="PMingLiU" panose="02020500000000000000" pitchFamily="18" charset="-120"/>
                <a:cs typeface="Times New Roman" panose="02020603050405020304" pitchFamily="18" charset="0"/>
              </a:rPr>
              <a:t>Metropolitan statistical areas (MSAs) are geographic units of one or more counties used for conducting geographic analyses. They are useful because the counties within the MSAs are connected socioeconomically, so people within an MSA can be expected to interact more with one another than with those in different MSAs. </a:t>
            </a:r>
          </a:p>
          <a:p>
            <a:pPr marL="0" marR="0">
              <a:lnSpc>
                <a:spcPct val="107000"/>
              </a:lnSpc>
              <a:spcBef>
                <a:spcPts val="0"/>
              </a:spcBef>
              <a:spcAft>
                <a:spcPts val="800"/>
              </a:spcAft>
            </a:pPr>
            <a:endParaRPr lang="en-US" sz="1800" dirty="0">
              <a:effectLst/>
              <a:latin typeface="Calibri" panose="020F0502020204030204" pitchFamily="34" charset="0"/>
              <a:ea typeface="PMingLiU" panose="02020500000000000000" pitchFamily="18" charset="-120"/>
              <a:cs typeface="Times New Roman" panose="02020603050405020304" pitchFamily="18" charset="0"/>
            </a:endParaRPr>
          </a:p>
          <a:p>
            <a:r>
              <a:rPr lang="en-US" sz="1800" dirty="0">
                <a:effectLst/>
                <a:latin typeface="Calibri" panose="020F0502020204030204" pitchFamily="34" charset="0"/>
                <a:ea typeface="PMingLiU" panose="02020500000000000000" pitchFamily="18" charset="-120"/>
                <a:cs typeface="Times New Roman" panose="02020603050405020304" pitchFamily="18" charset="0"/>
              </a:rPr>
              <a:t>This map shows states color-coded by TB incidence rate. In addition, among MSAs with an estimated population size of at least 500,000, the 10 MSAs with the highest TB incidence rates are presented here: Honolulu with the highest incidence rate at 8.6 cases per 100,000, followed by San Jose at 6.9 cases per 100,000, San Diego at 6.1 cases per 100,000, San Francisco at 5.8 cases per 100,000, Stockton at 5.2 cases per 100,000, Los Angeles at 4.9 cases per 100,000, Bakersfield at 4.6 cases per 100,000, Fresno at 4.4 cases per 100,000, and both Houston and New York City at 4.2 cases per 100,000. The New York City MSA includes Newark and Jersey City, New Jersey.</a:t>
            </a:r>
            <a:endParaRPr lang="en-US" sz="1200" dirty="0">
              <a:solidFill>
                <a:srgbClr val="000000"/>
              </a:solidFill>
              <a:latin typeface="+mj-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491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70C4375E-DED8-4221-B467-4FB8234BC29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DFE8F84-9269-40AB-88C4-FAF09E3B4ECC}"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58371" name="Rectangle 2">
            <a:extLst>
              <a:ext uri="{FF2B5EF4-FFF2-40B4-BE49-F238E27FC236}">
                <a16:creationId xmlns:a16="http://schemas.microsoft.com/office/drawing/2014/main" id="{45738E95-A97B-4A3E-80A8-437492FE06A7}"/>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DFB1C2AF-4222-47C2-90E8-AE9EBC4D9F1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PMingLiU" panose="02020500000000000000" pitchFamily="18" charset="-120"/>
                <a:cs typeface="Times New Roman" panose="02020603050405020304" pitchFamily="18" charset="0"/>
              </a:rPr>
              <a:t>The vast majority of TB cases had pulmonary involvement (78.8%). Among the 21.2% of TB cases with only extrapulmonary involvement, TB of the lymphatic system remained most common (30.6%), followed by TB of the pleura (15.2%). Bone and joint TB increased from 143 (8.9%) cases in 2020 to 243 (13.7%) cases in 2021, including 113 cases associated with a large outbreak linked to a bone allograft product.</a:t>
            </a:r>
          </a:p>
          <a:p>
            <a:pPr marL="0" marR="0">
              <a:lnSpc>
                <a:spcPct val="107000"/>
              </a:lnSpc>
              <a:spcBef>
                <a:spcPts val="0"/>
              </a:spcBef>
              <a:spcAft>
                <a:spcPts val="800"/>
              </a:spcAft>
            </a:pPr>
            <a:endParaRPr lang="en-US" sz="1800" dirty="0">
              <a:effectLst/>
              <a:latin typeface="Calibri" panose="020F0502020204030204" pitchFamily="34" charset="0"/>
              <a:ea typeface="PMingLiU" panose="02020500000000000000" pitchFamily="18" charset="-12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PMingLiU" panose="02020500000000000000" pitchFamily="18" charset="-120"/>
                <a:cs typeface="Times New Roman" panose="02020603050405020304" pitchFamily="18" charset="0"/>
              </a:rPr>
              <a:t>TB meningitis, a particularly serious form of the disease involving the meninges, made up 3.5% of extrapulmonary only cases. “Other” includes all other extrapulmonary sites of disease (e.g., ocular, hepatic).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55638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13B96985-0AFA-609C-8EA8-E915D43785D0}"/>
              </a:ext>
            </a:extLst>
          </p:cNvPr>
          <p:cNvSpPr>
            <a:spLocks noGrp="1" noChangeArrowheads="1"/>
          </p:cNvSpPr>
          <p:nvPr>
            <p:ph type="sldNum" sz="quarter" idx="5"/>
          </p:nvPr>
        </p:nvSpPr>
        <p:spPr>
          <a:noFill/>
        </p:spPr>
        <p:txBody>
          <a:bodyPr/>
          <a:lstStyle>
            <a:lvl1pPr defTabSz="923925" eaLnBrk="0" hangingPunct="0">
              <a:spcBef>
                <a:spcPct val="30000"/>
              </a:spcBef>
              <a:defRPr kumimoji="1" sz="1200">
                <a:solidFill>
                  <a:schemeClr val="tx1"/>
                </a:solidFill>
                <a:latin typeface="Arial Narrow" panose="020B0606020202030204" pitchFamily="34" charset="0"/>
              </a:defRPr>
            </a:lvl1pPr>
            <a:lvl2pPr marL="742950" indent="-285750" defTabSz="923925" eaLnBrk="0" hangingPunct="0">
              <a:spcBef>
                <a:spcPct val="30000"/>
              </a:spcBef>
              <a:defRPr kumimoji="1" sz="1200">
                <a:solidFill>
                  <a:schemeClr val="tx1"/>
                </a:solidFill>
                <a:latin typeface="Arial Narrow" panose="020B0606020202030204" pitchFamily="34" charset="0"/>
              </a:defRPr>
            </a:lvl2pPr>
            <a:lvl3pPr marL="1143000" indent="-228600" defTabSz="923925" eaLnBrk="0" hangingPunct="0">
              <a:spcBef>
                <a:spcPct val="30000"/>
              </a:spcBef>
              <a:defRPr kumimoji="1" sz="1200">
                <a:solidFill>
                  <a:schemeClr val="tx1"/>
                </a:solidFill>
                <a:latin typeface="Arial Narrow" panose="020B0606020202030204" pitchFamily="34" charset="0"/>
              </a:defRPr>
            </a:lvl3pPr>
            <a:lvl4pPr marL="1600200" indent="-228600" defTabSz="923925" eaLnBrk="0" hangingPunct="0">
              <a:spcBef>
                <a:spcPct val="30000"/>
              </a:spcBef>
              <a:defRPr kumimoji="1" sz="1200">
                <a:solidFill>
                  <a:schemeClr val="tx1"/>
                </a:solidFill>
                <a:latin typeface="Arial Narrow" panose="020B0606020202030204" pitchFamily="34" charset="0"/>
              </a:defRPr>
            </a:lvl4pPr>
            <a:lvl5pPr marL="2057400" indent="-228600" defTabSz="923925" eaLnBrk="0" hangingPunct="0">
              <a:spcBef>
                <a:spcPct val="30000"/>
              </a:spcBef>
              <a:defRPr kumimoji="1" sz="1200">
                <a:solidFill>
                  <a:schemeClr val="tx1"/>
                </a:solidFill>
                <a:latin typeface="Arial Narrow" panose="020B0606020202030204" pitchFamily="34" charset="0"/>
              </a:defRPr>
            </a:lvl5pPr>
            <a:lvl6pPr marL="2514600" indent="-228600" defTabSz="923925"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23925"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23925"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23925" eaLnBrk="0" fontAlgn="base" hangingPunct="0">
              <a:spcBef>
                <a:spcPct val="30000"/>
              </a:spcBef>
              <a:spcAft>
                <a:spcPct val="0"/>
              </a:spcAft>
              <a:defRPr kumimoji="1" sz="1200">
                <a:solidFill>
                  <a:schemeClr val="tx1"/>
                </a:solidFill>
                <a:latin typeface="Arial Narrow" panose="020B0606020202030204" pitchFamily="34" charset="0"/>
              </a:defRPr>
            </a:lvl9pPr>
          </a:lstStyle>
          <a:p>
            <a:pPr eaLnBrk="1" hangingPunct="1">
              <a:spcBef>
                <a:spcPct val="0"/>
              </a:spcBef>
            </a:pPr>
            <a:fld id="{CF6AC27B-368A-4FA1-A675-507F7B4C3980}" type="slidenum">
              <a:rPr kumimoji="0" lang="en-US" altLang="en-US">
                <a:latin typeface="Times New Roman" panose="02020603050405020304" pitchFamily="18" charset="0"/>
              </a:rPr>
              <a:pPr eaLnBrk="1" hangingPunct="1">
                <a:spcBef>
                  <a:spcPct val="0"/>
                </a:spcBef>
              </a:pPr>
              <a:t>80</a:t>
            </a:fld>
            <a:endParaRPr kumimoji="0" lang="en-US" altLang="en-US">
              <a:latin typeface="Times New Roman" panose="02020603050405020304" pitchFamily="18" charset="0"/>
            </a:endParaRPr>
          </a:p>
        </p:txBody>
      </p:sp>
      <p:sp>
        <p:nvSpPr>
          <p:cNvPr id="105475" name="Rectangle 2">
            <a:extLst>
              <a:ext uri="{FF2B5EF4-FFF2-40B4-BE49-F238E27FC236}">
                <a16:creationId xmlns:a16="http://schemas.microsoft.com/office/drawing/2014/main" id="{CB5DEC2B-AA6A-94E1-CE92-BDD991BB3ACB}"/>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BF98E948-C762-F5B3-CD8A-8A2B40E774F5}"/>
              </a:ext>
            </a:extLst>
          </p:cNvPr>
          <p:cNvSpPr>
            <a:spLocks noGrp="1" noChangeArrowheads="1"/>
          </p:cNvSpPr>
          <p:nvPr>
            <p:ph type="body" idx="1"/>
          </p:nvPr>
        </p:nvSpPr>
        <p:spPr>
          <a:noFill/>
        </p:spPr>
        <p:txBody>
          <a:bodyPr/>
          <a:lstStyle/>
          <a:p>
            <a:pPr>
              <a:spcBef>
                <a:spcPct val="40000"/>
              </a:spcBef>
            </a:pPr>
            <a:r>
              <a:rPr lang="en-US" altLang="en-US"/>
              <a:t>2400 BC – TB in spine of Egyptian mummies</a:t>
            </a:r>
          </a:p>
          <a:p>
            <a:r>
              <a:rPr lang="en-US" altLang="en-US"/>
              <a:t>Charles II of England touching for scrofula </a:t>
            </a:r>
          </a:p>
          <a:p>
            <a:pPr>
              <a:buFontTx/>
              <a:buChar char="•"/>
            </a:pPr>
            <a:r>
              <a:rPr lang="en-US" altLang="en-US"/>
              <a:t>Tuberculosis is a disease we have battled for a very long time (long and interesting history); </a:t>
            </a:r>
          </a:p>
          <a:p>
            <a:endParaRPr lang="en-US" altLang="en-US"/>
          </a:p>
          <a:p>
            <a:r>
              <a:rPr lang="en-US" altLang="en-US"/>
              <a:t>  </a:t>
            </a:r>
          </a:p>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34E418B2-426E-443D-A209-1C6479E4BC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4A731A-EC00-4B6A-9F57-E819D983B9C7}"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62467" name="Rectangle 2">
            <a:extLst>
              <a:ext uri="{FF2B5EF4-FFF2-40B4-BE49-F238E27FC236}">
                <a16:creationId xmlns:a16="http://schemas.microsoft.com/office/drawing/2014/main" id="{F371C59B-6E07-4D27-8DB8-627DAFE137A7}"/>
              </a:ext>
            </a:extLst>
          </p:cNvPr>
          <p:cNvSpPr>
            <a:spLocks noGrp="1" noRot="1" noChangeAspect="1" noChangeArrowheads="1" noTextEdit="1"/>
          </p:cNvSpPr>
          <p:nvPr>
            <p:ph type="sldImg"/>
          </p:nvPr>
        </p:nvSpPr>
        <p:spPr>
          <a:solidFill>
            <a:srgbClr val="FFFFFF"/>
          </a:solidFill>
          <a:ln/>
        </p:spPr>
      </p:sp>
      <p:sp>
        <p:nvSpPr>
          <p:cNvPr id="62468" name="Rectangle 3">
            <a:extLst>
              <a:ext uri="{FF2B5EF4-FFF2-40B4-BE49-F238E27FC236}">
                <a16:creationId xmlns:a16="http://schemas.microsoft.com/office/drawing/2014/main" id="{F6EB2D28-E6F2-4E9A-B75B-A4B614693AE5}"/>
              </a:ext>
            </a:extLst>
          </p:cNvPr>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D2F67F7D-5ED6-4ED8-8420-794207CDA1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374C444-3F4E-484C-9339-2031F15BF7FC}"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64515" name="Rectangle 2">
            <a:extLst>
              <a:ext uri="{FF2B5EF4-FFF2-40B4-BE49-F238E27FC236}">
                <a16:creationId xmlns:a16="http://schemas.microsoft.com/office/drawing/2014/main" id="{524ECB6E-2FE2-4980-B724-E8551302433B}"/>
              </a:ext>
            </a:extLst>
          </p:cNvPr>
          <p:cNvSpPr>
            <a:spLocks noGrp="1" noRot="1" noChangeAspect="1" noChangeArrowheads="1" noTextEdit="1"/>
          </p:cNvSpPr>
          <p:nvPr>
            <p:ph type="sldImg"/>
          </p:nvPr>
        </p:nvSpPr>
        <p:spPr>
          <a:solidFill>
            <a:srgbClr val="FFFFFF"/>
          </a:solidFill>
          <a:ln/>
        </p:spPr>
      </p:sp>
      <p:sp>
        <p:nvSpPr>
          <p:cNvPr id="64516" name="Rectangle 3">
            <a:extLst>
              <a:ext uri="{FF2B5EF4-FFF2-40B4-BE49-F238E27FC236}">
                <a16:creationId xmlns:a16="http://schemas.microsoft.com/office/drawing/2014/main" id="{AA022658-F1FC-4848-ABDB-05B6A90F7E99}"/>
              </a:ext>
            </a:extLst>
          </p:cNvPr>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857C9A93-6E1B-4BEC-8245-E2767568BD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7A2214A-574E-4639-A40F-E526E33E806F}"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66563" name="Rectangle 2">
            <a:extLst>
              <a:ext uri="{FF2B5EF4-FFF2-40B4-BE49-F238E27FC236}">
                <a16:creationId xmlns:a16="http://schemas.microsoft.com/office/drawing/2014/main" id="{0370B6B4-1719-4A58-84B3-6661B6F62D5B}"/>
              </a:ext>
            </a:extLst>
          </p:cNvPr>
          <p:cNvSpPr>
            <a:spLocks noGrp="1" noRot="1" noChangeAspect="1" noChangeArrowheads="1" noTextEdit="1"/>
          </p:cNvSpPr>
          <p:nvPr>
            <p:ph type="sldImg"/>
          </p:nvPr>
        </p:nvSpPr>
        <p:spPr>
          <a:solidFill>
            <a:srgbClr val="FFFFFF"/>
          </a:solidFill>
          <a:ln/>
        </p:spPr>
      </p:sp>
      <p:sp>
        <p:nvSpPr>
          <p:cNvPr id="66564" name="Rectangle 3">
            <a:extLst>
              <a:ext uri="{FF2B5EF4-FFF2-40B4-BE49-F238E27FC236}">
                <a16:creationId xmlns:a16="http://schemas.microsoft.com/office/drawing/2014/main" id="{4431636D-6EC8-4B1D-B781-2235257305D9}"/>
              </a:ext>
            </a:extLst>
          </p:cNvPr>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4F65BA31-59F6-41F4-B24E-2742795E6D1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1CB8814-206A-46F4-BC80-0C9E2ACA92AE}"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68611" name="Rectangle 2">
            <a:extLst>
              <a:ext uri="{FF2B5EF4-FFF2-40B4-BE49-F238E27FC236}">
                <a16:creationId xmlns:a16="http://schemas.microsoft.com/office/drawing/2014/main" id="{9ACC6D58-8115-4032-9131-94CC8B5708BC}"/>
              </a:ext>
            </a:extLst>
          </p:cNvPr>
          <p:cNvSpPr>
            <a:spLocks noGrp="1" noRot="1" noChangeAspect="1" noChangeArrowheads="1" noTextEdit="1"/>
          </p:cNvSpPr>
          <p:nvPr>
            <p:ph type="sldImg"/>
          </p:nvPr>
        </p:nvSpPr>
        <p:spPr>
          <a:solidFill>
            <a:srgbClr val="FFFFFF"/>
          </a:solidFill>
          <a:ln/>
        </p:spPr>
      </p:sp>
      <p:sp>
        <p:nvSpPr>
          <p:cNvPr id="68612" name="Rectangle 3">
            <a:extLst>
              <a:ext uri="{FF2B5EF4-FFF2-40B4-BE49-F238E27FC236}">
                <a16:creationId xmlns:a16="http://schemas.microsoft.com/office/drawing/2014/main" id="{BAAFEA77-6EFD-44D3-8FA5-0BBA60A5B759}"/>
              </a:ext>
            </a:extLst>
          </p:cNvPr>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7851113D-EADC-4193-861C-6E84D46D5C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B49F59-2677-48CA-890F-9B0197FD6AD0}"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70659" name="Rectangle 2">
            <a:extLst>
              <a:ext uri="{FF2B5EF4-FFF2-40B4-BE49-F238E27FC236}">
                <a16:creationId xmlns:a16="http://schemas.microsoft.com/office/drawing/2014/main" id="{C583AF16-9168-4D3B-84DA-D71C3E7473ED}"/>
              </a:ext>
            </a:extLst>
          </p:cNvPr>
          <p:cNvSpPr>
            <a:spLocks noGrp="1" noRot="1" noChangeAspect="1" noChangeArrowheads="1" noTextEdit="1"/>
          </p:cNvSpPr>
          <p:nvPr>
            <p:ph type="sldImg"/>
          </p:nvPr>
        </p:nvSpPr>
        <p:spPr>
          <a:solidFill>
            <a:srgbClr val="FFFFFF"/>
          </a:solidFill>
          <a:ln/>
        </p:spPr>
      </p:sp>
      <p:sp>
        <p:nvSpPr>
          <p:cNvPr id="70660" name="Rectangle 3">
            <a:extLst>
              <a:ext uri="{FF2B5EF4-FFF2-40B4-BE49-F238E27FC236}">
                <a16:creationId xmlns:a16="http://schemas.microsoft.com/office/drawing/2014/main" id="{B36561B7-DA1E-4493-9BFF-3C631AD1B514}"/>
              </a:ext>
            </a:extLst>
          </p:cNvPr>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A0F31ED-85C1-42D4-8A4E-10BA2A7EC0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AA3A3E-D68F-4E9E-B338-F82628ACF0D7}"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72707" name="Rectangle 2">
            <a:extLst>
              <a:ext uri="{FF2B5EF4-FFF2-40B4-BE49-F238E27FC236}">
                <a16:creationId xmlns:a16="http://schemas.microsoft.com/office/drawing/2014/main" id="{4F3645B3-A603-4701-9753-0333DC39AD79}"/>
              </a:ext>
            </a:extLst>
          </p:cNvPr>
          <p:cNvSpPr>
            <a:spLocks noGrp="1" noRot="1" noChangeAspect="1" noChangeArrowheads="1" noTextEdit="1"/>
          </p:cNvSpPr>
          <p:nvPr>
            <p:ph type="sldImg"/>
          </p:nvPr>
        </p:nvSpPr>
        <p:spPr>
          <a:solidFill>
            <a:srgbClr val="FFFFFF"/>
          </a:solidFill>
          <a:ln/>
        </p:spPr>
      </p:sp>
      <p:sp>
        <p:nvSpPr>
          <p:cNvPr id="72708" name="Rectangle 3">
            <a:extLst>
              <a:ext uri="{FF2B5EF4-FFF2-40B4-BE49-F238E27FC236}">
                <a16:creationId xmlns:a16="http://schemas.microsoft.com/office/drawing/2014/main" id="{3746F159-AD01-4D27-84DE-6347D3E5F157}"/>
              </a:ext>
            </a:extLst>
          </p:cNvPr>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BC4E93F-F4E4-4D7C-AB00-5CE8D92647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7B0CAC-DB56-48F0-98DD-FC0BC4D98400}"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74755" name="Rectangle 2">
            <a:extLst>
              <a:ext uri="{FF2B5EF4-FFF2-40B4-BE49-F238E27FC236}">
                <a16:creationId xmlns:a16="http://schemas.microsoft.com/office/drawing/2014/main" id="{20924211-EA77-4013-A807-0883267EB415}"/>
              </a:ext>
            </a:extLst>
          </p:cNvPr>
          <p:cNvSpPr>
            <a:spLocks noGrp="1" noRot="1" noChangeAspect="1" noChangeArrowheads="1" noTextEdit="1"/>
          </p:cNvSpPr>
          <p:nvPr>
            <p:ph type="sldImg"/>
          </p:nvPr>
        </p:nvSpPr>
        <p:spPr>
          <a:solidFill>
            <a:srgbClr val="FFFFFF"/>
          </a:solidFill>
          <a:ln/>
        </p:spPr>
      </p:sp>
      <p:sp>
        <p:nvSpPr>
          <p:cNvPr id="74756" name="Rectangle 3">
            <a:extLst>
              <a:ext uri="{FF2B5EF4-FFF2-40B4-BE49-F238E27FC236}">
                <a16:creationId xmlns:a16="http://schemas.microsoft.com/office/drawing/2014/main" id="{C9F29096-7021-4F8A-B1C1-D63C96E589C0}"/>
              </a:ext>
            </a:extLst>
          </p:cNvPr>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800" dirty="0">
                <a:effectLst/>
                <a:latin typeface="Calibri" panose="020F0502020204030204" pitchFamily="34" charset="0"/>
                <a:ea typeface="PMingLiU" panose="02020500000000000000" pitchFamily="18" charset="-120"/>
                <a:cs typeface="Times New Roman" panose="02020603050405020304" pitchFamily="18" charset="0"/>
              </a:rPr>
              <a:t>The TB incidence rate among non-U.S.–born persons of 12.5 per 100,000 persons was 16 times the rate of 0.8 per 100,000 among U.S.-born persons (using unrounded rates) in 2021. </a:t>
            </a:r>
            <a:r>
              <a:rPr lang="en-US" sz="1800">
                <a:effectLst/>
                <a:latin typeface="Calibri" panose="020F0502020204030204" pitchFamily="34" charset="0"/>
                <a:ea typeface="PMingLiU" panose="02020500000000000000" pitchFamily="18" charset="-120"/>
                <a:cs typeface="Times New Roman" panose="02020603050405020304" pitchFamily="18" charset="0"/>
              </a:rPr>
              <a:t>In 2021, </a:t>
            </a:r>
            <a:r>
              <a:rPr lang="en-US" sz="1800" dirty="0">
                <a:effectLst/>
                <a:latin typeface="Calibri" panose="020F0502020204030204" pitchFamily="34" charset="0"/>
                <a:ea typeface="PMingLiU" panose="02020500000000000000" pitchFamily="18" charset="-120"/>
                <a:cs typeface="Times New Roman" panose="02020603050405020304" pitchFamily="18" charset="0"/>
              </a:rPr>
              <a:t>5,626 </a:t>
            </a:r>
            <a:r>
              <a:rPr lang="en-US" sz="1800">
                <a:effectLst/>
                <a:latin typeface="Calibri" panose="020F0502020204030204" pitchFamily="34" charset="0"/>
                <a:ea typeface="PMingLiU" panose="02020500000000000000" pitchFamily="18" charset="-120"/>
                <a:cs typeface="Times New Roman" panose="02020603050405020304" pitchFamily="18" charset="0"/>
              </a:rPr>
              <a:t>(71.4%) </a:t>
            </a:r>
            <a:r>
              <a:rPr lang="en-US" sz="1800" dirty="0">
                <a:effectLst/>
                <a:latin typeface="Calibri" panose="020F0502020204030204" pitchFamily="34" charset="0"/>
                <a:ea typeface="PMingLiU" panose="02020500000000000000" pitchFamily="18" charset="-120"/>
                <a:cs typeface="Times New Roman" panose="02020603050405020304" pitchFamily="18" charset="0"/>
              </a:rPr>
              <a:t>cases occurred among non-U.S.–</a:t>
            </a:r>
            <a:r>
              <a:rPr lang="en-US" sz="1800">
                <a:effectLst/>
                <a:latin typeface="Calibri" panose="020F0502020204030204" pitchFamily="34" charset="0"/>
                <a:ea typeface="PMingLiU" panose="02020500000000000000" pitchFamily="18" charset="-120"/>
                <a:cs typeface="Times New Roman" panose="02020603050405020304" pitchFamily="18" charset="0"/>
              </a:rPr>
              <a:t>born persons and </a:t>
            </a:r>
            <a:r>
              <a:rPr lang="en-US" sz="1800" dirty="0">
                <a:effectLst/>
                <a:latin typeface="Calibri" panose="020F0502020204030204" pitchFamily="34" charset="0"/>
                <a:ea typeface="PMingLiU" panose="02020500000000000000" pitchFamily="18" charset="-120"/>
                <a:cs typeface="Times New Roman" panose="02020603050405020304" pitchFamily="18" charset="0"/>
              </a:rPr>
              <a:t>2,223 </a:t>
            </a:r>
            <a:r>
              <a:rPr lang="en-US" sz="1800">
                <a:effectLst/>
                <a:latin typeface="Calibri" panose="020F0502020204030204" pitchFamily="34" charset="0"/>
                <a:ea typeface="PMingLiU" panose="02020500000000000000" pitchFamily="18" charset="-120"/>
                <a:cs typeface="Times New Roman" panose="02020603050405020304" pitchFamily="18" charset="0"/>
              </a:rPr>
              <a:t>(28.2%) </a:t>
            </a:r>
            <a:r>
              <a:rPr lang="en-US" sz="1800" dirty="0">
                <a:effectLst/>
                <a:latin typeface="Calibri" panose="020F0502020204030204" pitchFamily="34" charset="0"/>
                <a:ea typeface="PMingLiU" panose="02020500000000000000" pitchFamily="18" charset="-120"/>
                <a:cs typeface="Times New Roman" panose="02020603050405020304" pitchFamily="18" charset="0"/>
              </a:rPr>
              <a:t>cases among U.S.-born persons.</a:t>
            </a:r>
            <a:endParaRPr lang="en-US" sz="1200" dirty="0">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31857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BF9E56C-9D33-422D-A235-09B9205F85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09D95A0-BB94-44CB-A0AF-E9407E3BB66D}"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76803" name="Rectangle 2">
            <a:extLst>
              <a:ext uri="{FF2B5EF4-FFF2-40B4-BE49-F238E27FC236}">
                <a16:creationId xmlns:a16="http://schemas.microsoft.com/office/drawing/2014/main" id="{923186FD-8428-4ADA-87C9-79539CF3A4BF}"/>
              </a:ext>
            </a:extLst>
          </p:cNvPr>
          <p:cNvSpPr>
            <a:spLocks noGrp="1" noRot="1" noChangeAspect="1" noChangeArrowheads="1" noTextEdit="1"/>
          </p:cNvSpPr>
          <p:nvPr>
            <p:ph type="sldImg"/>
          </p:nvPr>
        </p:nvSpPr>
        <p:spPr>
          <a:solidFill>
            <a:srgbClr val="FFFFFF"/>
          </a:solidFill>
          <a:ln/>
        </p:spPr>
      </p:sp>
      <p:sp>
        <p:nvSpPr>
          <p:cNvPr id="76804" name="Rectangle 3">
            <a:extLst>
              <a:ext uri="{FF2B5EF4-FFF2-40B4-BE49-F238E27FC236}">
                <a16:creationId xmlns:a16="http://schemas.microsoft.com/office/drawing/2014/main" id="{E6C12F24-3322-453D-B6B6-6FD962D91BCC}"/>
              </a:ext>
            </a:extLst>
          </p:cNvPr>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0A61514F-F07E-4F79-9574-689A77D5C6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DA335304-3F4A-4B66-BEB4-774CAF00B742}" type="slidenum">
              <a:rPr lang="en-US" altLang="en-US" sz="1200">
                <a:latin typeface="Times New Roman" panose="02020603050405020304" pitchFamily="18" charset="0"/>
              </a:rPr>
              <a:pPr/>
              <a:t>89</a:t>
            </a:fld>
            <a:endParaRPr lang="en-US" altLang="en-US" sz="1200">
              <a:latin typeface="Times New Roman" panose="02020603050405020304" pitchFamily="18" charset="0"/>
            </a:endParaRPr>
          </a:p>
        </p:txBody>
      </p:sp>
      <p:sp>
        <p:nvSpPr>
          <p:cNvPr id="38915" name="Rectangle 2">
            <a:extLst>
              <a:ext uri="{FF2B5EF4-FFF2-40B4-BE49-F238E27FC236}">
                <a16:creationId xmlns:a16="http://schemas.microsoft.com/office/drawing/2014/main" id="{18805176-BEC8-4D5C-8D65-B87674B7692A}"/>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DDE9972-A9D4-43B5-9A63-231C71CF0D3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127988A8-7347-4D7F-BB99-DFE93C0825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1A594EAC-AE10-42C9-BAD2-817C57E3B144}" type="slidenum">
              <a:rPr lang="en-US" altLang="en-US" sz="1200">
                <a:latin typeface="Times New Roman" panose="02020603050405020304" pitchFamily="18" charset="0"/>
              </a:rPr>
              <a:pPr/>
              <a:t>90</a:t>
            </a:fld>
            <a:endParaRPr lang="en-US" altLang="en-US" sz="1200">
              <a:latin typeface="Times New Roman" panose="02020603050405020304" pitchFamily="18" charset="0"/>
            </a:endParaRPr>
          </a:p>
        </p:txBody>
      </p:sp>
      <p:sp>
        <p:nvSpPr>
          <p:cNvPr id="40963" name="Rectangle 2">
            <a:extLst>
              <a:ext uri="{FF2B5EF4-FFF2-40B4-BE49-F238E27FC236}">
                <a16:creationId xmlns:a16="http://schemas.microsoft.com/office/drawing/2014/main" id="{92E2FDAF-A310-46D7-A480-2D488C19DE98}"/>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E264CFE7-6C07-4D2F-AA96-49F6467E5B5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C4769093-6602-294A-E52D-C82FC4DE51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6AD525A2-6DAD-4DE4-B335-C70E38973892}" type="slidenum">
              <a:rPr lang="en-US" altLang="en-US" sz="1200">
                <a:latin typeface="Times New Roman" panose="02020603050405020304" pitchFamily="18" charset="0"/>
              </a:rPr>
              <a:pPr/>
              <a:t>91</a:t>
            </a:fld>
            <a:endParaRPr lang="en-US" altLang="en-US" sz="1200">
              <a:latin typeface="Times New Roman" panose="02020603050405020304" pitchFamily="18" charset="0"/>
            </a:endParaRPr>
          </a:p>
        </p:txBody>
      </p:sp>
      <p:sp>
        <p:nvSpPr>
          <p:cNvPr id="22531" name="Rectangle 2">
            <a:extLst>
              <a:ext uri="{FF2B5EF4-FFF2-40B4-BE49-F238E27FC236}">
                <a16:creationId xmlns:a16="http://schemas.microsoft.com/office/drawing/2014/main" id="{A399B839-EE1C-D3FE-94A6-171D1D872F86}"/>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A8FFFFF0-06C1-D886-8486-D3D2CB761703}"/>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8FAA0ADE-572A-474E-B55F-07F19E14D32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A76B0F8F-4F8B-4FCD-8155-70E83317F851}" type="slidenum">
              <a:rPr lang="en-US" altLang="en-US" sz="1200">
                <a:latin typeface="Times New Roman" panose="02020603050405020304" pitchFamily="18" charset="0"/>
              </a:rPr>
              <a:pPr/>
              <a:t>92</a:t>
            </a:fld>
            <a:endParaRPr lang="en-US" altLang="en-US" sz="1200">
              <a:latin typeface="Times New Roman" panose="02020603050405020304" pitchFamily="18" charset="0"/>
            </a:endParaRPr>
          </a:p>
        </p:txBody>
      </p:sp>
      <p:sp>
        <p:nvSpPr>
          <p:cNvPr id="43011" name="Rectangle 2">
            <a:extLst>
              <a:ext uri="{FF2B5EF4-FFF2-40B4-BE49-F238E27FC236}">
                <a16:creationId xmlns:a16="http://schemas.microsoft.com/office/drawing/2014/main" id="{C457A62D-ECAA-4B4D-A431-5B168E1E8EEA}"/>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38007F73-C6D6-4855-BE88-F4F3E97F3284}"/>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C262EAA2-3119-5603-20B7-68E5A2F2285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DB340D4F-2D11-457B-90A1-EB926D7B6324}" type="slidenum">
              <a:rPr lang="en-US" altLang="en-US" sz="1200">
                <a:latin typeface="Times New Roman" panose="02020603050405020304" pitchFamily="18" charset="0"/>
              </a:rPr>
              <a:pPr/>
              <a:t>93</a:t>
            </a:fld>
            <a:endParaRPr lang="en-US" altLang="en-US" sz="1200">
              <a:latin typeface="Times New Roman" panose="02020603050405020304" pitchFamily="18" charset="0"/>
            </a:endParaRPr>
          </a:p>
        </p:txBody>
      </p:sp>
      <p:sp>
        <p:nvSpPr>
          <p:cNvPr id="24579" name="Rectangle 2">
            <a:extLst>
              <a:ext uri="{FF2B5EF4-FFF2-40B4-BE49-F238E27FC236}">
                <a16:creationId xmlns:a16="http://schemas.microsoft.com/office/drawing/2014/main" id="{56BD9FBE-7BD5-AA73-A7BE-FC7024AEA984}"/>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C8EAD994-D511-AF51-DF33-B0DD03063212}"/>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945D2D35-EB0E-0609-7D3D-F312EDC2AC7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9AD50AD5-BA1F-4720-BB61-AF1783AF79DE}" type="slidenum">
              <a:rPr lang="en-US" altLang="en-US" sz="1200">
                <a:latin typeface="Times New Roman" panose="02020603050405020304" pitchFamily="18" charset="0"/>
              </a:rPr>
              <a:pPr/>
              <a:t>97</a:t>
            </a:fld>
            <a:endParaRPr lang="en-US" altLang="en-US" sz="1200">
              <a:latin typeface="Times New Roman" panose="02020603050405020304" pitchFamily="18" charset="0"/>
            </a:endParaRPr>
          </a:p>
        </p:txBody>
      </p:sp>
      <p:sp>
        <p:nvSpPr>
          <p:cNvPr id="28675" name="Rectangle 2">
            <a:extLst>
              <a:ext uri="{FF2B5EF4-FFF2-40B4-BE49-F238E27FC236}">
                <a16:creationId xmlns:a16="http://schemas.microsoft.com/office/drawing/2014/main" id="{E907AF45-6A98-A591-9DE6-4AC15B2FDABE}"/>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4BA28B1D-5270-AC95-F326-0B9E102BBD37}"/>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8BC21D4-1CFF-4762-B5B5-BD0A02C1F22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AB07DCF7-FA94-4DD5-BCC9-E5D431F4A112}" type="slidenum">
              <a:rPr lang="en-US" altLang="en-US" sz="1200">
                <a:latin typeface="Times New Roman" panose="02020603050405020304" pitchFamily="18" charset="0"/>
              </a:rPr>
              <a:pPr/>
              <a:t>98</a:t>
            </a:fld>
            <a:endParaRPr lang="en-US" altLang="en-US" sz="1200">
              <a:latin typeface="Times New Roman" panose="02020603050405020304" pitchFamily="18" charset="0"/>
            </a:endParaRPr>
          </a:p>
        </p:txBody>
      </p:sp>
      <p:sp>
        <p:nvSpPr>
          <p:cNvPr id="30723" name="Rectangle 2">
            <a:extLst>
              <a:ext uri="{FF2B5EF4-FFF2-40B4-BE49-F238E27FC236}">
                <a16:creationId xmlns:a16="http://schemas.microsoft.com/office/drawing/2014/main" id="{AA33A162-E69D-DBED-34DB-5E84139D15DF}"/>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5E7D96B7-8E47-096C-370C-F5454A08FB4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EF4603B3-7AA2-4942-96BC-5C0C96643D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AFD32BA1-F68C-44A8-BC40-AB1BF1B79E90}" type="slidenum">
              <a:rPr lang="en-US" altLang="en-US" sz="1200">
                <a:latin typeface="Times New Roman" panose="02020603050405020304" pitchFamily="18" charset="0"/>
              </a:rPr>
              <a:pPr/>
              <a:t>99</a:t>
            </a:fld>
            <a:endParaRPr lang="en-US" altLang="en-US" sz="1200">
              <a:latin typeface="Times New Roman" panose="02020603050405020304" pitchFamily="18" charset="0"/>
            </a:endParaRPr>
          </a:p>
        </p:txBody>
      </p:sp>
      <p:sp>
        <p:nvSpPr>
          <p:cNvPr id="45059" name="Rectangle 2">
            <a:extLst>
              <a:ext uri="{FF2B5EF4-FFF2-40B4-BE49-F238E27FC236}">
                <a16:creationId xmlns:a16="http://schemas.microsoft.com/office/drawing/2014/main" id="{77BD78D8-37EC-4860-AF30-2973144FD40F}"/>
              </a:ext>
            </a:extLst>
          </p:cNvPr>
          <p:cNvSpPr>
            <a:spLocks noGrp="1" noRot="1" noChangeAspect="1" noChangeArrowheads="1" noTextEdit="1"/>
          </p:cNvSpPr>
          <p:nvPr>
            <p:ph type="sldImg"/>
          </p:nvPr>
        </p:nvSpPr>
        <p:spPr>
          <a:xfrm>
            <a:off x="409575" y="681038"/>
            <a:ext cx="6040438" cy="3398837"/>
          </a:xfrm>
          <a:ln/>
        </p:spPr>
      </p:sp>
      <p:sp>
        <p:nvSpPr>
          <p:cNvPr id="45060" name="Rectangle 3">
            <a:extLst>
              <a:ext uri="{FF2B5EF4-FFF2-40B4-BE49-F238E27FC236}">
                <a16:creationId xmlns:a16="http://schemas.microsoft.com/office/drawing/2014/main" id="{3B41914C-EC4A-4268-8DD9-AC63ED0E6C5A}"/>
              </a:ext>
            </a:extLst>
          </p:cNvPr>
          <p:cNvSpPr>
            <a:spLocks noGrp="1" noChangeArrowheads="1"/>
          </p:cNvSpPr>
          <p:nvPr>
            <p:ph type="body" idx="1"/>
          </p:nvPr>
        </p:nvSpPr>
        <p:spPr>
          <a:xfrm>
            <a:off x="904875" y="4308475"/>
            <a:ext cx="5048250" cy="41544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BCA8B-E0EA-4C18-903A-E9EC50CB23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016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PMingLiU" panose="02020500000000000000" pitchFamily="18" charset="-120"/>
                <a:cs typeface="Times New Roman" panose="02020603050405020304" pitchFamily="18" charset="0"/>
              </a:rPr>
              <a:t>In 2021, five countries of birth accounted for 54% of countries of birth origin among non-U.S.–born persons with reported TB in the United States.</a:t>
            </a:r>
          </a:p>
          <a:p>
            <a:pPr marL="0" marR="0">
              <a:lnSpc>
                <a:spcPct val="107000"/>
              </a:lnSpc>
              <a:spcBef>
                <a:spcPts val="0"/>
              </a:spcBef>
              <a:spcAft>
                <a:spcPts val="800"/>
              </a:spcAft>
            </a:pPr>
            <a:endParaRPr lang="en-US" sz="1800" dirty="0">
              <a:effectLst/>
              <a:latin typeface="Calibri" panose="020F0502020204030204" pitchFamily="34" charset="0"/>
              <a:ea typeface="PMingLiU" panose="02020500000000000000" pitchFamily="18" charset="-120"/>
              <a:cs typeface="Times New Roman" panose="02020603050405020304" pitchFamily="18" charset="0"/>
            </a:endParaRPr>
          </a:p>
          <a:p>
            <a:r>
              <a:rPr lang="en-US" sz="1800" dirty="0">
                <a:effectLst/>
                <a:latin typeface="Calibri" panose="020F0502020204030204" pitchFamily="34" charset="0"/>
                <a:ea typeface="PMingLiU" panose="02020500000000000000" pitchFamily="18" charset="-120"/>
                <a:cs typeface="Times New Roman" panose="02020603050405020304" pitchFamily="18" charset="0"/>
              </a:rPr>
              <a:t>The most common countries of birth among non-U.S.–born persons with TB disease remained similar to previous years, with Mexico (18.7%) as</a:t>
            </a:r>
            <a:r>
              <a:rPr lang="en-US" sz="1800" b="1" dirty="0">
                <a:effectLst/>
                <a:latin typeface="Calibri" panose="020F0502020204030204" pitchFamily="34" charset="0"/>
                <a:ea typeface="PMingLiU" panose="02020500000000000000" pitchFamily="18" charset="-120"/>
                <a:cs typeface="Times New Roman" panose="02020603050405020304" pitchFamily="18" charset="0"/>
              </a:rPr>
              <a:t> </a:t>
            </a:r>
            <a:r>
              <a:rPr lang="en-US" sz="1800" dirty="0">
                <a:effectLst/>
                <a:latin typeface="Calibri" panose="020F0502020204030204" pitchFamily="34" charset="0"/>
                <a:ea typeface="PMingLiU" panose="02020500000000000000" pitchFamily="18" charset="-120"/>
                <a:cs typeface="Times New Roman" panose="02020603050405020304" pitchFamily="18" charset="0"/>
              </a:rPr>
              <a:t>the most frequently reported country of birth, followed by the Philippines (12.3%), India (10.2%), Vietnam (7.5%), and China (5.6%). These countries of birth also have large populations that live in the United States.</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2751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F7497-98A9-D94A-BD74-719243D02A77}" type="slidenum">
              <a:rPr lang="en-US" smtClean="0"/>
              <a:t>115</a:t>
            </a:fld>
            <a:endParaRPr lang="en-US"/>
          </a:p>
        </p:txBody>
      </p:sp>
    </p:spTree>
    <p:extLst>
      <p:ext uri="{BB962C8B-B14F-4D97-AF65-F5344CB8AC3E}">
        <p14:creationId xmlns:p14="http://schemas.microsoft.com/office/powerpoint/2010/main" val="18266463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F7497-98A9-D94A-BD74-719243D02A77}" type="slidenum">
              <a:rPr lang="en-US" smtClean="0"/>
              <a:t>116</a:t>
            </a:fld>
            <a:endParaRPr lang="en-US"/>
          </a:p>
        </p:txBody>
      </p:sp>
    </p:spTree>
    <p:extLst>
      <p:ext uri="{BB962C8B-B14F-4D97-AF65-F5344CB8AC3E}">
        <p14:creationId xmlns:p14="http://schemas.microsoft.com/office/powerpoint/2010/main" val="9679073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F7497-98A9-D94A-BD74-719243D02A77}" type="slidenum">
              <a:rPr lang="en-US" smtClean="0"/>
              <a:t>117</a:t>
            </a:fld>
            <a:endParaRPr lang="en-US"/>
          </a:p>
        </p:txBody>
      </p:sp>
    </p:spTree>
    <p:extLst>
      <p:ext uri="{BB962C8B-B14F-4D97-AF65-F5344CB8AC3E}">
        <p14:creationId xmlns:p14="http://schemas.microsoft.com/office/powerpoint/2010/main" val="29068007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F7497-98A9-D94A-BD74-719243D02A77}" type="slidenum">
              <a:rPr lang="en-US" smtClean="0"/>
              <a:t>118</a:t>
            </a:fld>
            <a:endParaRPr lang="en-US"/>
          </a:p>
        </p:txBody>
      </p:sp>
    </p:spTree>
    <p:extLst>
      <p:ext uri="{BB962C8B-B14F-4D97-AF65-F5344CB8AC3E}">
        <p14:creationId xmlns:p14="http://schemas.microsoft.com/office/powerpoint/2010/main" val="17409421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F7497-98A9-D94A-BD74-719243D02A77}" type="slidenum">
              <a:rPr lang="en-US" smtClean="0"/>
              <a:t>119</a:t>
            </a:fld>
            <a:endParaRPr lang="en-US"/>
          </a:p>
        </p:txBody>
      </p:sp>
    </p:spTree>
    <p:extLst>
      <p:ext uri="{BB962C8B-B14F-4D97-AF65-F5344CB8AC3E}">
        <p14:creationId xmlns:p14="http://schemas.microsoft.com/office/powerpoint/2010/main" val="13585314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F7497-98A9-D94A-BD74-719243D02A77}" type="slidenum">
              <a:rPr lang="en-US" smtClean="0"/>
              <a:t>120</a:t>
            </a:fld>
            <a:endParaRPr lang="en-US"/>
          </a:p>
        </p:txBody>
      </p:sp>
    </p:spTree>
    <p:extLst>
      <p:ext uri="{BB962C8B-B14F-4D97-AF65-F5344CB8AC3E}">
        <p14:creationId xmlns:p14="http://schemas.microsoft.com/office/powerpoint/2010/main" val="19885796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F7497-98A9-D94A-BD74-719243D02A77}" type="slidenum">
              <a:rPr lang="en-US" smtClean="0"/>
              <a:t>121</a:t>
            </a:fld>
            <a:endParaRPr lang="en-US"/>
          </a:p>
        </p:txBody>
      </p:sp>
    </p:spTree>
    <p:extLst>
      <p:ext uri="{BB962C8B-B14F-4D97-AF65-F5344CB8AC3E}">
        <p14:creationId xmlns:p14="http://schemas.microsoft.com/office/powerpoint/2010/main" val="36976771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94277-DE2A-4DD3-B2BF-FD1366A604B8}" type="slidenum">
              <a:rPr lang="en-US" smtClean="0"/>
              <a:t>122</a:t>
            </a:fld>
            <a:endParaRPr lang="en-US"/>
          </a:p>
        </p:txBody>
      </p:sp>
    </p:spTree>
    <p:extLst>
      <p:ext uri="{BB962C8B-B14F-4D97-AF65-F5344CB8AC3E}">
        <p14:creationId xmlns:p14="http://schemas.microsoft.com/office/powerpoint/2010/main" val="17421933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r>
              <a:rPr lang="en-US" dirty="0"/>
              <a:t>ADD PEDIATRICS</a:t>
            </a:r>
          </a:p>
        </p:txBody>
      </p:sp>
      <p:sp>
        <p:nvSpPr>
          <p:cNvPr id="4" name="Slide Number Placeholder 3"/>
          <p:cNvSpPr>
            <a:spLocks noGrp="1"/>
          </p:cNvSpPr>
          <p:nvPr>
            <p:ph type="sldNum" sz="quarter" idx="10"/>
          </p:nvPr>
        </p:nvSpPr>
        <p:spPr/>
        <p:txBody>
          <a:bodyPr/>
          <a:lstStyle/>
          <a:p>
            <a:fld id="{6D9173A4-1E07-DC41-AB69-0105BE229E49}" type="slidenum">
              <a:rPr lang="en-US" smtClean="0"/>
              <a:t>123</a:t>
            </a:fld>
            <a:endParaRPr lang="en-US"/>
          </a:p>
        </p:txBody>
      </p:sp>
    </p:spTree>
    <p:extLst>
      <p:ext uri="{BB962C8B-B14F-4D97-AF65-F5344CB8AC3E}">
        <p14:creationId xmlns:p14="http://schemas.microsoft.com/office/powerpoint/2010/main" val="378553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F7497-98A9-D94A-BD74-719243D02A77}" type="slidenum">
              <a:rPr lang="en-US" smtClean="0"/>
              <a:t>124</a:t>
            </a:fld>
            <a:endParaRPr lang="en-US"/>
          </a:p>
        </p:txBody>
      </p:sp>
    </p:spTree>
    <p:extLst>
      <p:ext uri="{BB962C8B-B14F-4D97-AF65-F5344CB8AC3E}">
        <p14:creationId xmlns:p14="http://schemas.microsoft.com/office/powerpoint/2010/main" val="368000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PMingLiU" panose="02020500000000000000" pitchFamily="18" charset="-120"/>
                <a:cs typeface="Times New Roman" panose="02020603050405020304" pitchFamily="18" charset="0"/>
              </a:rPr>
              <a:t>The distribution of TB cases by age group in 2021 remained similar to past years with most cases occurring among persons aged 45 to 64 years (30.6%), followed closely by persons aged 25 to 44 years (28.7%) and persons 65 years or older (28.1%). In contrast, only 12.6% of reported TB cases occurred among children and young adults less than 25 years. </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0289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F7497-98A9-D94A-BD74-719243D02A77}" type="slidenum">
              <a:rPr lang="en-US" smtClean="0"/>
              <a:t>125</a:t>
            </a:fld>
            <a:endParaRPr lang="en-US"/>
          </a:p>
        </p:txBody>
      </p:sp>
    </p:spTree>
    <p:extLst>
      <p:ext uri="{BB962C8B-B14F-4D97-AF65-F5344CB8AC3E}">
        <p14:creationId xmlns:p14="http://schemas.microsoft.com/office/powerpoint/2010/main" val="16407750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3213568-5CB9-4A46-886F-1394BB842795}"/>
              </a:ext>
            </a:extLst>
          </p:cNvPr>
          <p:cNvSpPr>
            <a:spLocks noGrp="1" noChangeArrowheads="1"/>
          </p:cNvSpPr>
          <p:nvPr>
            <p:ph type="body" idx="1"/>
          </p:nvPr>
        </p:nvSpPr>
        <p:spPr>
          <a:xfrm>
            <a:off x="976313" y="4559300"/>
            <a:ext cx="5362575" cy="432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6867" name="Rectangle 3">
            <a:extLst>
              <a:ext uri="{FF2B5EF4-FFF2-40B4-BE49-F238E27FC236}">
                <a16:creationId xmlns:a16="http://schemas.microsoft.com/office/drawing/2014/main" id="{81A16868-5DC3-4BF9-BFB2-6454CA9CA525}"/>
              </a:ext>
            </a:extLst>
          </p:cNvPr>
          <p:cNvSpPr>
            <a:spLocks noGrp="1" noRot="1" noChangeAspect="1" noChangeArrowheads="1" noTextEdit="1"/>
          </p:cNvSpPr>
          <p:nvPr>
            <p:ph type="sldImg"/>
          </p:nvPr>
        </p:nvSpPr>
        <p:spPr>
          <a:xfrm>
            <a:off x="457200" y="717550"/>
            <a:ext cx="6405563" cy="3603625"/>
          </a:xfrm>
          <a:ln cap="flat"/>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r>
              <a:rPr lang="en-US" dirty="0"/>
              <a:t>Initiation</a:t>
            </a:r>
            <a:r>
              <a:rPr lang="en-US" baseline="0" dirty="0"/>
              <a:t> phase should be completed within 3 months</a:t>
            </a:r>
            <a:endParaRPr lang="en-US" dirty="0"/>
          </a:p>
        </p:txBody>
      </p:sp>
      <p:sp>
        <p:nvSpPr>
          <p:cNvPr id="4" name="Slide Number Placeholder 3"/>
          <p:cNvSpPr>
            <a:spLocks noGrp="1"/>
          </p:cNvSpPr>
          <p:nvPr>
            <p:ph type="sldNum" sz="quarter" idx="10"/>
          </p:nvPr>
        </p:nvSpPr>
        <p:spPr/>
        <p:txBody>
          <a:bodyPr/>
          <a:lstStyle/>
          <a:p>
            <a:fld id="{6D9173A4-1E07-DC41-AB69-0105BE229E49}" type="slidenum">
              <a:rPr lang="en-US" smtClean="0"/>
              <a:t>127</a:t>
            </a:fld>
            <a:endParaRPr lang="en-US"/>
          </a:p>
        </p:txBody>
      </p:sp>
    </p:spTree>
    <p:extLst>
      <p:ext uri="{BB962C8B-B14F-4D97-AF65-F5344CB8AC3E}">
        <p14:creationId xmlns:p14="http://schemas.microsoft.com/office/powerpoint/2010/main" val="28127923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F7497-98A9-D94A-BD74-719243D02A77}" type="slidenum">
              <a:rPr lang="en-US" smtClean="0"/>
              <a:t>128</a:t>
            </a:fld>
            <a:endParaRPr lang="en-US"/>
          </a:p>
        </p:txBody>
      </p:sp>
    </p:spTree>
    <p:extLst>
      <p:ext uri="{BB962C8B-B14F-4D97-AF65-F5344CB8AC3E}">
        <p14:creationId xmlns:p14="http://schemas.microsoft.com/office/powerpoint/2010/main" val="37086381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F7497-98A9-D94A-BD74-719243D02A77}" type="slidenum">
              <a:rPr lang="en-US" smtClean="0"/>
              <a:t>129</a:t>
            </a:fld>
            <a:endParaRPr lang="en-US"/>
          </a:p>
        </p:txBody>
      </p:sp>
    </p:spTree>
    <p:extLst>
      <p:ext uri="{BB962C8B-B14F-4D97-AF65-F5344CB8AC3E}">
        <p14:creationId xmlns:p14="http://schemas.microsoft.com/office/powerpoint/2010/main" val="28981321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F7497-98A9-D94A-BD74-719243D02A77}" type="slidenum">
              <a:rPr lang="en-US" smtClean="0"/>
              <a:t>130</a:t>
            </a:fld>
            <a:endParaRPr lang="en-US"/>
          </a:p>
        </p:txBody>
      </p:sp>
    </p:spTree>
    <p:extLst>
      <p:ext uri="{BB962C8B-B14F-4D97-AF65-F5344CB8AC3E}">
        <p14:creationId xmlns:p14="http://schemas.microsoft.com/office/powerpoint/2010/main" val="11216422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DF7497-98A9-D94A-BD74-719243D02A77}" type="slidenum">
              <a:rPr lang="en-US" smtClean="0"/>
              <a:t>131</a:t>
            </a:fld>
            <a:endParaRPr lang="en-US"/>
          </a:p>
        </p:txBody>
      </p:sp>
    </p:spTree>
    <p:extLst>
      <p:ext uri="{BB962C8B-B14F-4D97-AF65-F5344CB8AC3E}">
        <p14:creationId xmlns:p14="http://schemas.microsoft.com/office/powerpoint/2010/main" val="28639037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DF7497-98A9-D94A-BD74-719243D02A77}" type="slidenum">
              <a:rPr lang="en-US" smtClean="0"/>
              <a:t>132</a:t>
            </a:fld>
            <a:endParaRPr lang="en-US"/>
          </a:p>
        </p:txBody>
      </p:sp>
    </p:spTree>
    <p:extLst>
      <p:ext uri="{BB962C8B-B14F-4D97-AF65-F5344CB8AC3E}">
        <p14:creationId xmlns:p14="http://schemas.microsoft.com/office/powerpoint/2010/main" val="20182083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7419510A-DAD7-4B85-B4D6-FBBC2BF29960}"/>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F81FC16A-16D5-4074-BC3A-50B126E50AF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94277-DE2A-4DD3-B2BF-FD1366A604B8}" type="slidenum">
              <a:rPr lang="en-US" smtClean="0"/>
              <a:t>141</a:t>
            </a:fld>
            <a:endParaRPr lang="en-US"/>
          </a:p>
        </p:txBody>
      </p:sp>
    </p:spTree>
    <p:extLst>
      <p:ext uri="{BB962C8B-B14F-4D97-AF65-F5344CB8AC3E}">
        <p14:creationId xmlns:p14="http://schemas.microsoft.com/office/powerpoint/2010/main" val="1282163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62A70-A7FA-4550-8C7E-2E9CCDEBA9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9107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400">
                <a:solidFill>
                  <a:schemeClr val="tx1"/>
                </a:solidFill>
                <a:latin typeface="Arial" charset="0"/>
              </a:defRPr>
            </a:lvl1pPr>
            <a:lvl2pPr marL="785372" indent="-302066">
              <a:defRPr sz="3400">
                <a:solidFill>
                  <a:schemeClr val="tx1"/>
                </a:solidFill>
                <a:latin typeface="Arial" charset="0"/>
              </a:defRPr>
            </a:lvl2pPr>
            <a:lvl3pPr marL="1208265" indent="-241653">
              <a:defRPr sz="3400">
                <a:solidFill>
                  <a:schemeClr val="tx1"/>
                </a:solidFill>
                <a:latin typeface="Arial" charset="0"/>
              </a:defRPr>
            </a:lvl3pPr>
            <a:lvl4pPr marL="1691571" indent="-241653">
              <a:defRPr sz="3400">
                <a:solidFill>
                  <a:schemeClr val="tx1"/>
                </a:solidFill>
                <a:latin typeface="Arial" charset="0"/>
              </a:defRPr>
            </a:lvl4pPr>
            <a:lvl5pPr marL="2174878" indent="-241653">
              <a:defRPr sz="3400">
                <a:solidFill>
                  <a:schemeClr val="tx1"/>
                </a:solidFill>
                <a:latin typeface="Arial" charset="0"/>
              </a:defRPr>
            </a:lvl5pPr>
            <a:lvl6pPr marL="2658184" indent="-241653" eaLnBrk="0" fontAlgn="base" hangingPunct="0">
              <a:spcBef>
                <a:spcPct val="0"/>
              </a:spcBef>
              <a:spcAft>
                <a:spcPct val="0"/>
              </a:spcAft>
              <a:defRPr sz="3400">
                <a:solidFill>
                  <a:schemeClr val="tx1"/>
                </a:solidFill>
                <a:latin typeface="Arial" charset="0"/>
              </a:defRPr>
            </a:lvl6pPr>
            <a:lvl7pPr marL="3141490" indent="-241653" eaLnBrk="0" fontAlgn="base" hangingPunct="0">
              <a:spcBef>
                <a:spcPct val="0"/>
              </a:spcBef>
              <a:spcAft>
                <a:spcPct val="0"/>
              </a:spcAft>
              <a:defRPr sz="3400">
                <a:solidFill>
                  <a:schemeClr val="tx1"/>
                </a:solidFill>
                <a:latin typeface="Arial" charset="0"/>
              </a:defRPr>
            </a:lvl7pPr>
            <a:lvl8pPr marL="3624796" indent="-241653" eaLnBrk="0" fontAlgn="base" hangingPunct="0">
              <a:spcBef>
                <a:spcPct val="0"/>
              </a:spcBef>
              <a:spcAft>
                <a:spcPct val="0"/>
              </a:spcAft>
              <a:defRPr sz="3400">
                <a:solidFill>
                  <a:schemeClr val="tx1"/>
                </a:solidFill>
                <a:latin typeface="Arial" charset="0"/>
              </a:defRPr>
            </a:lvl8pPr>
            <a:lvl9pPr marL="4108102" indent="-241653" eaLnBrk="0" fontAlgn="base" hangingPunct="0">
              <a:spcBef>
                <a:spcPct val="0"/>
              </a:spcBef>
              <a:spcAft>
                <a:spcPct val="0"/>
              </a:spcAft>
              <a:defRPr sz="3400">
                <a:solidFill>
                  <a:schemeClr val="tx1"/>
                </a:solidFill>
                <a:latin typeface="Arial" charset="0"/>
              </a:defRPr>
            </a:lvl9pPr>
          </a:lstStyle>
          <a:p>
            <a:fld id="{6C1DA26F-2913-4759-AEF2-7B5DECF74C16}" type="slidenum">
              <a:rPr lang="en-US" sz="1300">
                <a:solidFill>
                  <a:srgbClr val="000000"/>
                </a:solidFill>
                <a:latin typeface="Times New Roman" pitchFamily="18" charset="0"/>
              </a:rPr>
              <a:pPr/>
              <a:t>142</a:t>
            </a:fld>
            <a:endParaRPr lang="en-US" sz="1300">
              <a:solidFill>
                <a:srgbClr val="000000"/>
              </a:solidFill>
              <a:latin typeface="Times New Roman" pitchFamily="18" charset="0"/>
            </a:endParaRPr>
          </a:p>
        </p:txBody>
      </p:sp>
      <p:sp>
        <p:nvSpPr>
          <p:cNvPr id="146435" name="Rectangle 7"/>
          <p:cNvSpPr txBox="1">
            <a:spLocks noGrp="1" noChangeArrowheads="1"/>
          </p:cNvSpPr>
          <p:nvPr/>
        </p:nvSpPr>
        <p:spPr bwMode="auto">
          <a:xfrm>
            <a:off x="4146974" y="9119474"/>
            <a:ext cx="3168226" cy="48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14" tIns="47857" rIns="95714" bIns="47857" anchor="b"/>
          <a:lstStyle>
            <a:lvl1pPr defTabSz="908050">
              <a:defRPr sz="3200">
                <a:solidFill>
                  <a:schemeClr val="tx1"/>
                </a:solidFill>
                <a:latin typeface="Arial" charset="0"/>
              </a:defRPr>
            </a:lvl1pPr>
            <a:lvl2pPr marL="742950" indent="-285750" defTabSz="908050">
              <a:defRPr sz="3200">
                <a:solidFill>
                  <a:schemeClr val="tx1"/>
                </a:solidFill>
                <a:latin typeface="Arial" charset="0"/>
              </a:defRPr>
            </a:lvl2pPr>
            <a:lvl3pPr marL="1143000" indent="-228600" defTabSz="908050">
              <a:defRPr sz="3200">
                <a:solidFill>
                  <a:schemeClr val="tx1"/>
                </a:solidFill>
                <a:latin typeface="Arial" charset="0"/>
              </a:defRPr>
            </a:lvl3pPr>
            <a:lvl4pPr marL="1600200" indent="-228600" defTabSz="908050">
              <a:defRPr sz="3200">
                <a:solidFill>
                  <a:schemeClr val="tx1"/>
                </a:solidFill>
                <a:latin typeface="Arial" charset="0"/>
              </a:defRPr>
            </a:lvl4pPr>
            <a:lvl5pPr marL="2057400" indent="-228600" defTabSz="908050">
              <a:defRPr sz="3200">
                <a:solidFill>
                  <a:schemeClr val="tx1"/>
                </a:solidFill>
                <a:latin typeface="Arial" charset="0"/>
              </a:defRPr>
            </a:lvl5pPr>
            <a:lvl6pPr marL="2514600" indent="-228600" defTabSz="908050" eaLnBrk="0" fontAlgn="base" hangingPunct="0">
              <a:spcBef>
                <a:spcPct val="0"/>
              </a:spcBef>
              <a:spcAft>
                <a:spcPct val="0"/>
              </a:spcAft>
              <a:defRPr sz="3200">
                <a:solidFill>
                  <a:schemeClr val="tx1"/>
                </a:solidFill>
                <a:latin typeface="Arial" charset="0"/>
              </a:defRPr>
            </a:lvl6pPr>
            <a:lvl7pPr marL="2971800" indent="-228600" defTabSz="908050" eaLnBrk="0" fontAlgn="base" hangingPunct="0">
              <a:spcBef>
                <a:spcPct val="0"/>
              </a:spcBef>
              <a:spcAft>
                <a:spcPct val="0"/>
              </a:spcAft>
              <a:defRPr sz="3200">
                <a:solidFill>
                  <a:schemeClr val="tx1"/>
                </a:solidFill>
                <a:latin typeface="Arial" charset="0"/>
              </a:defRPr>
            </a:lvl7pPr>
            <a:lvl8pPr marL="3429000" indent="-228600" defTabSz="908050" eaLnBrk="0" fontAlgn="base" hangingPunct="0">
              <a:spcBef>
                <a:spcPct val="0"/>
              </a:spcBef>
              <a:spcAft>
                <a:spcPct val="0"/>
              </a:spcAft>
              <a:defRPr sz="3200">
                <a:solidFill>
                  <a:schemeClr val="tx1"/>
                </a:solidFill>
                <a:latin typeface="Arial" charset="0"/>
              </a:defRPr>
            </a:lvl8pPr>
            <a:lvl9pPr marL="3886200" indent="-228600" defTabSz="908050" eaLnBrk="0" fontAlgn="base" hangingPunct="0">
              <a:spcBef>
                <a:spcPct val="0"/>
              </a:spcBef>
              <a:spcAft>
                <a:spcPct val="0"/>
              </a:spcAft>
              <a:defRPr sz="3200">
                <a:solidFill>
                  <a:schemeClr val="tx1"/>
                </a:solidFill>
                <a:latin typeface="Arial" charset="0"/>
              </a:defRPr>
            </a:lvl9pPr>
          </a:lstStyle>
          <a:p>
            <a:pPr algn="r" fontAlgn="base">
              <a:spcBef>
                <a:spcPct val="0"/>
              </a:spcBef>
              <a:spcAft>
                <a:spcPct val="0"/>
              </a:spcAft>
            </a:pPr>
            <a:fld id="{3654FDBD-9524-4A51-BF78-7192A490C51D}" type="slidenum">
              <a:rPr lang="en-US" sz="1300">
                <a:solidFill>
                  <a:srgbClr val="000000"/>
                </a:solidFill>
                <a:latin typeface="Times New Roman" pitchFamily="18" charset="0"/>
              </a:rPr>
              <a:pPr algn="r" fontAlgn="base">
                <a:spcBef>
                  <a:spcPct val="0"/>
                </a:spcBef>
                <a:spcAft>
                  <a:spcPct val="0"/>
                </a:spcAft>
              </a:pPr>
              <a:t>142</a:t>
            </a:fld>
            <a:endParaRPr lang="en-US" sz="1300">
              <a:solidFill>
                <a:srgbClr val="000000"/>
              </a:solidFill>
              <a:latin typeface="Times New Roman" pitchFamily="18" charset="0"/>
            </a:endParaRPr>
          </a:p>
        </p:txBody>
      </p:sp>
      <p:sp>
        <p:nvSpPr>
          <p:cNvPr id="146436" name="Rectangle 2"/>
          <p:cNvSpPr>
            <a:spLocks noGrp="1" noRot="1" noChangeAspect="1" noChangeArrowheads="1" noTextEdit="1"/>
          </p:cNvSpPr>
          <p:nvPr>
            <p:ph type="sldImg"/>
          </p:nvPr>
        </p:nvSpPr>
        <p:spPr>
          <a:xfrm>
            <a:off x="1273175" y="714375"/>
            <a:ext cx="4776788" cy="3581400"/>
          </a:xfrm>
          <a:ln/>
        </p:spPr>
      </p:sp>
      <p:sp>
        <p:nvSpPr>
          <p:cNvPr id="197635" name="Rectangle 3"/>
          <p:cNvSpPr>
            <a:spLocks noGrp="1" noChangeArrowheads="1"/>
          </p:cNvSpPr>
          <p:nvPr>
            <p:ph type="body" idx="1"/>
          </p:nvPr>
        </p:nvSpPr>
        <p:spPr>
          <a:xfrm>
            <a:off x="977055" y="4532234"/>
            <a:ext cx="5361093" cy="4373880"/>
          </a:xfrm>
        </p:spPr>
        <p:txBody>
          <a:bodyPr lIns="95714" tIns="47857" rIns="95714" bIns="47857"/>
          <a:lstStyle/>
          <a:p>
            <a:pPr>
              <a:defRPr/>
            </a:pPr>
            <a:r>
              <a:rPr lang="en-US" dirty="0"/>
              <a:t>While issues of Infection Control and Occupational Safety pertain to all infectious diseases, diseases such as MDR-TB reminds us to be super-vigilant about Infection Control practices.</a:t>
            </a:r>
          </a:p>
          <a:p>
            <a:pPr>
              <a:defRPr/>
            </a:pPr>
            <a:endParaRPr lang="en-US" dirty="0"/>
          </a:p>
          <a:p>
            <a:pPr>
              <a:lnSpc>
                <a:spcPct val="115000"/>
              </a:lnSpc>
              <a:defRPr/>
            </a:pPr>
            <a:r>
              <a:rPr lang="en-US" sz="1500" dirty="0">
                <a:effectLst>
                  <a:outerShdw blurRad="38100" dist="38100" dir="2700000" algn="tl">
                    <a:srgbClr val="C0C0C0"/>
                  </a:outerShdw>
                </a:effectLst>
              </a:rPr>
              <a:t>We faced this at the Branch recently and had to review our own policies and practices around protection of field staff when we offered technical assistance to Kern Co. to reinterview their MDR-TB cases.  We found that our CCDR didn’t have adequate documentation of his respirator fit test certification.  We had to establish that he had a recent documented TST and also had to arrange for a repeat fit testing. </a:t>
            </a:r>
          </a:p>
          <a:p>
            <a:pPr>
              <a:defRPr/>
            </a:pPr>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677863" y="11414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 name="Google Shape;48;p1:notes"/>
          <p:cNvSpPr txBox="1">
            <a:spLocks noGrp="1"/>
          </p:cNvSpPr>
          <p:nvPr>
            <p:ph type="body" idx="1"/>
          </p:nvPr>
        </p:nvSpPr>
        <p:spPr>
          <a:xfrm>
            <a:off x="683315" y="4394538"/>
            <a:ext cx="5466522" cy="3595531"/>
          </a:xfrm>
          <a:prstGeom prst="rect">
            <a:avLst/>
          </a:prstGeom>
          <a:noFill/>
          <a:ln>
            <a:noFill/>
          </a:ln>
        </p:spPr>
        <p:txBody>
          <a:bodyPr spcFirstLastPara="1" wrap="square" lIns="91200" tIns="45575" rIns="91200" bIns="45575" anchor="t" anchorCtr="0">
            <a:noAutofit/>
          </a:bodyPr>
          <a:lstStyle/>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Introduction - when you call regarding a pt who is being worked up for tb, you will likely be primarily working with us → </a:t>
            </a:r>
            <a:endParaRPr/>
          </a:p>
          <a:p>
            <a:pPr marL="457200" lvl="0" indent="-317500" algn="l" rtl="0">
              <a:spcBef>
                <a:spcPts val="0"/>
              </a:spcBef>
              <a:spcAft>
                <a:spcPts val="0"/>
              </a:spcAft>
              <a:buSzPts val="1400"/>
              <a:buChar char="●"/>
            </a:pPr>
            <a:r>
              <a:rPr lang="en-US"/>
              <a:t>Introduce ourselves - Public health nurses (aleah, laurel, ashley, michelle); </a:t>
            </a:r>
            <a:endParaRPr/>
          </a:p>
          <a:p>
            <a:pPr marL="457200" lvl="0" indent="-317500" algn="l" rtl="0">
              <a:spcBef>
                <a:spcPts val="0"/>
              </a:spcBef>
              <a:spcAft>
                <a:spcPts val="0"/>
              </a:spcAft>
              <a:buSzPts val="1400"/>
              <a:buChar char="●"/>
            </a:pPr>
            <a:r>
              <a:rPr lang="en-US"/>
              <a:t>Explain purpose of presentation - provide concrete guidance on TB work up for patients both in the community clinic and hospital setting. We want to provide reassurance to the providers who are working up and treating patient for TB; we are here to support and guide as much as we can. Our goal is to offer you information today that will make the process of caring for tuberculosis patients easy &amp; straightforward. </a:t>
            </a:r>
            <a:endParaRPr/>
          </a:p>
          <a:p>
            <a:pPr marL="457200" lvl="0" indent="-317500" algn="l" rtl="0">
              <a:spcBef>
                <a:spcPts val="0"/>
              </a:spcBef>
              <a:spcAft>
                <a:spcPts val="0"/>
              </a:spcAft>
              <a:buSzPts val="1400"/>
              <a:buChar char="●"/>
            </a:pPr>
            <a:r>
              <a:rPr lang="en-US"/>
              <a:t>first we will be going over our role, guidance for TB evaluation, some case studies to practice on, and we will have time for questions at the end. </a:t>
            </a:r>
            <a:endParaRPr/>
          </a:p>
        </p:txBody>
      </p:sp>
      <p:sp>
        <p:nvSpPr>
          <p:cNvPr id="49" name="Google Shape;49;p1:notes"/>
          <p:cNvSpPr txBox="1">
            <a:spLocks noGrp="1"/>
          </p:cNvSpPr>
          <p:nvPr>
            <p:ph type="sldNum" idx="12"/>
          </p:nvPr>
        </p:nvSpPr>
        <p:spPr>
          <a:xfrm>
            <a:off x="3870538" y="8673349"/>
            <a:ext cx="2961033" cy="458160"/>
          </a:xfrm>
          <a:prstGeom prst="rect">
            <a:avLst/>
          </a:prstGeom>
          <a:noFill/>
          <a:ln>
            <a:noFill/>
          </a:ln>
        </p:spPr>
        <p:txBody>
          <a:bodyPr spcFirstLastPara="1" wrap="square" lIns="91200" tIns="45575" rIns="91200" bIns="45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15abe42a50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15abe42a50_0_0: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457200" lvl="0" indent="-317500" algn="l" rtl="0">
              <a:spcBef>
                <a:spcPts val="0"/>
              </a:spcBef>
              <a:spcAft>
                <a:spcPts val="0"/>
              </a:spcAft>
              <a:buSzPts val="1400"/>
              <a:buChar char="●"/>
            </a:pPr>
            <a:r>
              <a:rPr lang="en-US"/>
              <a:t>just to provide an overview, we do a lot of work with rule outs and active pulmonary pts that can’t quite be fit into 1 slide but if we had to sum up our role in one slide, this would be the primary list of things that we do here at the program. </a:t>
            </a:r>
            <a:endParaRPr/>
          </a:p>
          <a:p>
            <a:pPr marL="457200" lvl="0" indent="-317500" algn="l" rtl="0">
              <a:spcBef>
                <a:spcPts val="0"/>
              </a:spcBef>
              <a:spcAft>
                <a:spcPts val="0"/>
              </a:spcAft>
              <a:buSzPts val="1400"/>
              <a:buChar char="●"/>
            </a:pPr>
            <a:r>
              <a:rPr lang="en-US"/>
              <a:t>We will go into depth regarding each of these as we go through the presentation.</a:t>
            </a:r>
            <a:endParaRPr/>
          </a:p>
          <a:p>
            <a:pPr marL="0" lvl="0" indent="0" algn="l" rtl="0">
              <a:spcBef>
                <a:spcPts val="0"/>
              </a:spcBef>
              <a:spcAft>
                <a:spcPts val="0"/>
              </a:spcAft>
              <a:buNone/>
            </a:pPr>
            <a:endParaRPr/>
          </a:p>
        </p:txBody>
      </p:sp>
      <p:sp>
        <p:nvSpPr>
          <p:cNvPr id="58" name="Google Shape;58;g215abe42a50_0_0: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1a9b79489e_0_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1a9b79489e_0_23: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457200" lvl="0" indent="-317500" algn="l" rtl="0">
              <a:spcBef>
                <a:spcPts val="0"/>
              </a:spcBef>
              <a:spcAft>
                <a:spcPts val="0"/>
              </a:spcAft>
              <a:buSzPts val="1400"/>
              <a:buChar char="●"/>
            </a:pPr>
            <a:r>
              <a:rPr lang="en-US"/>
              <a:t>First, we would like to go over the items needed for evaluation. When you call us to report a person being worked up for Tb, these are the things we will ask for every time. </a:t>
            </a:r>
            <a:endParaRPr/>
          </a:p>
          <a:p>
            <a:pPr marL="457200" lvl="0" indent="-317500" algn="l" rtl="0">
              <a:spcBef>
                <a:spcPts val="0"/>
              </a:spcBef>
              <a:spcAft>
                <a:spcPts val="0"/>
              </a:spcAft>
              <a:buSzPts val="1400"/>
              <a:buChar char="●"/>
            </a:pPr>
            <a:r>
              <a:rPr lang="en-US"/>
              <a:t>These things may not occur in the same exact order every time, however, the items needed won’t change. </a:t>
            </a:r>
            <a:endParaRPr/>
          </a:p>
          <a:p>
            <a:pPr marL="457200" lvl="0" indent="-317500" algn="l" rtl="0">
              <a:spcBef>
                <a:spcPts val="0"/>
              </a:spcBef>
              <a:spcAft>
                <a:spcPts val="0"/>
              </a:spcAft>
              <a:buSzPts val="1400"/>
              <a:buChar char="●"/>
            </a:pPr>
            <a:r>
              <a:rPr lang="en-US"/>
              <a:t>Please have the results on hand or a plan in place to obtain these tests when you call to report to us. This just allows for a smoother process and prevents delays in pt care.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6" name="Google Shape;66;g21a9b79489e_0_23: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222f5143a5_0_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222f5143a5_0_7: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a:p>
        </p:txBody>
      </p:sp>
      <p:sp>
        <p:nvSpPr>
          <p:cNvPr id="74" name="Google Shape;74;g2222f5143a5_0_7: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15abe42a50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15abe42a50_0_16: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r>
              <a:rPr lang="en-US"/>
              <a:t>we thought we would go through a couple of examples of the tb work up and next steps to see what everything this whole process looks like in action. </a:t>
            </a:r>
            <a:endParaRPr/>
          </a:p>
        </p:txBody>
      </p:sp>
      <p:sp>
        <p:nvSpPr>
          <p:cNvPr id="82" name="Google Shape;82;g215abe42a50_0_16: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1923a54d34_0_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1923a54d34_0_1: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r>
              <a:rPr lang="en-US"/>
              <a:t>5 easy steps to ruling out TB</a:t>
            </a:r>
            <a:endParaRPr/>
          </a:p>
          <a:p>
            <a:pPr marL="0" lvl="0" indent="0" algn="l" rtl="0">
              <a:spcBef>
                <a:spcPts val="0"/>
              </a:spcBef>
              <a:spcAft>
                <a:spcPts val="0"/>
              </a:spcAft>
              <a:buClr>
                <a:schemeClr val="dk1"/>
              </a:buClr>
              <a:buSzPts val="1100"/>
              <a:buFont typeface="Arial"/>
              <a:buNone/>
            </a:pPr>
            <a:r>
              <a:rPr lang="en-US"/>
              <a:t>CXR on the slide is in fact an abnormal CXR.</a:t>
            </a:r>
            <a:endParaRPr/>
          </a:p>
          <a:p>
            <a:pPr marL="0" lvl="0" indent="0" algn="l" rtl="0">
              <a:spcBef>
                <a:spcPts val="0"/>
              </a:spcBef>
              <a:spcAft>
                <a:spcPts val="0"/>
              </a:spcAft>
              <a:buNone/>
            </a:pPr>
            <a:r>
              <a:rPr lang="en-US"/>
              <a:t>Re: contact PH → we will ask that you fax us all of these results, so we ask that especially the first 3 components have been completed</a:t>
            </a:r>
            <a:endParaRPr/>
          </a:p>
          <a:p>
            <a:pPr marL="0" lvl="0" indent="0" algn="l" rtl="0">
              <a:spcBef>
                <a:spcPts val="0"/>
              </a:spcBef>
              <a:spcAft>
                <a:spcPts val="0"/>
              </a:spcAft>
              <a:buNone/>
            </a:pPr>
            <a:r>
              <a:rPr lang="en-US"/>
              <a:t>Provider makes a decision about whether or not isolation is indicated. </a:t>
            </a:r>
            <a:endParaRPr/>
          </a:p>
          <a:p>
            <a:pPr marL="0" lvl="0" indent="0" algn="l" rtl="0">
              <a:spcBef>
                <a:spcPts val="0"/>
              </a:spcBef>
              <a:spcAft>
                <a:spcPts val="0"/>
              </a:spcAft>
              <a:buNone/>
            </a:pPr>
            <a:endParaRPr/>
          </a:p>
        </p:txBody>
      </p:sp>
      <p:sp>
        <p:nvSpPr>
          <p:cNvPr id="90" name="Google Shape;90;g21923a54d34_0_1: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1923a54d34_0_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1923a54d34_0_13: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r>
              <a:rPr lang="en-US"/>
              <a:t>IN GENERAL, hospitals and clinics associated with large healthcare networks (Providence, Kaiser, Sutter) should schedule patients in house for sputum and community clinics should register with Orchard (can easily register for this by calling SCPHL). For this case study, we will say sputum was done at our office and samples were sent to our county public health lab.</a:t>
            </a:r>
            <a:endParaRPr/>
          </a:p>
          <a:p>
            <a:pPr marL="0" lvl="0" indent="0" algn="l" rtl="0">
              <a:spcBef>
                <a:spcPts val="0"/>
              </a:spcBef>
              <a:spcAft>
                <a:spcPts val="0"/>
              </a:spcAft>
              <a:buNone/>
            </a:pPr>
            <a:endParaRPr/>
          </a:p>
          <a:p>
            <a:pPr marL="0" lvl="0" indent="0" algn="l" rtl="0">
              <a:spcBef>
                <a:spcPts val="0"/>
              </a:spcBef>
              <a:spcAft>
                <a:spcPts val="0"/>
              </a:spcAft>
              <a:buNone/>
            </a:pPr>
            <a:r>
              <a:rPr lang="en-US"/>
              <a:t>Note: Induced only needed if pt does not have a cough</a:t>
            </a:r>
            <a:endParaRPr/>
          </a:p>
          <a:p>
            <a:pPr marL="0" lvl="0" indent="0" algn="l" rtl="0">
              <a:spcBef>
                <a:spcPts val="0"/>
              </a:spcBef>
              <a:spcAft>
                <a:spcPts val="0"/>
              </a:spcAft>
              <a:buNone/>
            </a:pPr>
            <a:endParaRPr/>
          </a:p>
        </p:txBody>
      </p:sp>
      <p:sp>
        <p:nvSpPr>
          <p:cNvPr id="100" name="Google Shape;100;g21923a54d34_0_13: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1923a54d34_0_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1923a54d34_0_30: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r>
              <a:rPr lang="en-US"/>
              <a:t>We will fax final reports in 8 weeks (you will also be able to access them in Orchard).</a:t>
            </a:r>
            <a:endParaRPr/>
          </a:p>
        </p:txBody>
      </p:sp>
      <p:sp>
        <p:nvSpPr>
          <p:cNvPr id="112" name="Google Shape;112;g21923a54d34_0_30: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1923a54d34_0_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1923a54d34_0_37:notes"/>
          <p:cNvSpPr txBox="1">
            <a:spLocks noGrp="1"/>
          </p:cNvSpPr>
          <p:nvPr>
            <p:ph type="body" idx="1"/>
          </p:nvPr>
        </p:nvSpPr>
        <p:spPr>
          <a:xfrm>
            <a:off x="701040" y="4415790"/>
            <a:ext cx="5608200" cy="41835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r>
              <a:rPr lang="en-US"/>
              <a:t>We meet weekly with Dr. Benjamin to discuss cases. This helps us keep track of milestones in treatment/allows us to f/u with provider about any necessary next steps (ex: 3 month CXR)</a:t>
            </a:r>
            <a:endParaRPr/>
          </a:p>
          <a:p>
            <a:pPr marL="0" lvl="0" indent="0" algn="l" rtl="0">
              <a:spcBef>
                <a:spcPts val="0"/>
              </a:spcBef>
              <a:spcAft>
                <a:spcPts val="0"/>
              </a:spcAft>
              <a:buNone/>
            </a:pPr>
            <a:r>
              <a:rPr lang="en-US"/>
              <a:t>Ongoing communication with provider– can tell when/which labs need to be ordered, when eye exams and other f/u needed. Provider’s responsibility but PH can guide them</a:t>
            </a:r>
            <a:endParaRPr/>
          </a:p>
          <a:p>
            <a:pPr marL="0" lvl="0" indent="0" algn="l" rtl="0">
              <a:spcBef>
                <a:spcPts val="0"/>
              </a:spcBef>
              <a:spcAft>
                <a:spcPts val="0"/>
              </a:spcAft>
              <a:buNone/>
            </a:pPr>
            <a:r>
              <a:rPr lang="en-US"/>
              <a:t>We keep you looped in about drug sensitivity results</a:t>
            </a:r>
            <a:br>
              <a:rPr lang="en-US"/>
            </a:br>
            <a:br>
              <a:rPr lang="en-US"/>
            </a:br>
            <a:r>
              <a:rPr lang="en-US"/>
              <a:t>If you haven’t prescribed medications, Dr. Benjamin can provide a consult to give treatment recommendations for drugs and dosages</a:t>
            </a:r>
            <a:endParaRPr/>
          </a:p>
        </p:txBody>
      </p:sp>
      <p:sp>
        <p:nvSpPr>
          <p:cNvPr id="120" name="Google Shape;120;g21923a54d34_0_37:notes"/>
          <p:cNvSpPr txBox="1">
            <a:spLocks noGrp="1"/>
          </p:cNvSpPr>
          <p:nvPr>
            <p:ph type="sldNum" idx="12"/>
          </p:nvPr>
        </p:nvSpPr>
        <p:spPr>
          <a:xfrm>
            <a:off x="3970940" y="8829967"/>
            <a:ext cx="3037800" cy="464700"/>
          </a:xfrm>
          <a:prstGeom prst="rect">
            <a:avLst/>
          </a:prstGeom>
        </p:spPr>
        <p:txBody>
          <a:bodyPr spcFirstLastPara="1" wrap="square" lIns="93125" tIns="46550" rIns="93125"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6100B-9D33-5A7B-574C-A5C5AFF875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28ABE9-123C-6786-541A-B4402803C8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29E03F-1F13-C3E7-8DB7-2B69645841F0}"/>
              </a:ext>
            </a:extLst>
          </p:cNvPr>
          <p:cNvSpPr>
            <a:spLocks noGrp="1"/>
          </p:cNvSpPr>
          <p:nvPr>
            <p:ph type="dt" sz="half" idx="10"/>
          </p:nvPr>
        </p:nvSpPr>
        <p:spPr/>
        <p:txBody>
          <a:bodyPr/>
          <a:lstStyle/>
          <a:p>
            <a:fld id="{3F8D97D0-9B0B-4225-ADEB-4263B769DCD9}" type="datetimeFigureOut">
              <a:rPr lang="en-US" smtClean="0"/>
              <a:t>6/21/2023</a:t>
            </a:fld>
            <a:endParaRPr lang="en-US"/>
          </a:p>
        </p:txBody>
      </p:sp>
      <p:sp>
        <p:nvSpPr>
          <p:cNvPr id="5" name="Footer Placeholder 4">
            <a:extLst>
              <a:ext uri="{FF2B5EF4-FFF2-40B4-BE49-F238E27FC236}">
                <a16:creationId xmlns:a16="http://schemas.microsoft.com/office/drawing/2014/main" id="{960D94F4-05A4-1DFA-FC36-DBD408060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B4077-9BBA-663B-4196-309EAC7D467E}"/>
              </a:ext>
            </a:extLst>
          </p:cNvPr>
          <p:cNvSpPr>
            <a:spLocks noGrp="1"/>
          </p:cNvSpPr>
          <p:nvPr>
            <p:ph type="sldNum" sz="quarter" idx="12"/>
          </p:nvPr>
        </p:nvSpPr>
        <p:spPr/>
        <p:txBody>
          <a:bodyPr/>
          <a:lstStyle/>
          <a:p>
            <a:fld id="{58370EEF-555B-4E88-9C49-54874F4D2101}" type="slidenum">
              <a:rPr lang="en-US" smtClean="0"/>
              <a:t>‹#›</a:t>
            </a:fld>
            <a:endParaRPr lang="en-US"/>
          </a:p>
        </p:txBody>
      </p:sp>
    </p:spTree>
    <p:extLst>
      <p:ext uri="{BB962C8B-B14F-4D97-AF65-F5344CB8AC3E}">
        <p14:creationId xmlns:p14="http://schemas.microsoft.com/office/powerpoint/2010/main" val="3270509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9F95-027D-8F8C-F8B8-C3856EF136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D72081-3AEE-D17A-16DF-5F0F9F93AE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771FA-505E-E554-932E-29CCF58751DF}"/>
              </a:ext>
            </a:extLst>
          </p:cNvPr>
          <p:cNvSpPr>
            <a:spLocks noGrp="1"/>
          </p:cNvSpPr>
          <p:nvPr>
            <p:ph type="dt" sz="half" idx="10"/>
          </p:nvPr>
        </p:nvSpPr>
        <p:spPr/>
        <p:txBody>
          <a:bodyPr/>
          <a:lstStyle/>
          <a:p>
            <a:fld id="{3F8D97D0-9B0B-4225-ADEB-4263B769DCD9}" type="datetimeFigureOut">
              <a:rPr lang="en-US" smtClean="0"/>
              <a:t>6/21/2023</a:t>
            </a:fld>
            <a:endParaRPr lang="en-US"/>
          </a:p>
        </p:txBody>
      </p:sp>
      <p:sp>
        <p:nvSpPr>
          <p:cNvPr id="5" name="Footer Placeholder 4">
            <a:extLst>
              <a:ext uri="{FF2B5EF4-FFF2-40B4-BE49-F238E27FC236}">
                <a16:creationId xmlns:a16="http://schemas.microsoft.com/office/drawing/2014/main" id="{AA68F820-6A94-6040-7683-50E7EBFF0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490CC-D72F-F3BD-E889-456F9657DE08}"/>
              </a:ext>
            </a:extLst>
          </p:cNvPr>
          <p:cNvSpPr>
            <a:spLocks noGrp="1"/>
          </p:cNvSpPr>
          <p:nvPr>
            <p:ph type="sldNum" sz="quarter" idx="12"/>
          </p:nvPr>
        </p:nvSpPr>
        <p:spPr/>
        <p:txBody>
          <a:bodyPr/>
          <a:lstStyle/>
          <a:p>
            <a:fld id="{58370EEF-555B-4E88-9C49-54874F4D2101}" type="slidenum">
              <a:rPr lang="en-US" smtClean="0"/>
              <a:t>‹#›</a:t>
            </a:fld>
            <a:endParaRPr lang="en-US"/>
          </a:p>
        </p:txBody>
      </p:sp>
    </p:spTree>
    <p:extLst>
      <p:ext uri="{BB962C8B-B14F-4D97-AF65-F5344CB8AC3E}">
        <p14:creationId xmlns:p14="http://schemas.microsoft.com/office/powerpoint/2010/main" val="3800463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2516D-7E69-6A54-3BA8-C0D614D75B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949B1F-75DC-C155-F94D-C2A8ADD63A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FE78F-D90E-80E9-396C-1FD5B7E30619}"/>
              </a:ext>
            </a:extLst>
          </p:cNvPr>
          <p:cNvSpPr>
            <a:spLocks noGrp="1"/>
          </p:cNvSpPr>
          <p:nvPr>
            <p:ph type="dt" sz="half" idx="10"/>
          </p:nvPr>
        </p:nvSpPr>
        <p:spPr/>
        <p:txBody>
          <a:bodyPr/>
          <a:lstStyle/>
          <a:p>
            <a:fld id="{3F8D97D0-9B0B-4225-ADEB-4263B769DCD9}" type="datetimeFigureOut">
              <a:rPr lang="en-US" smtClean="0"/>
              <a:t>6/21/2023</a:t>
            </a:fld>
            <a:endParaRPr lang="en-US"/>
          </a:p>
        </p:txBody>
      </p:sp>
      <p:sp>
        <p:nvSpPr>
          <p:cNvPr id="5" name="Footer Placeholder 4">
            <a:extLst>
              <a:ext uri="{FF2B5EF4-FFF2-40B4-BE49-F238E27FC236}">
                <a16:creationId xmlns:a16="http://schemas.microsoft.com/office/drawing/2014/main" id="{7D990F84-6EE0-DFF1-FC75-4675E1242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1CFD-D5FB-CBC5-93F5-91428C60009A}"/>
              </a:ext>
            </a:extLst>
          </p:cNvPr>
          <p:cNvSpPr>
            <a:spLocks noGrp="1"/>
          </p:cNvSpPr>
          <p:nvPr>
            <p:ph type="sldNum" sz="quarter" idx="12"/>
          </p:nvPr>
        </p:nvSpPr>
        <p:spPr/>
        <p:txBody>
          <a:bodyPr/>
          <a:lstStyle/>
          <a:p>
            <a:fld id="{58370EEF-555B-4E88-9C49-54874F4D2101}" type="slidenum">
              <a:rPr lang="en-US" smtClean="0"/>
              <a:t>‹#›</a:t>
            </a:fld>
            <a:endParaRPr lang="en-US"/>
          </a:p>
        </p:txBody>
      </p:sp>
    </p:spTree>
    <p:extLst>
      <p:ext uri="{BB962C8B-B14F-4D97-AF65-F5344CB8AC3E}">
        <p14:creationId xmlns:p14="http://schemas.microsoft.com/office/powerpoint/2010/main" val="3054127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
            <a:ext cx="9956800" cy="1143000"/>
          </a:xfrm>
        </p:spPr>
        <p:txBody>
          <a:bodyPr/>
          <a:lstStyle/>
          <a:p>
            <a:r>
              <a:rPr lang="en-US"/>
              <a:t>Click to edit Master title style</a:t>
            </a:r>
          </a:p>
        </p:txBody>
      </p:sp>
      <p:sp>
        <p:nvSpPr>
          <p:cNvPr id="3" name="Chart Placeholder 2"/>
          <p:cNvSpPr>
            <a:spLocks noGrp="1"/>
          </p:cNvSpPr>
          <p:nvPr>
            <p:ph type="chart" sz="half" idx="1"/>
          </p:nvPr>
        </p:nvSpPr>
        <p:spPr>
          <a:xfrm>
            <a:off x="948267" y="1828800"/>
            <a:ext cx="5046133" cy="4724400"/>
          </a:xfrm>
        </p:spPr>
        <p:txBody>
          <a:bodyPr/>
          <a:lstStyle/>
          <a:p>
            <a:pPr lvl="0"/>
            <a:endParaRPr lang="en-US" noProof="0"/>
          </a:p>
        </p:txBody>
      </p:sp>
      <p:sp>
        <p:nvSpPr>
          <p:cNvPr id="4" name="Text Placeholder 3"/>
          <p:cNvSpPr>
            <a:spLocks noGrp="1"/>
          </p:cNvSpPr>
          <p:nvPr>
            <p:ph type="body" sz="half" idx="2"/>
          </p:nvPr>
        </p:nvSpPr>
        <p:spPr>
          <a:xfrm>
            <a:off x="6197600" y="1828800"/>
            <a:ext cx="5046133"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8317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1"/>
            <a:ext cx="12192000" cy="1210615"/>
          </a:xfrm>
          <a:prstGeom prst="rect">
            <a:avLst/>
          </a:prstGeom>
        </p:spPr>
      </p:pic>
      <p:sp>
        <p:nvSpPr>
          <p:cNvPr id="7" name="Title 1"/>
          <p:cNvSpPr>
            <a:spLocks noGrp="1"/>
          </p:cNvSpPr>
          <p:nvPr>
            <p:ph type="title"/>
          </p:nvPr>
        </p:nvSpPr>
        <p:spPr>
          <a:xfrm>
            <a:off x="609599" y="1386071"/>
            <a:ext cx="11211969" cy="1180971"/>
          </a:xfrm>
          <a:prstGeom prst="rect">
            <a:avLst/>
          </a:prstGeom>
        </p:spPr>
        <p:txBody>
          <a:bodyPr/>
          <a:lstStyle>
            <a:lvl1pPr algn="l">
              <a:lnSpc>
                <a:spcPts val="4000"/>
              </a:lnSpc>
              <a:defRPr sz="3733" b="1" baseline="0">
                <a:solidFill>
                  <a:srgbClr val="00788A"/>
                </a:solidFill>
                <a:effectLst/>
                <a:latin typeface="Calibri" pitchFamily="34" charset="0"/>
              </a:defRPr>
            </a:lvl1pPr>
          </a:lstStyle>
          <a:p>
            <a:endParaRPr lang="en-US"/>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788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9600" y="120203"/>
            <a:ext cx="9204101"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National Center for HIV/AIDS, Viral Hepatitis, STD, and TB Prevention</a:t>
            </a:r>
          </a:p>
        </p:txBody>
      </p:sp>
    </p:spTree>
    <p:extLst>
      <p:ext uri="{BB962C8B-B14F-4D97-AF65-F5344CB8AC3E}">
        <p14:creationId xmlns:p14="http://schemas.microsoft.com/office/powerpoint/2010/main" val="291684766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788A"/>
              </a:buClr>
              <a:buFont typeface="Wingdings" panose="05000000000000000000" pitchFamily="2" charset="2"/>
              <a:buChar char="§"/>
              <a:defRPr sz="3200" b="1">
                <a:solidFill>
                  <a:srgbClr val="00788A"/>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3024779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2677847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23141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nSpc>
                <a:spcPts val="3000"/>
              </a:lnSpc>
              <a:defRPr sz="2800" b="1" baseline="0">
                <a:effectLst/>
              </a:defRPr>
            </a:lvl1pPr>
          </a:lstStyle>
          <a:p>
            <a:r>
              <a:rPr lang="en-US"/>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First level – Myriad Pro, Bold, 24pt</a:t>
            </a:r>
          </a:p>
          <a:p>
            <a:pPr lvl="1"/>
            <a:r>
              <a:rPr lang="en-US"/>
              <a:t>Second level – Myriad Pro, 20pt</a:t>
            </a:r>
          </a:p>
          <a:p>
            <a:pPr lvl="2"/>
            <a:r>
              <a:rPr lang="en-US"/>
              <a:t>Third level – Myriad Pro, 18pt	</a:t>
            </a:r>
          </a:p>
          <a:p>
            <a:pPr lvl="3"/>
            <a:r>
              <a:rPr lang="en-US"/>
              <a:t>Fourth level – Myriad Pro, 18pt</a:t>
            </a:r>
          </a:p>
          <a:p>
            <a:pPr lvl="4"/>
            <a:r>
              <a:rPr lang="en-US"/>
              <a:t>Fifth level – Myriad Pro,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defRPr>
            </a:lvl1pPr>
          </a:lstStyle>
          <a:p>
            <a:r>
              <a:rPr lang="en-US"/>
              <a:t>* Citations, references, and credits – Myriad Pro, 11pt</a:t>
            </a:r>
          </a:p>
        </p:txBody>
      </p:sp>
    </p:spTree>
    <p:extLst>
      <p:ext uri="{BB962C8B-B14F-4D97-AF65-F5344CB8AC3E}">
        <p14:creationId xmlns:p14="http://schemas.microsoft.com/office/powerpoint/2010/main" val="166145523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nSpc>
                <a:spcPts val="3000"/>
              </a:lnSpc>
              <a:defRPr sz="2800" b="1" baseline="0">
                <a:effectLst/>
              </a:defRPr>
            </a:lvl1pPr>
          </a:lstStyle>
          <a:p>
            <a:r>
              <a:rPr lang="en-US"/>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First level – Myriad Pro, Bold, 24pt</a:t>
            </a:r>
          </a:p>
          <a:p>
            <a:pPr lvl="1"/>
            <a:r>
              <a:rPr lang="en-US"/>
              <a:t>Second level – Myriad Pro, 20pt</a:t>
            </a:r>
          </a:p>
          <a:p>
            <a:pPr lvl="2"/>
            <a:r>
              <a:rPr lang="en-US"/>
              <a:t>Third level – Myriad Pro, 18pt	</a:t>
            </a:r>
          </a:p>
          <a:p>
            <a:pPr lvl="3"/>
            <a:r>
              <a:rPr lang="en-US"/>
              <a:t>Fourth level – Myriad Pro, 18pt</a:t>
            </a:r>
          </a:p>
          <a:p>
            <a:pPr lvl="4"/>
            <a:r>
              <a:rPr lang="en-US"/>
              <a:t>Fifth level – Myriad Pro, 18pt</a:t>
            </a:r>
          </a:p>
        </p:txBody>
      </p:sp>
      <p:sp>
        <p:nvSpPr>
          <p:cNvPr id="6" name="Text Placeholder 5"/>
          <p:cNvSpPr>
            <a:spLocks noGrp="1"/>
          </p:cNvSpPr>
          <p:nvPr userDrawn="1">
            <p:ph type="body" sz="quarter" idx="11" hasCustomPrompt="1"/>
          </p:nvPr>
        </p:nvSpPr>
        <p:spPr>
          <a:xfrm>
            <a:off x="2540000" y="5791200"/>
            <a:ext cx="9042400" cy="609600"/>
          </a:xfrm>
          <a:prstGeom prst="rect">
            <a:avLst/>
          </a:prstGeom>
        </p:spPr>
        <p:txBody>
          <a:bodyPr anchor="b"/>
          <a:lstStyle>
            <a:lvl1pPr>
              <a:buNone/>
              <a:defRPr sz="1100">
                <a:solidFill>
                  <a:schemeClr val="tx1"/>
                </a:solidFill>
              </a:defRPr>
            </a:lvl1pPr>
          </a:lstStyle>
          <a:p>
            <a:r>
              <a:rPr lang="en-US"/>
              <a:t>* Citations, references, and credits – Myriad Pro, 11pt </a:t>
            </a:r>
          </a:p>
        </p:txBody>
      </p:sp>
    </p:spTree>
    <p:extLst>
      <p:ext uri="{BB962C8B-B14F-4D97-AF65-F5344CB8AC3E}">
        <p14:creationId xmlns:p14="http://schemas.microsoft.com/office/powerpoint/2010/main" val="32555403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sp>
        <p:nvSpPr>
          <p:cNvPr id="3" name="TextBox 2"/>
          <p:cNvSpPr txBox="1"/>
          <p:nvPr userDrawn="1"/>
        </p:nvSpPr>
        <p:spPr>
          <a:xfrm>
            <a:off x="531035" y="2046295"/>
            <a:ext cx="10392021" cy="2389950"/>
          </a:xfrm>
          <a:prstGeom prst="rect">
            <a:avLst/>
          </a:prstGeom>
          <a:noFill/>
        </p:spPr>
        <p:txBody>
          <a:bodyPr wrap="square" rtlCol="0">
            <a:spAutoFit/>
          </a:bodyPr>
          <a:lstStyle/>
          <a:p>
            <a:br>
              <a:rPr lang="en-US" sz="2133">
                <a:solidFill>
                  <a:srgbClr val="695E4A"/>
                </a:solidFill>
                <a:latin typeface="Calibri" panose="020F0502020204030204" pitchFamily="34" charset="0"/>
              </a:rPr>
            </a:br>
            <a:br>
              <a:rPr lang="en-US" sz="2133">
                <a:solidFill>
                  <a:srgbClr val="695E4A"/>
                </a:solidFill>
                <a:latin typeface="Calibri" panose="020F0502020204030204" pitchFamily="34" charset="0"/>
              </a:rPr>
            </a:br>
            <a:br>
              <a:rPr lang="en-US" sz="2133">
                <a:solidFill>
                  <a:srgbClr val="695E4A"/>
                </a:solidFill>
                <a:latin typeface="Calibri" panose="020F0502020204030204" pitchFamily="34" charset="0"/>
              </a:rPr>
            </a:br>
            <a:br>
              <a:rPr lang="en-US" sz="2133">
                <a:solidFill>
                  <a:srgbClr val="695E4A"/>
                </a:solidFill>
                <a:latin typeface="Calibri" panose="020F0502020204030204" pitchFamily="34" charset="0"/>
              </a:rPr>
            </a:br>
            <a:br>
              <a:rPr lang="en-US" sz="2133">
                <a:solidFill>
                  <a:srgbClr val="695E4A"/>
                </a:solidFill>
                <a:latin typeface="Calibri" panose="020F0502020204030204" pitchFamily="34" charset="0"/>
              </a:rPr>
            </a:br>
            <a:r>
              <a:rPr lang="en-US" sz="2133">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1" y="5900749"/>
            <a:ext cx="12191999" cy="957251"/>
            <a:chOff x="0" y="4425562"/>
            <a:chExt cx="9143999" cy="717938"/>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4" r="15472" b="18140"/>
            <a:stretch/>
          </p:blipFill>
          <p:spPr>
            <a:xfrm>
              <a:off x="0" y="4425563"/>
              <a:ext cx="5718629" cy="717937"/>
            </a:xfrm>
            <a:prstGeom prst="rect">
              <a:avLst/>
            </a:prstGeom>
          </p:spPr>
        </p:pic>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8912" b="18140"/>
            <a:stretch/>
          </p:blipFill>
          <p:spPr>
            <a:xfrm>
              <a:off x="6833190" y="4425563"/>
              <a:ext cx="2310809" cy="717937"/>
            </a:xfrm>
            <a:prstGeom prst="rect">
              <a:avLst/>
            </a:pr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0371" r="15472" b="18140"/>
            <a:stretch/>
          </p:blipFill>
          <p:spPr>
            <a:xfrm>
              <a:off x="5599814" y="4425562"/>
              <a:ext cx="1233376" cy="717937"/>
            </a:xfrm>
            <a:prstGeom prst="rect">
              <a:avLst/>
            </a:prstGeom>
          </p:spPr>
        </p:pic>
      </p:grpSp>
    </p:spTree>
    <p:extLst>
      <p:ext uri="{BB962C8B-B14F-4D97-AF65-F5344CB8AC3E}">
        <p14:creationId xmlns:p14="http://schemas.microsoft.com/office/powerpoint/2010/main" val="2651919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79BEC-30A9-F673-432F-B633C0CDBB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4E9D8A-BE9E-8820-D1BF-4E00945A2D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C385C4-A413-0B9B-5ECC-481AF8C3B03B}"/>
              </a:ext>
            </a:extLst>
          </p:cNvPr>
          <p:cNvSpPr>
            <a:spLocks noGrp="1"/>
          </p:cNvSpPr>
          <p:nvPr>
            <p:ph type="dt" sz="half" idx="10"/>
          </p:nvPr>
        </p:nvSpPr>
        <p:spPr/>
        <p:txBody>
          <a:bodyPr/>
          <a:lstStyle/>
          <a:p>
            <a:fld id="{3F8D97D0-9B0B-4225-ADEB-4263B769DCD9}" type="datetimeFigureOut">
              <a:rPr lang="en-US" smtClean="0"/>
              <a:t>6/21/2023</a:t>
            </a:fld>
            <a:endParaRPr lang="en-US"/>
          </a:p>
        </p:txBody>
      </p:sp>
      <p:sp>
        <p:nvSpPr>
          <p:cNvPr id="5" name="Footer Placeholder 4">
            <a:extLst>
              <a:ext uri="{FF2B5EF4-FFF2-40B4-BE49-F238E27FC236}">
                <a16:creationId xmlns:a16="http://schemas.microsoft.com/office/drawing/2014/main" id="{C7C43623-6FF9-BE3A-E512-3A105CB5C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7C599-37DA-5B8B-63D4-C71221543927}"/>
              </a:ext>
            </a:extLst>
          </p:cNvPr>
          <p:cNvSpPr>
            <a:spLocks noGrp="1"/>
          </p:cNvSpPr>
          <p:nvPr>
            <p:ph type="sldNum" sz="quarter" idx="12"/>
          </p:nvPr>
        </p:nvSpPr>
        <p:spPr/>
        <p:txBody>
          <a:bodyPr/>
          <a:lstStyle/>
          <a:p>
            <a:fld id="{58370EEF-555B-4E88-9C49-54874F4D2101}" type="slidenum">
              <a:rPr lang="en-US" smtClean="0"/>
              <a:t>‹#›</a:t>
            </a:fld>
            <a:endParaRPr lang="en-US"/>
          </a:p>
        </p:txBody>
      </p:sp>
    </p:spTree>
    <p:extLst>
      <p:ext uri="{BB962C8B-B14F-4D97-AF65-F5344CB8AC3E}">
        <p14:creationId xmlns:p14="http://schemas.microsoft.com/office/powerpoint/2010/main" val="1625387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DA84-AA05-4516-AE60-E8721F75BC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4DD3A7-5C8C-43F2-8B16-E78C4D820D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391A28-191B-4422-8191-39F837C77FF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776981-FE19-4C67-A26D-0DAD9195D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47581-5CF3-4DF1-B6D9-2D44CBDCBFCE}"/>
              </a:ext>
            </a:extLst>
          </p:cNvPr>
          <p:cNvSpPr>
            <a:spLocks noGrp="1"/>
          </p:cNvSpPr>
          <p:nvPr>
            <p:ph type="sldNum" sz="quarter" idx="12"/>
          </p:nvPr>
        </p:nvSpPr>
        <p:spPr/>
        <p:txBody>
          <a:bodyPr/>
          <a:lstStyle/>
          <a:p>
            <a:fld id="{BF1EFBF6-144D-4283-8902-7039CE3E481C}" type="slidenum">
              <a:rPr lang="en-US" smtClean="0"/>
              <a:t>‹#›</a:t>
            </a:fld>
            <a:endParaRPr lang="en-US"/>
          </a:p>
        </p:txBody>
      </p:sp>
    </p:spTree>
    <p:extLst>
      <p:ext uri="{BB962C8B-B14F-4D97-AF65-F5344CB8AC3E}">
        <p14:creationId xmlns:p14="http://schemas.microsoft.com/office/powerpoint/2010/main" val="2531035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AD40-0263-4DF5-A9B8-8D9F08D02A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C943FE-D0D1-4902-8FE9-A7743AA26F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BF3CC2C-B258-46AD-A4CE-8ABA4C1B4DE2}"/>
              </a:ext>
            </a:extLst>
          </p:cNvPr>
          <p:cNvSpPr>
            <a:spLocks noGrp="1"/>
          </p:cNvSpPr>
          <p:nvPr>
            <p:ph type="ftr" sz="quarter" idx="11"/>
          </p:nvPr>
        </p:nvSpPr>
        <p:spPr>
          <a:xfrm>
            <a:off x="838200" y="6311900"/>
            <a:ext cx="10515600" cy="365125"/>
          </a:xfrm>
        </p:spPr>
        <p:txBody>
          <a:bodyPr/>
          <a:lstStyle>
            <a:lvl1pPr algn="l">
              <a:defRPr>
                <a:latin typeface="Tw Cen MT" panose="020B0602020104020603" pitchFamily="34" charset="77"/>
              </a:defRPr>
            </a:lvl1pPr>
          </a:lstStyle>
          <a:p>
            <a:endParaRPr lang="en-US"/>
          </a:p>
        </p:txBody>
      </p:sp>
      <p:sp>
        <p:nvSpPr>
          <p:cNvPr id="6" name="Slide Number Placeholder 5">
            <a:extLst>
              <a:ext uri="{FF2B5EF4-FFF2-40B4-BE49-F238E27FC236}">
                <a16:creationId xmlns:a16="http://schemas.microsoft.com/office/drawing/2014/main" id="{90426F71-9592-45B2-A4FB-1D38101FC977}"/>
              </a:ext>
            </a:extLst>
          </p:cNvPr>
          <p:cNvSpPr>
            <a:spLocks noGrp="1"/>
          </p:cNvSpPr>
          <p:nvPr>
            <p:ph type="sldNum" sz="quarter" idx="12"/>
          </p:nvPr>
        </p:nvSpPr>
        <p:spPr>
          <a:xfrm>
            <a:off x="11618259" y="6357804"/>
            <a:ext cx="419420" cy="365125"/>
          </a:xfrm>
        </p:spPr>
        <p:txBody>
          <a:bodyPr/>
          <a:lstStyle/>
          <a:p>
            <a:fld id="{BF1EFBF6-144D-4283-8902-7039CE3E481C}" type="slidenum">
              <a:rPr lang="en-US" smtClean="0"/>
              <a:t>‹#›</a:t>
            </a:fld>
            <a:endParaRPr lang="en-US"/>
          </a:p>
        </p:txBody>
      </p:sp>
    </p:spTree>
    <p:extLst>
      <p:ext uri="{BB962C8B-B14F-4D97-AF65-F5344CB8AC3E}">
        <p14:creationId xmlns:p14="http://schemas.microsoft.com/office/powerpoint/2010/main" val="4011264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B7B6-3F66-4B8F-9087-B65753C4B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06EB44-F4A6-4FA3-AAE0-FD35798B15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6608DB-A59F-48E3-BB15-4265D4D54D2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91059A-BA17-45CB-BF00-D4FDC2533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4A0EF-7181-4D40-9E3B-C3379E55FBD1}"/>
              </a:ext>
            </a:extLst>
          </p:cNvPr>
          <p:cNvSpPr>
            <a:spLocks noGrp="1"/>
          </p:cNvSpPr>
          <p:nvPr>
            <p:ph type="sldNum" sz="quarter" idx="12"/>
          </p:nvPr>
        </p:nvSpPr>
        <p:spPr/>
        <p:txBody>
          <a:bodyPr/>
          <a:lstStyle/>
          <a:p>
            <a:fld id="{BF1EFBF6-144D-4283-8902-7039CE3E481C}" type="slidenum">
              <a:rPr lang="en-US" smtClean="0"/>
              <a:t>‹#›</a:t>
            </a:fld>
            <a:endParaRPr lang="en-US"/>
          </a:p>
        </p:txBody>
      </p:sp>
    </p:spTree>
    <p:extLst>
      <p:ext uri="{BB962C8B-B14F-4D97-AF65-F5344CB8AC3E}">
        <p14:creationId xmlns:p14="http://schemas.microsoft.com/office/powerpoint/2010/main" val="557764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78995-1793-4C20-A770-36D56F900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738FF6-88D4-4E0E-8769-73FD203322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9C6A34-91D7-4671-8C4E-8724CAE656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FB8CA0-C818-4981-A657-F2D6AFB139B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50A9988-6857-4441-AF4E-B150CB4B9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1BF86-DA9C-4FE0-8FE6-CD72B1C57A4F}"/>
              </a:ext>
            </a:extLst>
          </p:cNvPr>
          <p:cNvSpPr>
            <a:spLocks noGrp="1"/>
          </p:cNvSpPr>
          <p:nvPr>
            <p:ph type="sldNum" sz="quarter" idx="12"/>
          </p:nvPr>
        </p:nvSpPr>
        <p:spPr/>
        <p:txBody>
          <a:bodyPr/>
          <a:lstStyle/>
          <a:p>
            <a:fld id="{BF1EFBF6-144D-4283-8902-7039CE3E481C}" type="slidenum">
              <a:rPr lang="en-US" smtClean="0"/>
              <a:t>‹#›</a:t>
            </a:fld>
            <a:endParaRPr lang="en-US"/>
          </a:p>
        </p:txBody>
      </p:sp>
    </p:spTree>
    <p:extLst>
      <p:ext uri="{BB962C8B-B14F-4D97-AF65-F5344CB8AC3E}">
        <p14:creationId xmlns:p14="http://schemas.microsoft.com/office/powerpoint/2010/main" val="264516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E5C6-BF54-47DC-A02D-46D1E63045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5F670C-CD25-470C-AC2A-EB1BEAF918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BEDB66-870C-4FA3-8FEE-ADB83FA2A5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2DA79D-007D-4A7C-86BF-B14F4AB75A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AB709A-77B8-4E2A-8202-14AB060A02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DEC47F-E8C7-4F2D-A2D6-F060170A380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A5AB044-1EAE-403A-905B-5E9B392163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E8B63F-615C-4A52-90FF-8B2C50DAA486}"/>
              </a:ext>
            </a:extLst>
          </p:cNvPr>
          <p:cNvSpPr>
            <a:spLocks noGrp="1"/>
          </p:cNvSpPr>
          <p:nvPr>
            <p:ph type="sldNum" sz="quarter" idx="12"/>
          </p:nvPr>
        </p:nvSpPr>
        <p:spPr/>
        <p:txBody>
          <a:bodyPr/>
          <a:lstStyle/>
          <a:p>
            <a:fld id="{BF1EFBF6-144D-4283-8902-7039CE3E481C}" type="slidenum">
              <a:rPr lang="en-US" smtClean="0"/>
              <a:t>‹#›</a:t>
            </a:fld>
            <a:endParaRPr lang="en-US"/>
          </a:p>
        </p:txBody>
      </p:sp>
    </p:spTree>
    <p:extLst>
      <p:ext uri="{BB962C8B-B14F-4D97-AF65-F5344CB8AC3E}">
        <p14:creationId xmlns:p14="http://schemas.microsoft.com/office/powerpoint/2010/main" val="3170606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7E21-EECC-419C-8327-6B01180FAE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469895-55B1-4B17-91E0-578D202D21D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2BC47F6-8FDB-41D0-8A66-4E85BF310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A202A-C56A-4A1E-816E-9836671C30D3}"/>
              </a:ext>
            </a:extLst>
          </p:cNvPr>
          <p:cNvSpPr>
            <a:spLocks noGrp="1"/>
          </p:cNvSpPr>
          <p:nvPr>
            <p:ph type="sldNum" sz="quarter" idx="12"/>
          </p:nvPr>
        </p:nvSpPr>
        <p:spPr/>
        <p:txBody>
          <a:bodyPr/>
          <a:lstStyle/>
          <a:p>
            <a:fld id="{BF1EFBF6-144D-4283-8902-7039CE3E481C}" type="slidenum">
              <a:rPr lang="en-US" smtClean="0"/>
              <a:t>‹#›</a:t>
            </a:fld>
            <a:endParaRPr lang="en-US"/>
          </a:p>
        </p:txBody>
      </p:sp>
    </p:spTree>
    <p:extLst>
      <p:ext uri="{BB962C8B-B14F-4D97-AF65-F5344CB8AC3E}">
        <p14:creationId xmlns:p14="http://schemas.microsoft.com/office/powerpoint/2010/main" val="2842889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6E2CB6-2F77-480B-BC85-DAD2DDFEF84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3FCE1C4-6923-43D2-AF1F-13020F950A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FAEA15-3FEE-444C-93FE-BC326467A9AE}"/>
              </a:ext>
            </a:extLst>
          </p:cNvPr>
          <p:cNvSpPr>
            <a:spLocks noGrp="1"/>
          </p:cNvSpPr>
          <p:nvPr>
            <p:ph type="sldNum" sz="quarter" idx="12"/>
          </p:nvPr>
        </p:nvSpPr>
        <p:spPr/>
        <p:txBody>
          <a:bodyPr/>
          <a:lstStyle/>
          <a:p>
            <a:fld id="{BF1EFBF6-144D-4283-8902-7039CE3E481C}" type="slidenum">
              <a:rPr lang="en-US" smtClean="0"/>
              <a:t>‹#›</a:t>
            </a:fld>
            <a:endParaRPr lang="en-US"/>
          </a:p>
        </p:txBody>
      </p:sp>
    </p:spTree>
    <p:extLst>
      <p:ext uri="{BB962C8B-B14F-4D97-AF65-F5344CB8AC3E}">
        <p14:creationId xmlns:p14="http://schemas.microsoft.com/office/powerpoint/2010/main" val="2435644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389D-ED9E-467E-A006-30E059B9D6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2C54A7-990F-4508-B1A5-222A8F124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88C40E-CC71-4D73-84DE-B49DFA55A7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765422-8407-4B17-969E-608302B3EA6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D24B48A-F997-4368-8D6E-EBADBCB64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73FDB-A3E9-4AA9-AEA1-3FAB71B0FC71}"/>
              </a:ext>
            </a:extLst>
          </p:cNvPr>
          <p:cNvSpPr>
            <a:spLocks noGrp="1"/>
          </p:cNvSpPr>
          <p:nvPr>
            <p:ph type="sldNum" sz="quarter" idx="12"/>
          </p:nvPr>
        </p:nvSpPr>
        <p:spPr/>
        <p:txBody>
          <a:bodyPr/>
          <a:lstStyle/>
          <a:p>
            <a:fld id="{BF1EFBF6-144D-4283-8902-7039CE3E481C}" type="slidenum">
              <a:rPr lang="en-US" smtClean="0"/>
              <a:t>‹#›</a:t>
            </a:fld>
            <a:endParaRPr lang="en-US"/>
          </a:p>
        </p:txBody>
      </p:sp>
    </p:spTree>
    <p:extLst>
      <p:ext uri="{BB962C8B-B14F-4D97-AF65-F5344CB8AC3E}">
        <p14:creationId xmlns:p14="http://schemas.microsoft.com/office/powerpoint/2010/main" val="997135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E11F-A661-4D30-834E-B4F3BA9C96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2CE970-9518-4843-A833-12D6079C1D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1E4A10-B56A-4F0F-BEC0-1520DBF73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E902B-44F7-4EC1-BA2F-5571D99B826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13BC994-745A-4E77-AC66-6892781F6C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53155F-DC7C-4A6A-AEFE-B1196353D47C}"/>
              </a:ext>
            </a:extLst>
          </p:cNvPr>
          <p:cNvSpPr>
            <a:spLocks noGrp="1"/>
          </p:cNvSpPr>
          <p:nvPr>
            <p:ph type="sldNum" sz="quarter" idx="12"/>
          </p:nvPr>
        </p:nvSpPr>
        <p:spPr/>
        <p:txBody>
          <a:bodyPr/>
          <a:lstStyle/>
          <a:p>
            <a:fld id="{BF1EFBF6-144D-4283-8902-7039CE3E481C}" type="slidenum">
              <a:rPr lang="en-US" smtClean="0"/>
              <a:t>‹#›</a:t>
            </a:fld>
            <a:endParaRPr lang="en-US"/>
          </a:p>
        </p:txBody>
      </p:sp>
    </p:spTree>
    <p:extLst>
      <p:ext uri="{BB962C8B-B14F-4D97-AF65-F5344CB8AC3E}">
        <p14:creationId xmlns:p14="http://schemas.microsoft.com/office/powerpoint/2010/main" val="1205832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EF1F-8841-454B-A06D-92A16D27FF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5F0C20-35E4-4C8A-A20F-60A105A94D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2C658-89DE-4FFB-94D9-212A186A3B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F165B71-A24F-46BA-B900-CB30628F7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6E9CB-B588-4A61-9AEE-6B10BEFC5834}"/>
              </a:ext>
            </a:extLst>
          </p:cNvPr>
          <p:cNvSpPr>
            <a:spLocks noGrp="1"/>
          </p:cNvSpPr>
          <p:nvPr>
            <p:ph type="sldNum" sz="quarter" idx="12"/>
          </p:nvPr>
        </p:nvSpPr>
        <p:spPr/>
        <p:txBody>
          <a:bodyPr/>
          <a:lstStyle/>
          <a:p>
            <a:fld id="{BF1EFBF6-144D-4283-8902-7039CE3E481C}" type="slidenum">
              <a:rPr lang="en-US" smtClean="0"/>
              <a:t>‹#›</a:t>
            </a:fld>
            <a:endParaRPr lang="en-US"/>
          </a:p>
        </p:txBody>
      </p:sp>
    </p:spTree>
    <p:extLst>
      <p:ext uri="{BB962C8B-B14F-4D97-AF65-F5344CB8AC3E}">
        <p14:creationId xmlns:p14="http://schemas.microsoft.com/office/powerpoint/2010/main" val="246153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0FBD2-533A-3D94-37AA-DD2CE0BE4E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94C86C-5758-A5F7-14A5-9520589CB7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010ADD-D8F9-D396-AD2B-78A8193A8044}"/>
              </a:ext>
            </a:extLst>
          </p:cNvPr>
          <p:cNvSpPr>
            <a:spLocks noGrp="1"/>
          </p:cNvSpPr>
          <p:nvPr>
            <p:ph type="dt" sz="half" idx="10"/>
          </p:nvPr>
        </p:nvSpPr>
        <p:spPr/>
        <p:txBody>
          <a:bodyPr/>
          <a:lstStyle/>
          <a:p>
            <a:fld id="{3F8D97D0-9B0B-4225-ADEB-4263B769DCD9}" type="datetimeFigureOut">
              <a:rPr lang="en-US" smtClean="0"/>
              <a:t>6/21/2023</a:t>
            </a:fld>
            <a:endParaRPr lang="en-US"/>
          </a:p>
        </p:txBody>
      </p:sp>
      <p:sp>
        <p:nvSpPr>
          <p:cNvPr id="5" name="Footer Placeholder 4">
            <a:extLst>
              <a:ext uri="{FF2B5EF4-FFF2-40B4-BE49-F238E27FC236}">
                <a16:creationId xmlns:a16="http://schemas.microsoft.com/office/drawing/2014/main" id="{AFC64711-3304-76FB-6642-D76E18D47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DB724E-0B7C-0872-58F2-D770871C0058}"/>
              </a:ext>
            </a:extLst>
          </p:cNvPr>
          <p:cNvSpPr>
            <a:spLocks noGrp="1"/>
          </p:cNvSpPr>
          <p:nvPr>
            <p:ph type="sldNum" sz="quarter" idx="12"/>
          </p:nvPr>
        </p:nvSpPr>
        <p:spPr/>
        <p:txBody>
          <a:bodyPr/>
          <a:lstStyle/>
          <a:p>
            <a:fld id="{58370EEF-555B-4E88-9C49-54874F4D2101}" type="slidenum">
              <a:rPr lang="en-US" smtClean="0"/>
              <a:t>‹#›</a:t>
            </a:fld>
            <a:endParaRPr lang="en-US"/>
          </a:p>
        </p:txBody>
      </p:sp>
    </p:spTree>
    <p:extLst>
      <p:ext uri="{BB962C8B-B14F-4D97-AF65-F5344CB8AC3E}">
        <p14:creationId xmlns:p14="http://schemas.microsoft.com/office/powerpoint/2010/main" val="293226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5EE57-F3DE-425D-9737-8175888B58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40F0C-FC64-4109-A341-168C860D76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93188-DDAD-4C11-A6FE-6133F43884D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056C38-89AC-4779-9037-97363CF62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7D7DA2-9F3F-492E-8150-EB41F0819D74}"/>
              </a:ext>
            </a:extLst>
          </p:cNvPr>
          <p:cNvSpPr>
            <a:spLocks noGrp="1"/>
          </p:cNvSpPr>
          <p:nvPr>
            <p:ph type="sldNum" sz="quarter" idx="12"/>
          </p:nvPr>
        </p:nvSpPr>
        <p:spPr/>
        <p:txBody>
          <a:bodyPr/>
          <a:lstStyle/>
          <a:p>
            <a:fld id="{BF1EFBF6-144D-4283-8902-7039CE3E481C}" type="slidenum">
              <a:rPr lang="en-US" smtClean="0"/>
              <a:t>‹#›</a:t>
            </a:fld>
            <a:endParaRPr lang="en-US"/>
          </a:p>
        </p:txBody>
      </p:sp>
    </p:spTree>
    <p:extLst>
      <p:ext uri="{BB962C8B-B14F-4D97-AF65-F5344CB8AC3E}">
        <p14:creationId xmlns:p14="http://schemas.microsoft.com/office/powerpoint/2010/main" val="1001216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Pennan Standard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3BA8180-F868-4A2F-A83D-4ACCBFD79520}" type="slidenum">
              <a:rPr lang="en-US" smtClean="0">
                <a:solidFill>
                  <a:prstClr val="white">
                    <a:tint val="75000"/>
                  </a:prstClr>
                </a:solidFill>
              </a:rPr>
              <a:pPr/>
              <a:t>‹#›</a:t>
            </a:fld>
            <a:endParaRPr lang="en-US">
              <a:solidFill>
                <a:prstClr val="white">
                  <a:tint val="75000"/>
                </a:prstClr>
              </a:solidFill>
            </a:endParaRPr>
          </a:p>
        </p:txBody>
      </p:sp>
      <p:sp>
        <p:nvSpPr>
          <p:cNvPr id="8" name="Content Placeholder 7"/>
          <p:cNvSpPr>
            <a:spLocks noGrp="1"/>
          </p:cNvSpPr>
          <p:nvPr>
            <p:ph sz="quarter" idx="13" hasCustomPrompt="1"/>
          </p:nvPr>
        </p:nvSpPr>
        <p:spPr>
          <a:xfrm>
            <a:off x="609600" y="6324600"/>
            <a:ext cx="10464800" cy="381000"/>
          </a:xfrm>
        </p:spPr>
        <p:txBody>
          <a:bodyPr>
            <a:noAutofit/>
          </a:bodyPr>
          <a:lstStyle>
            <a:lvl1pPr marL="0" indent="0">
              <a:buNone/>
              <a:defRPr sz="1600" b="1"/>
            </a:lvl1pPr>
            <a:lvl2pPr>
              <a:defRPr sz="1200"/>
            </a:lvl2pPr>
            <a:lvl3pPr>
              <a:defRPr sz="1200"/>
            </a:lvl3pPr>
            <a:lvl4pPr>
              <a:defRPr sz="1200"/>
            </a:lvl4pPr>
            <a:lvl5pPr>
              <a:defRPr sz="1200"/>
            </a:lvl5pPr>
          </a:lstStyle>
          <a:p>
            <a:pPr lvl="0"/>
            <a:r>
              <a:rPr lang="en-US"/>
              <a:t>References</a:t>
            </a:r>
          </a:p>
        </p:txBody>
      </p:sp>
    </p:spTree>
    <p:extLst>
      <p:ext uri="{BB962C8B-B14F-4D97-AF65-F5344CB8AC3E}">
        <p14:creationId xmlns:p14="http://schemas.microsoft.com/office/powerpoint/2010/main" val="2254350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6658"/>
          </a:xfrm>
          <a:custGeom>
            <a:avLst/>
            <a:gdLst/>
            <a:ahLst/>
            <a:cxnLst/>
            <a:rect l="l" t="t" r="r" b="b"/>
            <a:pathLst>
              <a:path w="11518900" h="6488430">
                <a:moveTo>
                  <a:pt x="11518898" y="6488312"/>
                </a:moveTo>
                <a:lnTo>
                  <a:pt x="0" y="6488312"/>
                </a:lnTo>
                <a:lnTo>
                  <a:pt x="0" y="0"/>
                </a:lnTo>
                <a:lnTo>
                  <a:pt x="11518898" y="0"/>
                </a:lnTo>
                <a:lnTo>
                  <a:pt x="11518898" y="6488312"/>
                </a:lnTo>
                <a:close/>
              </a:path>
            </a:pathLst>
          </a:custGeom>
          <a:solidFill>
            <a:srgbClr val="262821"/>
          </a:solidFill>
        </p:spPr>
        <p:txBody>
          <a:bodyPr wrap="square" lIns="0" tIns="0" rIns="0" bIns="0" rtlCol="0"/>
          <a:lstStyle/>
          <a:p>
            <a:endParaRPr sz="1902"/>
          </a:p>
        </p:txBody>
      </p:sp>
      <p:sp>
        <p:nvSpPr>
          <p:cNvPr id="17" name="bg object 17"/>
          <p:cNvSpPr/>
          <p:nvPr/>
        </p:nvSpPr>
        <p:spPr>
          <a:xfrm>
            <a:off x="541985" y="2580003"/>
            <a:ext cx="4062208" cy="995819"/>
          </a:xfrm>
          <a:custGeom>
            <a:avLst/>
            <a:gdLst/>
            <a:ahLst/>
            <a:cxnLst/>
            <a:rect l="l" t="t" r="r" b="b"/>
            <a:pathLst>
              <a:path w="3837940" h="942339">
                <a:moveTo>
                  <a:pt x="3837431" y="941831"/>
                </a:moveTo>
                <a:lnTo>
                  <a:pt x="0" y="941831"/>
                </a:lnTo>
                <a:lnTo>
                  <a:pt x="0" y="0"/>
                </a:lnTo>
                <a:lnTo>
                  <a:pt x="3837431" y="0"/>
                </a:lnTo>
                <a:lnTo>
                  <a:pt x="3837431" y="941831"/>
                </a:lnTo>
                <a:close/>
              </a:path>
            </a:pathLst>
          </a:custGeom>
          <a:solidFill>
            <a:srgbClr val="333333"/>
          </a:solidFill>
        </p:spPr>
        <p:txBody>
          <a:bodyPr wrap="square" lIns="0" tIns="0" rIns="0" bIns="0" rtlCol="0"/>
          <a:lstStyle/>
          <a:p>
            <a:endParaRPr sz="1902"/>
          </a:p>
        </p:txBody>
      </p:sp>
      <p:sp>
        <p:nvSpPr>
          <p:cNvPr id="2" name="Holder 2"/>
          <p:cNvSpPr>
            <a:spLocks noGrp="1"/>
          </p:cNvSpPr>
          <p:nvPr>
            <p:ph type="ctrTitle"/>
          </p:nvPr>
        </p:nvSpPr>
        <p:spPr>
          <a:xfrm>
            <a:off x="541985" y="2707095"/>
            <a:ext cx="11108028" cy="380617"/>
          </a:xfrm>
          <a:prstGeom prst="rect">
            <a:avLst/>
          </a:prstGeom>
        </p:spPr>
        <p:txBody>
          <a:bodyPr wrap="square" lIns="0" tIns="0" rIns="0" bIns="0">
            <a:spAutoFit/>
          </a:bodyPr>
          <a:lstStyle>
            <a:lvl1pPr>
              <a:defRPr sz="2748" b="1" i="0">
                <a:solidFill>
                  <a:schemeClr val="tx1"/>
                </a:solidFill>
                <a:latin typeface="Gill Sans MT"/>
                <a:cs typeface="Gill Sans MT"/>
              </a:defRPr>
            </a:lvl1pPr>
          </a:lstStyle>
          <a:p>
            <a:endParaRPr/>
          </a:p>
        </p:txBody>
      </p:sp>
      <p:sp>
        <p:nvSpPr>
          <p:cNvPr id="3" name="Holder 3"/>
          <p:cNvSpPr>
            <a:spLocks noGrp="1"/>
          </p:cNvSpPr>
          <p:nvPr>
            <p:ph type="subTitle" idx="4"/>
          </p:nvPr>
        </p:nvSpPr>
        <p:spPr>
          <a:xfrm>
            <a:off x="541985" y="3575285"/>
            <a:ext cx="11108028" cy="387798"/>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6/21/2023</a:t>
            </a:fld>
            <a:endParaRPr lang="en-US"/>
          </a:p>
        </p:txBody>
      </p:sp>
      <p:sp>
        <p:nvSpPr>
          <p:cNvPr id="6" name="Holder 6"/>
          <p:cNvSpPr>
            <a:spLocks noGrp="1"/>
          </p:cNvSpPr>
          <p:nvPr>
            <p:ph type="sldNum" sz="quarter" idx="7"/>
          </p:nvPr>
        </p:nvSpPr>
        <p:spPr/>
        <p:txBody>
          <a:bodyPr lIns="0" tIns="0" rIns="0" bIns="0"/>
          <a:lstStyle>
            <a:lvl1pPr>
              <a:defRPr sz="1585" b="0" i="0">
                <a:solidFill>
                  <a:schemeClr val="tx1"/>
                </a:solidFill>
                <a:latin typeface="Trebuchet MS"/>
                <a:cs typeface="Trebuchet MS"/>
              </a:defRPr>
            </a:lvl1pPr>
          </a:lstStyle>
          <a:p>
            <a:pPr marL="114082"/>
            <a:fld id="{81D60167-4931-47E6-BA6A-407CBD079E47}" type="slidenum">
              <a:rPr lang="en-US" smtClean="0"/>
              <a:pPr marL="114082"/>
              <a:t>‹#›</a:t>
            </a:fld>
            <a:r>
              <a:rPr lang="en-US" spc="-48"/>
              <a:t> </a:t>
            </a:r>
            <a:r>
              <a:rPr lang="en-US" spc="-11"/>
              <a:t>/</a:t>
            </a:r>
            <a:r>
              <a:rPr lang="en-US" spc="-111"/>
              <a:t> </a:t>
            </a:r>
            <a:r>
              <a:rPr lang="en-US" spc="-37"/>
              <a:t>30</a:t>
            </a:r>
          </a:p>
        </p:txBody>
      </p:sp>
    </p:spTree>
    <p:extLst>
      <p:ext uri="{BB962C8B-B14F-4D97-AF65-F5344CB8AC3E}">
        <p14:creationId xmlns:p14="http://schemas.microsoft.com/office/powerpoint/2010/main" val="89898672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6658"/>
          </a:xfrm>
          <a:custGeom>
            <a:avLst/>
            <a:gdLst/>
            <a:ahLst/>
            <a:cxnLst/>
            <a:rect l="l" t="t" r="r" b="b"/>
            <a:pathLst>
              <a:path w="11518900" h="6488430">
                <a:moveTo>
                  <a:pt x="11518898" y="6488312"/>
                </a:moveTo>
                <a:lnTo>
                  <a:pt x="0" y="6488312"/>
                </a:lnTo>
                <a:lnTo>
                  <a:pt x="0" y="0"/>
                </a:lnTo>
                <a:lnTo>
                  <a:pt x="11518898" y="0"/>
                </a:lnTo>
                <a:lnTo>
                  <a:pt x="11518898" y="6488312"/>
                </a:lnTo>
                <a:close/>
              </a:path>
            </a:pathLst>
          </a:custGeom>
          <a:solidFill>
            <a:srgbClr val="262821"/>
          </a:solidFill>
        </p:spPr>
        <p:txBody>
          <a:bodyPr wrap="square" lIns="0" tIns="0" rIns="0" bIns="0" rtlCol="0"/>
          <a:lstStyle/>
          <a:p>
            <a:endParaRPr sz="1902"/>
          </a:p>
        </p:txBody>
      </p:sp>
      <p:sp>
        <p:nvSpPr>
          <p:cNvPr id="17" name="bg object 17"/>
          <p:cNvSpPr/>
          <p:nvPr/>
        </p:nvSpPr>
        <p:spPr>
          <a:xfrm>
            <a:off x="541985" y="2580003"/>
            <a:ext cx="4081027" cy="995819"/>
          </a:xfrm>
          <a:custGeom>
            <a:avLst/>
            <a:gdLst/>
            <a:ahLst/>
            <a:cxnLst/>
            <a:rect l="l" t="t" r="r" b="b"/>
            <a:pathLst>
              <a:path w="3855720" h="942339">
                <a:moveTo>
                  <a:pt x="3855719" y="941831"/>
                </a:moveTo>
                <a:lnTo>
                  <a:pt x="0" y="941831"/>
                </a:lnTo>
                <a:lnTo>
                  <a:pt x="0" y="0"/>
                </a:lnTo>
                <a:lnTo>
                  <a:pt x="3855719" y="0"/>
                </a:lnTo>
                <a:lnTo>
                  <a:pt x="3855719" y="941831"/>
                </a:lnTo>
                <a:close/>
              </a:path>
            </a:pathLst>
          </a:custGeom>
          <a:solidFill>
            <a:srgbClr val="333333"/>
          </a:solidFill>
        </p:spPr>
        <p:txBody>
          <a:bodyPr wrap="square" lIns="0" tIns="0" rIns="0" bIns="0" rtlCol="0"/>
          <a:lstStyle/>
          <a:p>
            <a:endParaRPr sz="1902"/>
          </a:p>
        </p:txBody>
      </p:sp>
      <p:sp>
        <p:nvSpPr>
          <p:cNvPr id="2" name="Holder 2"/>
          <p:cNvSpPr>
            <a:spLocks noGrp="1"/>
          </p:cNvSpPr>
          <p:nvPr>
            <p:ph type="ctrTitle"/>
          </p:nvPr>
        </p:nvSpPr>
        <p:spPr>
          <a:xfrm>
            <a:off x="541985" y="2580003"/>
            <a:ext cx="11108028" cy="422873"/>
          </a:xfrm>
          <a:prstGeom prst="rect">
            <a:avLst/>
          </a:prstGeom>
        </p:spPr>
        <p:txBody>
          <a:bodyPr wrap="square" lIns="0" tIns="0" rIns="0" bIns="0">
            <a:spAutoFit/>
          </a:bodyPr>
          <a:lstStyle>
            <a:lvl1pPr>
              <a:defRPr sz="2748" b="1" i="0">
                <a:solidFill>
                  <a:schemeClr val="tx1"/>
                </a:solidFill>
                <a:latin typeface="Gill Sans MT"/>
                <a:cs typeface="Gill Sans MT"/>
              </a:defRPr>
            </a:lvl1pPr>
          </a:lstStyle>
          <a:p>
            <a:endParaRPr/>
          </a:p>
        </p:txBody>
      </p:sp>
      <p:sp>
        <p:nvSpPr>
          <p:cNvPr id="3" name="Holder 3"/>
          <p:cNvSpPr>
            <a:spLocks noGrp="1"/>
          </p:cNvSpPr>
          <p:nvPr>
            <p:ph type="subTitle" idx="4"/>
          </p:nvPr>
        </p:nvSpPr>
        <p:spPr>
          <a:xfrm>
            <a:off x="541985" y="3575285"/>
            <a:ext cx="11108028"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6/21/2023</a:t>
            </a:fld>
            <a:endParaRPr lang="en-US"/>
          </a:p>
        </p:txBody>
      </p:sp>
      <p:sp>
        <p:nvSpPr>
          <p:cNvPr id="6" name="Holder 6"/>
          <p:cNvSpPr>
            <a:spLocks noGrp="1"/>
          </p:cNvSpPr>
          <p:nvPr>
            <p:ph type="sldNum" sz="quarter" idx="7"/>
          </p:nvPr>
        </p:nvSpPr>
        <p:spPr/>
        <p:txBody>
          <a:bodyPr lIns="0" tIns="0" rIns="0" bIns="0"/>
          <a:lstStyle>
            <a:lvl1pPr>
              <a:defRPr sz="1585" b="0" i="0">
                <a:solidFill>
                  <a:schemeClr val="tx1"/>
                </a:solidFill>
                <a:latin typeface="Gill Sans MT"/>
                <a:cs typeface="Gill Sans MT"/>
              </a:defRPr>
            </a:lvl1pPr>
          </a:lstStyle>
          <a:p>
            <a:pPr marL="47646"/>
            <a:fld id="{81D60167-4931-47E6-BA6A-407CBD079E47}" type="slidenum">
              <a:rPr lang="en-US" smtClean="0"/>
              <a:pPr marL="47646"/>
              <a:t>‹#›</a:t>
            </a:fld>
            <a:r>
              <a:rPr lang="en-US" spc="-32"/>
              <a:t> </a:t>
            </a:r>
            <a:r>
              <a:rPr lang="en-US" spc="375"/>
              <a:t>/</a:t>
            </a:r>
            <a:r>
              <a:rPr lang="en-US" spc="-26"/>
              <a:t> 41</a:t>
            </a:r>
          </a:p>
        </p:txBody>
      </p:sp>
    </p:spTree>
    <p:extLst>
      <p:ext uri="{BB962C8B-B14F-4D97-AF65-F5344CB8AC3E}">
        <p14:creationId xmlns:p14="http://schemas.microsoft.com/office/powerpoint/2010/main" val="733247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93307" y="520201"/>
            <a:ext cx="10506359" cy="422873"/>
          </a:xfrm>
        </p:spPr>
        <p:txBody>
          <a:bodyPr lIns="0" tIns="0" rIns="0" bIns="0"/>
          <a:lstStyle>
            <a:lvl1pPr>
              <a:defRPr sz="2748" b="1" i="0">
                <a:solidFill>
                  <a:schemeClr val="tx1"/>
                </a:solidFill>
                <a:latin typeface="Gill Sans MT"/>
                <a:cs typeface="Gill Sans M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6/21/2023</a:t>
            </a:fld>
            <a:endParaRPr lang="en-US"/>
          </a:p>
        </p:txBody>
      </p:sp>
      <p:sp>
        <p:nvSpPr>
          <p:cNvPr id="6" name="Holder 6"/>
          <p:cNvSpPr>
            <a:spLocks noGrp="1"/>
          </p:cNvSpPr>
          <p:nvPr>
            <p:ph type="sldNum" sz="quarter" idx="7"/>
          </p:nvPr>
        </p:nvSpPr>
        <p:spPr/>
        <p:txBody>
          <a:bodyPr lIns="0" tIns="0" rIns="0" bIns="0"/>
          <a:lstStyle>
            <a:lvl1pPr>
              <a:defRPr sz="1585" b="0" i="0">
                <a:solidFill>
                  <a:schemeClr val="tx1"/>
                </a:solidFill>
                <a:latin typeface="Gill Sans MT"/>
                <a:cs typeface="Gill Sans MT"/>
              </a:defRPr>
            </a:lvl1pPr>
          </a:lstStyle>
          <a:p>
            <a:pPr marL="47646"/>
            <a:fld id="{81D60167-4931-47E6-BA6A-407CBD079E47}" type="slidenum">
              <a:rPr lang="en-US" smtClean="0"/>
              <a:pPr marL="47646"/>
              <a:t>‹#›</a:t>
            </a:fld>
            <a:r>
              <a:rPr lang="en-US" spc="-32"/>
              <a:t> </a:t>
            </a:r>
            <a:r>
              <a:rPr lang="en-US" spc="375"/>
              <a:t>/</a:t>
            </a:r>
            <a:r>
              <a:rPr lang="en-US" spc="-26"/>
              <a:t> 41</a:t>
            </a:r>
          </a:p>
        </p:txBody>
      </p:sp>
    </p:spTree>
    <p:extLst>
      <p:ext uri="{BB962C8B-B14F-4D97-AF65-F5344CB8AC3E}">
        <p14:creationId xmlns:p14="http://schemas.microsoft.com/office/powerpoint/2010/main" val="4055328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93307" y="520201"/>
            <a:ext cx="10506359" cy="422873"/>
          </a:xfrm>
        </p:spPr>
        <p:txBody>
          <a:bodyPr lIns="0" tIns="0" rIns="0" bIns="0"/>
          <a:lstStyle>
            <a:lvl1pPr>
              <a:defRPr sz="2748" b="1" i="0">
                <a:solidFill>
                  <a:schemeClr val="tx1"/>
                </a:solidFill>
                <a:latin typeface="Gill Sans MT"/>
                <a:cs typeface="Gill Sans MT"/>
              </a:defRPr>
            </a:lvl1pPr>
          </a:lstStyle>
          <a:p>
            <a:endParaRPr/>
          </a:p>
        </p:txBody>
      </p:sp>
      <p:sp>
        <p:nvSpPr>
          <p:cNvPr id="3" name="Holder 3"/>
          <p:cNvSpPr>
            <a:spLocks noGrp="1"/>
          </p:cNvSpPr>
          <p:nvPr>
            <p:ph sz="half" idx="2"/>
          </p:nvPr>
        </p:nvSpPr>
        <p:spPr>
          <a:xfrm>
            <a:off x="609601" y="1577340"/>
            <a:ext cx="530351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19"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6/21/2023</a:t>
            </a:fld>
            <a:endParaRPr lang="en-US"/>
          </a:p>
        </p:txBody>
      </p:sp>
      <p:sp>
        <p:nvSpPr>
          <p:cNvPr id="7" name="Holder 7"/>
          <p:cNvSpPr>
            <a:spLocks noGrp="1"/>
          </p:cNvSpPr>
          <p:nvPr>
            <p:ph type="sldNum" sz="quarter" idx="7"/>
          </p:nvPr>
        </p:nvSpPr>
        <p:spPr/>
        <p:txBody>
          <a:bodyPr lIns="0" tIns="0" rIns="0" bIns="0"/>
          <a:lstStyle>
            <a:lvl1pPr>
              <a:defRPr sz="1585" b="0" i="0">
                <a:solidFill>
                  <a:schemeClr val="tx1"/>
                </a:solidFill>
                <a:latin typeface="Gill Sans MT"/>
                <a:cs typeface="Gill Sans MT"/>
              </a:defRPr>
            </a:lvl1pPr>
          </a:lstStyle>
          <a:p>
            <a:pPr marL="47646"/>
            <a:fld id="{81D60167-4931-47E6-BA6A-407CBD079E47}" type="slidenum">
              <a:rPr lang="en-US" smtClean="0"/>
              <a:pPr marL="47646"/>
              <a:t>‹#›</a:t>
            </a:fld>
            <a:r>
              <a:rPr lang="en-US" spc="-32"/>
              <a:t> </a:t>
            </a:r>
            <a:r>
              <a:rPr lang="en-US" spc="375"/>
              <a:t>/</a:t>
            </a:r>
            <a:r>
              <a:rPr lang="en-US" spc="-26"/>
              <a:t> 41</a:t>
            </a:r>
          </a:p>
        </p:txBody>
      </p:sp>
    </p:spTree>
    <p:extLst>
      <p:ext uri="{BB962C8B-B14F-4D97-AF65-F5344CB8AC3E}">
        <p14:creationId xmlns:p14="http://schemas.microsoft.com/office/powerpoint/2010/main" val="2332918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93307" y="520201"/>
            <a:ext cx="10506359" cy="422873"/>
          </a:xfrm>
        </p:spPr>
        <p:txBody>
          <a:bodyPr lIns="0" tIns="0" rIns="0" bIns="0"/>
          <a:lstStyle>
            <a:lvl1pPr>
              <a:defRPr sz="2748" b="1" i="0">
                <a:solidFill>
                  <a:schemeClr val="tx1"/>
                </a:solidFill>
                <a:latin typeface="Gill Sans MT"/>
                <a:cs typeface="Gill Sans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6/21/2023</a:t>
            </a:fld>
            <a:endParaRPr lang="en-US"/>
          </a:p>
        </p:txBody>
      </p:sp>
      <p:sp>
        <p:nvSpPr>
          <p:cNvPr id="5" name="Holder 5"/>
          <p:cNvSpPr>
            <a:spLocks noGrp="1"/>
          </p:cNvSpPr>
          <p:nvPr>
            <p:ph type="sldNum" sz="quarter" idx="7"/>
          </p:nvPr>
        </p:nvSpPr>
        <p:spPr/>
        <p:txBody>
          <a:bodyPr lIns="0" tIns="0" rIns="0" bIns="0"/>
          <a:lstStyle>
            <a:lvl1pPr>
              <a:defRPr sz="1585" b="0" i="0">
                <a:solidFill>
                  <a:schemeClr val="tx1"/>
                </a:solidFill>
                <a:latin typeface="Gill Sans MT"/>
                <a:cs typeface="Gill Sans MT"/>
              </a:defRPr>
            </a:lvl1pPr>
          </a:lstStyle>
          <a:p>
            <a:pPr marL="47646"/>
            <a:fld id="{81D60167-4931-47E6-BA6A-407CBD079E47}" type="slidenum">
              <a:rPr lang="en-US" smtClean="0"/>
              <a:pPr marL="47646"/>
              <a:t>‹#›</a:t>
            </a:fld>
            <a:r>
              <a:rPr lang="en-US" spc="-32"/>
              <a:t> </a:t>
            </a:r>
            <a:r>
              <a:rPr lang="en-US" spc="375"/>
              <a:t>/</a:t>
            </a:r>
            <a:r>
              <a:rPr lang="en-US" spc="-26"/>
              <a:t> 41</a:t>
            </a:r>
          </a:p>
        </p:txBody>
      </p:sp>
    </p:spTree>
    <p:extLst>
      <p:ext uri="{BB962C8B-B14F-4D97-AF65-F5344CB8AC3E}">
        <p14:creationId xmlns:p14="http://schemas.microsoft.com/office/powerpoint/2010/main" val="22047038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6/21/2023</a:t>
            </a:fld>
            <a:endParaRPr lang="en-US"/>
          </a:p>
        </p:txBody>
      </p:sp>
      <p:sp>
        <p:nvSpPr>
          <p:cNvPr id="4" name="Holder 4"/>
          <p:cNvSpPr>
            <a:spLocks noGrp="1"/>
          </p:cNvSpPr>
          <p:nvPr>
            <p:ph type="sldNum" sz="quarter" idx="7"/>
          </p:nvPr>
        </p:nvSpPr>
        <p:spPr/>
        <p:txBody>
          <a:bodyPr lIns="0" tIns="0" rIns="0" bIns="0"/>
          <a:lstStyle>
            <a:lvl1pPr>
              <a:defRPr sz="1585" b="0" i="0">
                <a:solidFill>
                  <a:schemeClr val="tx1"/>
                </a:solidFill>
                <a:latin typeface="Gill Sans MT"/>
                <a:cs typeface="Gill Sans MT"/>
              </a:defRPr>
            </a:lvl1pPr>
          </a:lstStyle>
          <a:p>
            <a:pPr marL="47646"/>
            <a:fld id="{81D60167-4931-47E6-BA6A-407CBD079E47}" type="slidenum">
              <a:rPr lang="en-US" smtClean="0"/>
              <a:pPr marL="47646"/>
              <a:t>‹#›</a:t>
            </a:fld>
            <a:r>
              <a:rPr lang="en-US" spc="-32"/>
              <a:t> </a:t>
            </a:r>
            <a:r>
              <a:rPr lang="en-US" spc="375"/>
              <a:t>/</a:t>
            </a:r>
            <a:r>
              <a:rPr lang="en-US" spc="-26"/>
              <a:t> 41</a:t>
            </a:r>
          </a:p>
        </p:txBody>
      </p:sp>
    </p:spTree>
    <p:extLst>
      <p:ext uri="{BB962C8B-B14F-4D97-AF65-F5344CB8AC3E}">
        <p14:creationId xmlns:p14="http://schemas.microsoft.com/office/powerpoint/2010/main" val="2261150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A431-139D-40F2-90C4-01D8FA8A17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ABD5EA-7EB2-48FF-BE6B-4B24F3F267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28F7C3-DBC9-4A2E-AAEA-09B8C4F8D21A}"/>
              </a:ext>
            </a:extLst>
          </p:cNvPr>
          <p:cNvSpPr>
            <a:spLocks noGrp="1"/>
          </p:cNvSpPr>
          <p:nvPr>
            <p:ph type="dt" sz="half" idx="10"/>
          </p:nvPr>
        </p:nvSpPr>
        <p:spPr/>
        <p:txBody>
          <a:bodyPr/>
          <a:lstStyle/>
          <a:p>
            <a:fld id="{55B49C4D-59FE-4065-B84A-C9BEB17AA4A1}" type="datetimeFigureOut">
              <a:rPr lang="en-US" smtClean="0"/>
              <a:t>6/21/2023</a:t>
            </a:fld>
            <a:endParaRPr lang="en-US"/>
          </a:p>
        </p:txBody>
      </p:sp>
      <p:sp>
        <p:nvSpPr>
          <p:cNvPr id="5" name="Footer Placeholder 4">
            <a:extLst>
              <a:ext uri="{FF2B5EF4-FFF2-40B4-BE49-F238E27FC236}">
                <a16:creationId xmlns:a16="http://schemas.microsoft.com/office/drawing/2014/main" id="{E8202E35-4589-43EB-A33B-1A9795748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13463-F982-4E73-95F2-72F983FB9D00}"/>
              </a:ext>
            </a:extLst>
          </p:cNvPr>
          <p:cNvSpPr>
            <a:spLocks noGrp="1"/>
          </p:cNvSpPr>
          <p:nvPr>
            <p:ph type="sldNum" sz="quarter" idx="12"/>
          </p:nvPr>
        </p:nvSpPr>
        <p:spPr/>
        <p:txBody>
          <a:bodyPr/>
          <a:lstStyle/>
          <a:p>
            <a:fld id="{938EF611-6E4E-476B-ACA7-D22C92245938}" type="slidenum">
              <a:rPr lang="en-US" smtClean="0"/>
              <a:t>‹#›</a:t>
            </a:fld>
            <a:endParaRPr lang="en-US"/>
          </a:p>
        </p:txBody>
      </p:sp>
    </p:spTree>
    <p:extLst>
      <p:ext uri="{BB962C8B-B14F-4D97-AF65-F5344CB8AC3E}">
        <p14:creationId xmlns:p14="http://schemas.microsoft.com/office/powerpoint/2010/main" val="320063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5095A-2604-4304-A986-B5D5431844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49A81B-E33E-48E6-97E6-011AACB5F7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9CC34-0316-4A6F-B3EE-6F4C608087EA}"/>
              </a:ext>
            </a:extLst>
          </p:cNvPr>
          <p:cNvSpPr>
            <a:spLocks noGrp="1"/>
          </p:cNvSpPr>
          <p:nvPr>
            <p:ph type="dt" sz="half" idx="10"/>
          </p:nvPr>
        </p:nvSpPr>
        <p:spPr/>
        <p:txBody>
          <a:bodyPr/>
          <a:lstStyle/>
          <a:p>
            <a:fld id="{55B49C4D-59FE-4065-B84A-C9BEB17AA4A1}" type="datetimeFigureOut">
              <a:rPr lang="en-US" smtClean="0"/>
              <a:t>6/21/2023</a:t>
            </a:fld>
            <a:endParaRPr lang="en-US"/>
          </a:p>
        </p:txBody>
      </p:sp>
      <p:sp>
        <p:nvSpPr>
          <p:cNvPr id="5" name="Footer Placeholder 4">
            <a:extLst>
              <a:ext uri="{FF2B5EF4-FFF2-40B4-BE49-F238E27FC236}">
                <a16:creationId xmlns:a16="http://schemas.microsoft.com/office/drawing/2014/main" id="{A6046EBC-706D-4B30-82AA-2B07AC021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908E8-FA4E-4412-B373-785681757CBB}"/>
              </a:ext>
            </a:extLst>
          </p:cNvPr>
          <p:cNvSpPr>
            <a:spLocks noGrp="1"/>
          </p:cNvSpPr>
          <p:nvPr>
            <p:ph type="sldNum" sz="quarter" idx="12"/>
          </p:nvPr>
        </p:nvSpPr>
        <p:spPr/>
        <p:txBody>
          <a:bodyPr/>
          <a:lstStyle/>
          <a:p>
            <a:fld id="{938EF611-6E4E-476B-ACA7-D22C92245938}" type="slidenum">
              <a:rPr lang="en-US" smtClean="0"/>
              <a:t>‹#›</a:t>
            </a:fld>
            <a:endParaRPr lang="en-US"/>
          </a:p>
        </p:txBody>
      </p:sp>
    </p:spTree>
    <p:extLst>
      <p:ext uri="{BB962C8B-B14F-4D97-AF65-F5344CB8AC3E}">
        <p14:creationId xmlns:p14="http://schemas.microsoft.com/office/powerpoint/2010/main" val="2606684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D333F-5D8C-227E-6553-851AD82EAB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2C550D-A2D3-1059-FC48-86C979DF88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462349-E919-91C3-1312-C90BBC1DC3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C4278-EA4F-7582-0091-9B02BB0AAC39}"/>
              </a:ext>
            </a:extLst>
          </p:cNvPr>
          <p:cNvSpPr>
            <a:spLocks noGrp="1"/>
          </p:cNvSpPr>
          <p:nvPr>
            <p:ph type="dt" sz="half" idx="10"/>
          </p:nvPr>
        </p:nvSpPr>
        <p:spPr/>
        <p:txBody>
          <a:bodyPr/>
          <a:lstStyle/>
          <a:p>
            <a:fld id="{3F8D97D0-9B0B-4225-ADEB-4263B769DCD9}" type="datetimeFigureOut">
              <a:rPr lang="en-US" smtClean="0"/>
              <a:t>6/21/2023</a:t>
            </a:fld>
            <a:endParaRPr lang="en-US"/>
          </a:p>
        </p:txBody>
      </p:sp>
      <p:sp>
        <p:nvSpPr>
          <p:cNvPr id="6" name="Footer Placeholder 5">
            <a:extLst>
              <a:ext uri="{FF2B5EF4-FFF2-40B4-BE49-F238E27FC236}">
                <a16:creationId xmlns:a16="http://schemas.microsoft.com/office/drawing/2014/main" id="{D06E1B97-3F85-7B9C-2143-EBEB33B7FD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B5A064-642C-5570-8E7F-CA7E1C227D9B}"/>
              </a:ext>
            </a:extLst>
          </p:cNvPr>
          <p:cNvSpPr>
            <a:spLocks noGrp="1"/>
          </p:cNvSpPr>
          <p:nvPr>
            <p:ph type="sldNum" sz="quarter" idx="12"/>
          </p:nvPr>
        </p:nvSpPr>
        <p:spPr/>
        <p:txBody>
          <a:bodyPr/>
          <a:lstStyle/>
          <a:p>
            <a:fld id="{58370EEF-555B-4E88-9C49-54874F4D2101}" type="slidenum">
              <a:rPr lang="en-US" smtClean="0"/>
              <a:t>‹#›</a:t>
            </a:fld>
            <a:endParaRPr lang="en-US"/>
          </a:p>
        </p:txBody>
      </p:sp>
    </p:spTree>
    <p:extLst>
      <p:ext uri="{BB962C8B-B14F-4D97-AF65-F5344CB8AC3E}">
        <p14:creationId xmlns:p14="http://schemas.microsoft.com/office/powerpoint/2010/main" val="17416963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78917-E00A-4F19-9A86-9DDF936627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6032B8-8D61-4358-827A-24B585A49C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8DC811-20B9-489F-938C-F6F3340DE6DE}"/>
              </a:ext>
            </a:extLst>
          </p:cNvPr>
          <p:cNvSpPr>
            <a:spLocks noGrp="1"/>
          </p:cNvSpPr>
          <p:nvPr>
            <p:ph type="dt" sz="half" idx="10"/>
          </p:nvPr>
        </p:nvSpPr>
        <p:spPr/>
        <p:txBody>
          <a:bodyPr/>
          <a:lstStyle/>
          <a:p>
            <a:fld id="{55B49C4D-59FE-4065-B84A-C9BEB17AA4A1}" type="datetimeFigureOut">
              <a:rPr lang="en-US" smtClean="0"/>
              <a:t>6/21/2023</a:t>
            </a:fld>
            <a:endParaRPr lang="en-US"/>
          </a:p>
        </p:txBody>
      </p:sp>
      <p:sp>
        <p:nvSpPr>
          <p:cNvPr id="5" name="Footer Placeholder 4">
            <a:extLst>
              <a:ext uri="{FF2B5EF4-FFF2-40B4-BE49-F238E27FC236}">
                <a16:creationId xmlns:a16="http://schemas.microsoft.com/office/drawing/2014/main" id="{863475A9-F872-4CBE-BA86-B5F7F240A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5566B-3114-4377-8474-0CE01BBE8725}"/>
              </a:ext>
            </a:extLst>
          </p:cNvPr>
          <p:cNvSpPr>
            <a:spLocks noGrp="1"/>
          </p:cNvSpPr>
          <p:nvPr>
            <p:ph type="sldNum" sz="quarter" idx="12"/>
          </p:nvPr>
        </p:nvSpPr>
        <p:spPr/>
        <p:txBody>
          <a:bodyPr/>
          <a:lstStyle/>
          <a:p>
            <a:fld id="{938EF611-6E4E-476B-ACA7-D22C92245938}" type="slidenum">
              <a:rPr lang="en-US" smtClean="0"/>
              <a:t>‹#›</a:t>
            </a:fld>
            <a:endParaRPr lang="en-US"/>
          </a:p>
        </p:txBody>
      </p:sp>
    </p:spTree>
    <p:extLst>
      <p:ext uri="{BB962C8B-B14F-4D97-AF65-F5344CB8AC3E}">
        <p14:creationId xmlns:p14="http://schemas.microsoft.com/office/powerpoint/2010/main" val="895370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5FB08-0924-45E4-85F5-2D1DE77450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43354B-3B87-414A-AEA5-B5A94EFEE33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1DA5EF-4908-434F-965B-46C38CF503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A38EFF-04F3-4E60-A36C-6B57EC1102C6}"/>
              </a:ext>
            </a:extLst>
          </p:cNvPr>
          <p:cNvSpPr>
            <a:spLocks noGrp="1"/>
          </p:cNvSpPr>
          <p:nvPr>
            <p:ph type="dt" sz="half" idx="10"/>
          </p:nvPr>
        </p:nvSpPr>
        <p:spPr/>
        <p:txBody>
          <a:bodyPr/>
          <a:lstStyle/>
          <a:p>
            <a:fld id="{55B49C4D-59FE-4065-B84A-C9BEB17AA4A1}" type="datetimeFigureOut">
              <a:rPr lang="en-US" smtClean="0"/>
              <a:t>6/21/2023</a:t>
            </a:fld>
            <a:endParaRPr lang="en-US"/>
          </a:p>
        </p:txBody>
      </p:sp>
      <p:sp>
        <p:nvSpPr>
          <p:cNvPr id="6" name="Footer Placeholder 5">
            <a:extLst>
              <a:ext uri="{FF2B5EF4-FFF2-40B4-BE49-F238E27FC236}">
                <a16:creationId xmlns:a16="http://schemas.microsoft.com/office/drawing/2014/main" id="{81CBF71D-73C8-4D16-A6BC-6A7D43036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64989F-69CA-46C7-804A-1D7643DA597B}"/>
              </a:ext>
            </a:extLst>
          </p:cNvPr>
          <p:cNvSpPr>
            <a:spLocks noGrp="1"/>
          </p:cNvSpPr>
          <p:nvPr>
            <p:ph type="sldNum" sz="quarter" idx="12"/>
          </p:nvPr>
        </p:nvSpPr>
        <p:spPr/>
        <p:txBody>
          <a:bodyPr/>
          <a:lstStyle/>
          <a:p>
            <a:fld id="{938EF611-6E4E-476B-ACA7-D22C92245938}" type="slidenum">
              <a:rPr lang="en-US" smtClean="0"/>
              <a:t>‹#›</a:t>
            </a:fld>
            <a:endParaRPr lang="en-US"/>
          </a:p>
        </p:txBody>
      </p:sp>
    </p:spTree>
    <p:extLst>
      <p:ext uri="{BB962C8B-B14F-4D97-AF65-F5344CB8AC3E}">
        <p14:creationId xmlns:p14="http://schemas.microsoft.com/office/powerpoint/2010/main" val="3691816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FD69-DACA-44D1-98E2-200A9963C4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925915-7CEE-4F88-A3E5-364A5A1ABB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974B78-E770-4081-B76A-084BA68F17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0443BE-6FF0-457E-860B-0D5C121DD2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EB0314-6A08-473F-A8DE-5656BAE6A9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50CDF0-4E99-498A-B377-EF352BD1C6FA}"/>
              </a:ext>
            </a:extLst>
          </p:cNvPr>
          <p:cNvSpPr>
            <a:spLocks noGrp="1"/>
          </p:cNvSpPr>
          <p:nvPr>
            <p:ph type="dt" sz="half" idx="10"/>
          </p:nvPr>
        </p:nvSpPr>
        <p:spPr/>
        <p:txBody>
          <a:bodyPr/>
          <a:lstStyle/>
          <a:p>
            <a:fld id="{55B49C4D-59FE-4065-B84A-C9BEB17AA4A1}" type="datetimeFigureOut">
              <a:rPr lang="en-US" smtClean="0"/>
              <a:t>6/21/2023</a:t>
            </a:fld>
            <a:endParaRPr lang="en-US"/>
          </a:p>
        </p:txBody>
      </p:sp>
      <p:sp>
        <p:nvSpPr>
          <p:cNvPr id="8" name="Footer Placeholder 7">
            <a:extLst>
              <a:ext uri="{FF2B5EF4-FFF2-40B4-BE49-F238E27FC236}">
                <a16:creationId xmlns:a16="http://schemas.microsoft.com/office/drawing/2014/main" id="{E778011A-6760-435E-AE0C-AFA394DCED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5866A7-770A-4C0C-904B-1C58F1A717C3}"/>
              </a:ext>
            </a:extLst>
          </p:cNvPr>
          <p:cNvSpPr>
            <a:spLocks noGrp="1"/>
          </p:cNvSpPr>
          <p:nvPr>
            <p:ph type="sldNum" sz="quarter" idx="12"/>
          </p:nvPr>
        </p:nvSpPr>
        <p:spPr/>
        <p:txBody>
          <a:bodyPr/>
          <a:lstStyle/>
          <a:p>
            <a:fld id="{938EF611-6E4E-476B-ACA7-D22C92245938}" type="slidenum">
              <a:rPr lang="en-US" smtClean="0"/>
              <a:t>‹#›</a:t>
            </a:fld>
            <a:endParaRPr lang="en-US"/>
          </a:p>
        </p:txBody>
      </p:sp>
    </p:spTree>
    <p:extLst>
      <p:ext uri="{BB962C8B-B14F-4D97-AF65-F5344CB8AC3E}">
        <p14:creationId xmlns:p14="http://schemas.microsoft.com/office/powerpoint/2010/main" val="1809484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55D5-3346-47F6-956E-0983027CF6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9027B0-2DD9-4E27-AC7A-BE42958525B3}"/>
              </a:ext>
            </a:extLst>
          </p:cNvPr>
          <p:cNvSpPr>
            <a:spLocks noGrp="1"/>
          </p:cNvSpPr>
          <p:nvPr>
            <p:ph type="dt" sz="half" idx="10"/>
          </p:nvPr>
        </p:nvSpPr>
        <p:spPr/>
        <p:txBody>
          <a:bodyPr/>
          <a:lstStyle/>
          <a:p>
            <a:fld id="{55B49C4D-59FE-4065-B84A-C9BEB17AA4A1}" type="datetimeFigureOut">
              <a:rPr lang="en-US" smtClean="0"/>
              <a:t>6/21/2023</a:t>
            </a:fld>
            <a:endParaRPr lang="en-US"/>
          </a:p>
        </p:txBody>
      </p:sp>
      <p:sp>
        <p:nvSpPr>
          <p:cNvPr id="4" name="Footer Placeholder 3">
            <a:extLst>
              <a:ext uri="{FF2B5EF4-FFF2-40B4-BE49-F238E27FC236}">
                <a16:creationId xmlns:a16="http://schemas.microsoft.com/office/drawing/2014/main" id="{FF25C293-4698-482F-B1BE-39A17F84F7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9BEBCE-B008-44A9-B4FF-1C2160C85CEB}"/>
              </a:ext>
            </a:extLst>
          </p:cNvPr>
          <p:cNvSpPr>
            <a:spLocks noGrp="1"/>
          </p:cNvSpPr>
          <p:nvPr>
            <p:ph type="sldNum" sz="quarter" idx="12"/>
          </p:nvPr>
        </p:nvSpPr>
        <p:spPr/>
        <p:txBody>
          <a:bodyPr/>
          <a:lstStyle/>
          <a:p>
            <a:fld id="{938EF611-6E4E-476B-ACA7-D22C92245938}" type="slidenum">
              <a:rPr lang="en-US" smtClean="0"/>
              <a:t>‹#›</a:t>
            </a:fld>
            <a:endParaRPr lang="en-US"/>
          </a:p>
        </p:txBody>
      </p:sp>
    </p:spTree>
    <p:extLst>
      <p:ext uri="{BB962C8B-B14F-4D97-AF65-F5344CB8AC3E}">
        <p14:creationId xmlns:p14="http://schemas.microsoft.com/office/powerpoint/2010/main" val="3080023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4B5DE8-EB6C-4140-AB44-25187622398A}"/>
              </a:ext>
            </a:extLst>
          </p:cNvPr>
          <p:cNvSpPr>
            <a:spLocks noGrp="1"/>
          </p:cNvSpPr>
          <p:nvPr>
            <p:ph type="dt" sz="half" idx="10"/>
          </p:nvPr>
        </p:nvSpPr>
        <p:spPr/>
        <p:txBody>
          <a:bodyPr/>
          <a:lstStyle/>
          <a:p>
            <a:fld id="{55B49C4D-59FE-4065-B84A-C9BEB17AA4A1}" type="datetimeFigureOut">
              <a:rPr lang="en-US" smtClean="0"/>
              <a:t>6/21/2023</a:t>
            </a:fld>
            <a:endParaRPr lang="en-US"/>
          </a:p>
        </p:txBody>
      </p:sp>
      <p:sp>
        <p:nvSpPr>
          <p:cNvPr id="3" name="Footer Placeholder 2">
            <a:extLst>
              <a:ext uri="{FF2B5EF4-FFF2-40B4-BE49-F238E27FC236}">
                <a16:creationId xmlns:a16="http://schemas.microsoft.com/office/drawing/2014/main" id="{DE3689E3-FC3B-4869-B11C-F047EA6E77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A4EDB4-DDE7-42AF-BFE7-743F38A2AD1F}"/>
              </a:ext>
            </a:extLst>
          </p:cNvPr>
          <p:cNvSpPr>
            <a:spLocks noGrp="1"/>
          </p:cNvSpPr>
          <p:nvPr>
            <p:ph type="sldNum" sz="quarter" idx="12"/>
          </p:nvPr>
        </p:nvSpPr>
        <p:spPr/>
        <p:txBody>
          <a:bodyPr/>
          <a:lstStyle/>
          <a:p>
            <a:fld id="{938EF611-6E4E-476B-ACA7-D22C92245938}" type="slidenum">
              <a:rPr lang="en-US" smtClean="0"/>
              <a:t>‹#›</a:t>
            </a:fld>
            <a:endParaRPr lang="en-US"/>
          </a:p>
        </p:txBody>
      </p:sp>
    </p:spTree>
    <p:extLst>
      <p:ext uri="{BB962C8B-B14F-4D97-AF65-F5344CB8AC3E}">
        <p14:creationId xmlns:p14="http://schemas.microsoft.com/office/powerpoint/2010/main" val="72900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27A12-E44F-4550-9E1E-D3E432E06A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A535DC-B4F1-4A8A-9915-30FC9AAF8E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B2AB0B-1054-4780-967A-2E1DC7E80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82246F-61E0-4196-B1E2-F4DC1D35FE13}"/>
              </a:ext>
            </a:extLst>
          </p:cNvPr>
          <p:cNvSpPr>
            <a:spLocks noGrp="1"/>
          </p:cNvSpPr>
          <p:nvPr>
            <p:ph type="dt" sz="half" idx="10"/>
          </p:nvPr>
        </p:nvSpPr>
        <p:spPr/>
        <p:txBody>
          <a:bodyPr/>
          <a:lstStyle/>
          <a:p>
            <a:fld id="{55B49C4D-59FE-4065-B84A-C9BEB17AA4A1}" type="datetimeFigureOut">
              <a:rPr lang="en-US" smtClean="0"/>
              <a:t>6/21/2023</a:t>
            </a:fld>
            <a:endParaRPr lang="en-US"/>
          </a:p>
        </p:txBody>
      </p:sp>
      <p:sp>
        <p:nvSpPr>
          <p:cNvPr id="6" name="Footer Placeholder 5">
            <a:extLst>
              <a:ext uri="{FF2B5EF4-FFF2-40B4-BE49-F238E27FC236}">
                <a16:creationId xmlns:a16="http://schemas.microsoft.com/office/drawing/2014/main" id="{C7465D35-9CBE-41F7-B87D-CC9FD3A14F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0CC7E6-19A8-40BD-B0F2-41F3B6634CEC}"/>
              </a:ext>
            </a:extLst>
          </p:cNvPr>
          <p:cNvSpPr>
            <a:spLocks noGrp="1"/>
          </p:cNvSpPr>
          <p:nvPr>
            <p:ph type="sldNum" sz="quarter" idx="12"/>
          </p:nvPr>
        </p:nvSpPr>
        <p:spPr/>
        <p:txBody>
          <a:bodyPr/>
          <a:lstStyle/>
          <a:p>
            <a:fld id="{938EF611-6E4E-476B-ACA7-D22C92245938}" type="slidenum">
              <a:rPr lang="en-US" smtClean="0"/>
              <a:t>‹#›</a:t>
            </a:fld>
            <a:endParaRPr lang="en-US"/>
          </a:p>
        </p:txBody>
      </p:sp>
    </p:spTree>
    <p:extLst>
      <p:ext uri="{BB962C8B-B14F-4D97-AF65-F5344CB8AC3E}">
        <p14:creationId xmlns:p14="http://schemas.microsoft.com/office/powerpoint/2010/main" val="1480072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72AFA-D8ED-4AA5-B3CA-019C9C57BD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5525C0-A87B-41CF-882A-C6C08C6F3C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5B4BCB-DE12-4F38-BC57-2003FF038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238541-8309-4DED-A868-FC7B66B1B1E1}"/>
              </a:ext>
            </a:extLst>
          </p:cNvPr>
          <p:cNvSpPr>
            <a:spLocks noGrp="1"/>
          </p:cNvSpPr>
          <p:nvPr>
            <p:ph type="dt" sz="half" idx="10"/>
          </p:nvPr>
        </p:nvSpPr>
        <p:spPr/>
        <p:txBody>
          <a:bodyPr/>
          <a:lstStyle/>
          <a:p>
            <a:fld id="{55B49C4D-59FE-4065-B84A-C9BEB17AA4A1}" type="datetimeFigureOut">
              <a:rPr lang="en-US" smtClean="0"/>
              <a:t>6/21/2023</a:t>
            </a:fld>
            <a:endParaRPr lang="en-US"/>
          </a:p>
        </p:txBody>
      </p:sp>
      <p:sp>
        <p:nvSpPr>
          <p:cNvPr id="6" name="Footer Placeholder 5">
            <a:extLst>
              <a:ext uri="{FF2B5EF4-FFF2-40B4-BE49-F238E27FC236}">
                <a16:creationId xmlns:a16="http://schemas.microsoft.com/office/drawing/2014/main" id="{31DA4C6A-AC78-4A8F-B13B-5DC7E1481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C47D1C-B003-41A1-BF87-85BE0EBD5D17}"/>
              </a:ext>
            </a:extLst>
          </p:cNvPr>
          <p:cNvSpPr>
            <a:spLocks noGrp="1"/>
          </p:cNvSpPr>
          <p:nvPr>
            <p:ph type="sldNum" sz="quarter" idx="12"/>
          </p:nvPr>
        </p:nvSpPr>
        <p:spPr/>
        <p:txBody>
          <a:bodyPr/>
          <a:lstStyle/>
          <a:p>
            <a:fld id="{938EF611-6E4E-476B-ACA7-D22C92245938}" type="slidenum">
              <a:rPr lang="en-US" smtClean="0"/>
              <a:t>‹#›</a:t>
            </a:fld>
            <a:endParaRPr lang="en-US"/>
          </a:p>
        </p:txBody>
      </p:sp>
    </p:spTree>
    <p:extLst>
      <p:ext uri="{BB962C8B-B14F-4D97-AF65-F5344CB8AC3E}">
        <p14:creationId xmlns:p14="http://schemas.microsoft.com/office/powerpoint/2010/main" val="2665363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698F8-BC96-4194-8672-B7D7E30E90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100C70-B324-436D-81B1-CFB048CCC9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456F3-B302-4CD9-83EA-A6845049279F}"/>
              </a:ext>
            </a:extLst>
          </p:cNvPr>
          <p:cNvSpPr>
            <a:spLocks noGrp="1"/>
          </p:cNvSpPr>
          <p:nvPr>
            <p:ph type="dt" sz="half" idx="10"/>
          </p:nvPr>
        </p:nvSpPr>
        <p:spPr/>
        <p:txBody>
          <a:bodyPr/>
          <a:lstStyle/>
          <a:p>
            <a:fld id="{55B49C4D-59FE-4065-B84A-C9BEB17AA4A1}" type="datetimeFigureOut">
              <a:rPr lang="en-US" smtClean="0"/>
              <a:t>6/21/2023</a:t>
            </a:fld>
            <a:endParaRPr lang="en-US"/>
          </a:p>
        </p:txBody>
      </p:sp>
      <p:sp>
        <p:nvSpPr>
          <p:cNvPr id="5" name="Footer Placeholder 4">
            <a:extLst>
              <a:ext uri="{FF2B5EF4-FFF2-40B4-BE49-F238E27FC236}">
                <a16:creationId xmlns:a16="http://schemas.microsoft.com/office/drawing/2014/main" id="{25B42D9B-0C09-48F5-837B-CB7378C26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42E72D-9F6F-4194-8A2F-BEB70BBF8B54}"/>
              </a:ext>
            </a:extLst>
          </p:cNvPr>
          <p:cNvSpPr>
            <a:spLocks noGrp="1"/>
          </p:cNvSpPr>
          <p:nvPr>
            <p:ph type="sldNum" sz="quarter" idx="12"/>
          </p:nvPr>
        </p:nvSpPr>
        <p:spPr/>
        <p:txBody>
          <a:bodyPr/>
          <a:lstStyle/>
          <a:p>
            <a:fld id="{938EF611-6E4E-476B-ACA7-D22C92245938}" type="slidenum">
              <a:rPr lang="en-US" smtClean="0"/>
              <a:t>‹#›</a:t>
            </a:fld>
            <a:endParaRPr lang="en-US"/>
          </a:p>
        </p:txBody>
      </p:sp>
    </p:spTree>
    <p:extLst>
      <p:ext uri="{BB962C8B-B14F-4D97-AF65-F5344CB8AC3E}">
        <p14:creationId xmlns:p14="http://schemas.microsoft.com/office/powerpoint/2010/main" val="3447715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D73610-B0D7-49CE-8740-AF30570F14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E4F445-E810-4CCA-88D6-12EEE8D45BC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2E330-E0D6-4F4F-B490-2B000F7980CB}"/>
              </a:ext>
            </a:extLst>
          </p:cNvPr>
          <p:cNvSpPr>
            <a:spLocks noGrp="1"/>
          </p:cNvSpPr>
          <p:nvPr>
            <p:ph type="dt" sz="half" idx="10"/>
          </p:nvPr>
        </p:nvSpPr>
        <p:spPr/>
        <p:txBody>
          <a:bodyPr/>
          <a:lstStyle/>
          <a:p>
            <a:fld id="{55B49C4D-59FE-4065-B84A-C9BEB17AA4A1}" type="datetimeFigureOut">
              <a:rPr lang="en-US" smtClean="0"/>
              <a:t>6/21/2023</a:t>
            </a:fld>
            <a:endParaRPr lang="en-US"/>
          </a:p>
        </p:txBody>
      </p:sp>
      <p:sp>
        <p:nvSpPr>
          <p:cNvPr id="5" name="Footer Placeholder 4">
            <a:extLst>
              <a:ext uri="{FF2B5EF4-FFF2-40B4-BE49-F238E27FC236}">
                <a16:creationId xmlns:a16="http://schemas.microsoft.com/office/drawing/2014/main" id="{DEC1434D-5661-49CF-A600-B21DC6292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65900-2CCF-4634-9519-9A23188CFAF8}"/>
              </a:ext>
            </a:extLst>
          </p:cNvPr>
          <p:cNvSpPr>
            <a:spLocks noGrp="1"/>
          </p:cNvSpPr>
          <p:nvPr>
            <p:ph type="sldNum" sz="quarter" idx="12"/>
          </p:nvPr>
        </p:nvSpPr>
        <p:spPr/>
        <p:txBody>
          <a:bodyPr/>
          <a:lstStyle/>
          <a:p>
            <a:fld id="{938EF611-6E4E-476B-ACA7-D22C92245938}" type="slidenum">
              <a:rPr lang="en-US" smtClean="0"/>
              <a:t>‹#›</a:t>
            </a:fld>
            <a:endParaRPr lang="en-US"/>
          </a:p>
        </p:txBody>
      </p:sp>
    </p:spTree>
    <p:extLst>
      <p:ext uri="{BB962C8B-B14F-4D97-AF65-F5344CB8AC3E}">
        <p14:creationId xmlns:p14="http://schemas.microsoft.com/office/powerpoint/2010/main" val="1622540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52202-CFCC-9E98-5D04-993C4FF066BB}"/>
              </a:ext>
            </a:extLst>
          </p:cNvPr>
          <p:cNvSpPr>
            <a:spLocks noGrp="1"/>
          </p:cNvSpPr>
          <p:nvPr>
            <p:ph type="title"/>
          </p:nvPr>
        </p:nvSpPr>
        <p:spPr>
          <a:xfrm>
            <a:off x="1524000" y="609600"/>
            <a:ext cx="10363200" cy="1143000"/>
          </a:xfrm>
        </p:spPr>
        <p:txBody>
          <a:bodyPr/>
          <a:lstStyle/>
          <a:p>
            <a:r>
              <a:rPr lang="en-US"/>
              <a:t>Click to edit Master title style</a:t>
            </a:r>
          </a:p>
        </p:txBody>
      </p:sp>
      <p:sp>
        <p:nvSpPr>
          <p:cNvPr id="3" name="Online Image Placeholder 2">
            <a:extLst>
              <a:ext uri="{FF2B5EF4-FFF2-40B4-BE49-F238E27FC236}">
                <a16:creationId xmlns:a16="http://schemas.microsoft.com/office/drawing/2014/main" id="{284B54A4-353A-DBED-BE7D-AD02B004D181}"/>
              </a:ext>
            </a:extLst>
          </p:cNvPr>
          <p:cNvSpPr>
            <a:spLocks noGrp="1"/>
          </p:cNvSpPr>
          <p:nvPr>
            <p:ph type="clipArt" sz="half" idx="1"/>
          </p:nvPr>
        </p:nvSpPr>
        <p:spPr>
          <a:xfrm>
            <a:off x="1559984" y="1946275"/>
            <a:ext cx="5080000" cy="4114800"/>
          </a:xfrm>
        </p:spPr>
        <p:txBody>
          <a:bodyPr/>
          <a:lstStyle/>
          <a:p>
            <a:endParaRPr lang="en-US"/>
          </a:p>
        </p:txBody>
      </p:sp>
      <p:sp>
        <p:nvSpPr>
          <p:cNvPr id="4" name="Text Placeholder 3">
            <a:extLst>
              <a:ext uri="{FF2B5EF4-FFF2-40B4-BE49-F238E27FC236}">
                <a16:creationId xmlns:a16="http://schemas.microsoft.com/office/drawing/2014/main" id="{45279265-FF48-8260-F42A-D7737D5352FD}"/>
              </a:ext>
            </a:extLst>
          </p:cNvPr>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83FAB8-42C0-5551-EE19-932633814A33}"/>
              </a:ext>
            </a:extLst>
          </p:cNvPr>
          <p:cNvSpPr>
            <a:spLocks noGrp="1"/>
          </p:cNvSpPr>
          <p:nvPr>
            <p:ph type="dt" sz="half" idx="10"/>
          </p:nvPr>
        </p:nvSpPr>
        <p:spPr>
          <a:xfrm>
            <a:off x="1524000"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99BC10-0575-C855-5A9B-61375613E1B2}"/>
              </a:ext>
            </a:extLst>
          </p:cNvPr>
          <p:cNvSpPr>
            <a:spLocks noGrp="1"/>
          </p:cNvSpPr>
          <p:nvPr>
            <p:ph type="ftr" sz="quarter" idx="11"/>
          </p:nvPr>
        </p:nvSpPr>
        <p:spPr>
          <a:xfrm>
            <a:off x="47752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169B4EE-1354-413A-8068-5519E7720973}"/>
              </a:ext>
            </a:extLst>
          </p:cNvPr>
          <p:cNvSpPr>
            <a:spLocks noGrp="1"/>
          </p:cNvSpPr>
          <p:nvPr>
            <p:ph type="sldNum" sz="quarter" idx="12"/>
          </p:nvPr>
        </p:nvSpPr>
        <p:spPr>
          <a:xfrm>
            <a:off x="9347200" y="6248400"/>
            <a:ext cx="2540000" cy="457200"/>
          </a:xfrm>
        </p:spPr>
        <p:txBody>
          <a:bodyPr/>
          <a:lstStyle>
            <a:lvl1pPr>
              <a:defRPr/>
            </a:lvl1pPr>
          </a:lstStyle>
          <a:p>
            <a:fld id="{3F7BD6FC-8719-4AAF-8F2F-CEF97472695A}" type="slidenum">
              <a:rPr lang="en-US" altLang="en-US"/>
              <a:pPr/>
              <a:t>‹#›</a:t>
            </a:fld>
            <a:endParaRPr lang="en-US" altLang="en-US"/>
          </a:p>
        </p:txBody>
      </p:sp>
    </p:spTree>
    <p:extLst>
      <p:ext uri="{BB962C8B-B14F-4D97-AF65-F5344CB8AC3E}">
        <p14:creationId xmlns:p14="http://schemas.microsoft.com/office/powerpoint/2010/main" val="1734613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337D-70AF-227E-57B5-97EFF605BA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C1CEB8-AC46-D49E-937D-3711B9C026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36EEC5-C0D2-8DF8-7EAA-B27ED418A2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C2E97F-2124-CD37-6C9A-C8C756A1C9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40069-B856-8AA0-1F9D-2E7EB598EA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B9FC55-5164-4B0B-FC6C-54EA45367BC4}"/>
              </a:ext>
            </a:extLst>
          </p:cNvPr>
          <p:cNvSpPr>
            <a:spLocks noGrp="1"/>
          </p:cNvSpPr>
          <p:nvPr>
            <p:ph type="dt" sz="half" idx="10"/>
          </p:nvPr>
        </p:nvSpPr>
        <p:spPr/>
        <p:txBody>
          <a:bodyPr/>
          <a:lstStyle/>
          <a:p>
            <a:fld id="{3F8D97D0-9B0B-4225-ADEB-4263B769DCD9}" type="datetimeFigureOut">
              <a:rPr lang="en-US" smtClean="0"/>
              <a:t>6/21/2023</a:t>
            </a:fld>
            <a:endParaRPr lang="en-US"/>
          </a:p>
        </p:txBody>
      </p:sp>
      <p:sp>
        <p:nvSpPr>
          <p:cNvPr id="8" name="Footer Placeholder 7">
            <a:extLst>
              <a:ext uri="{FF2B5EF4-FFF2-40B4-BE49-F238E27FC236}">
                <a16:creationId xmlns:a16="http://schemas.microsoft.com/office/drawing/2014/main" id="{625422EE-AC31-AA25-F8F3-44ACE3E4F9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47A9D-6F95-363A-734B-E32EB3D56E3A}"/>
              </a:ext>
            </a:extLst>
          </p:cNvPr>
          <p:cNvSpPr>
            <a:spLocks noGrp="1"/>
          </p:cNvSpPr>
          <p:nvPr>
            <p:ph type="sldNum" sz="quarter" idx="12"/>
          </p:nvPr>
        </p:nvSpPr>
        <p:spPr/>
        <p:txBody>
          <a:bodyPr/>
          <a:lstStyle/>
          <a:p>
            <a:fld id="{58370EEF-555B-4E88-9C49-54874F4D2101}" type="slidenum">
              <a:rPr lang="en-US" smtClean="0"/>
              <a:t>‹#›</a:t>
            </a:fld>
            <a:endParaRPr lang="en-US"/>
          </a:p>
        </p:txBody>
      </p:sp>
    </p:spTree>
    <p:extLst>
      <p:ext uri="{BB962C8B-B14F-4D97-AF65-F5344CB8AC3E}">
        <p14:creationId xmlns:p14="http://schemas.microsoft.com/office/powerpoint/2010/main" val="29746240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72069"/>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425174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Box 5">
            <a:extLst>
              <a:ext uri="{FF2B5EF4-FFF2-40B4-BE49-F238E27FC236}">
                <a16:creationId xmlns:a16="http://schemas.microsoft.com/office/drawing/2014/main" id="{113B9832-A440-4956-874D-23CB3CA00478}"/>
              </a:ext>
            </a:extLst>
          </p:cNvPr>
          <p:cNvSpPr txBox="1"/>
          <p:nvPr userDrawn="1"/>
        </p:nvSpPr>
        <p:spPr>
          <a:xfrm>
            <a:off x="2085474" y="6465898"/>
            <a:ext cx="8734925" cy="246221"/>
          </a:xfrm>
          <a:prstGeom prst="rect">
            <a:avLst/>
          </a:prstGeom>
          <a:noFill/>
        </p:spPr>
        <p:txBody>
          <a:bodyPr wrap="square" rtlCol="0">
            <a:spAutoFit/>
          </a:bodyPr>
          <a:lstStyle/>
          <a:p>
            <a:pPr algn="l"/>
            <a:r>
              <a:rPr lang="en-US" sz="1000" dirty="0">
                <a:latin typeface="Franklin Gothic Book" panose="020B0503020102020204" pitchFamily="34" charset="0"/>
              </a:rPr>
              <a:t>1190 S. St. Francis Drive • Santa Fe, NM 87505 • Phone: 505-827-2613 • Fax: 505-827-2530 • nmhealth.org</a:t>
            </a:r>
          </a:p>
        </p:txBody>
      </p:sp>
    </p:spTree>
    <p:extLst>
      <p:ext uri="{BB962C8B-B14F-4D97-AF65-F5344CB8AC3E}">
        <p14:creationId xmlns:p14="http://schemas.microsoft.com/office/powerpoint/2010/main" val="353734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a:extLst>
              <a:ext uri="{FF2B5EF4-FFF2-40B4-BE49-F238E27FC236}">
                <a16:creationId xmlns:a16="http://schemas.microsoft.com/office/drawing/2014/main" id="{4E7CB3C0-5C46-48A2-A1FD-539523513FA8}"/>
              </a:ext>
            </a:extLst>
          </p:cNvPr>
          <p:cNvSpPr>
            <a:spLocks noGrp="1"/>
          </p:cNvSpPr>
          <p:nvPr>
            <p:ph type="sldNum" sz="quarter" idx="4"/>
          </p:nvPr>
        </p:nvSpPr>
        <p:spPr>
          <a:xfrm>
            <a:off x="10557684" y="29369"/>
            <a:ext cx="1592232" cy="254934"/>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8" name="TextBox 7">
            <a:extLst>
              <a:ext uri="{FF2B5EF4-FFF2-40B4-BE49-F238E27FC236}">
                <a16:creationId xmlns:a16="http://schemas.microsoft.com/office/drawing/2014/main" id="{60D3341E-1B61-466D-8AC2-BF5F9E3EDECF}"/>
              </a:ext>
            </a:extLst>
          </p:cNvPr>
          <p:cNvSpPr txBox="1"/>
          <p:nvPr userDrawn="1"/>
        </p:nvSpPr>
        <p:spPr>
          <a:xfrm>
            <a:off x="2085474" y="6454944"/>
            <a:ext cx="8718884" cy="246221"/>
          </a:xfrm>
          <a:prstGeom prst="rect">
            <a:avLst/>
          </a:prstGeom>
          <a:noFill/>
        </p:spPr>
        <p:txBody>
          <a:bodyPr wrap="square" rtlCol="0">
            <a:spAutoFit/>
          </a:bodyPr>
          <a:lstStyle/>
          <a:p>
            <a:pPr algn="l"/>
            <a:r>
              <a:rPr lang="en-US" sz="1000" dirty="0">
                <a:latin typeface="Franklin Gothic Book" panose="020B0503020102020204" pitchFamily="34" charset="0"/>
              </a:rPr>
              <a:t>1190 S. St. Francis Drive • Santa Fe, NM 87505 • Phone: 505-827-2613 • Fax: 505-827-2530 • nmhealth.org</a:t>
            </a:r>
          </a:p>
        </p:txBody>
      </p:sp>
    </p:spTree>
    <p:extLst>
      <p:ext uri="{BB962C8B-B14F-4D97-AF65-F5344CB8AC3E}">
        <p14:creationId xmlns:p14="http://schemas.microsoft.com/office/powerpoint/2010/main" val="2391654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a:extLst>
              <a:ext uri="{FF2B5EF4-FFF2-40B4-BE49-F238E27FC236}">
                <a16:creationId xmlns:a16="http://schemas.microsoft.com/office/drawing/2014/main" id="{B9C34D75-E17C-4752-B575-6EB6569FC5FC}"/>
              </a:ext>
            </a:extLst>
          </p:cNvPr>
          <p:cNvSpPr>
            <a:spLocks noGrp="1"/>
          </p:cNvSpPr>
          <p:nvPr>
            <p:ph type="sldNum" sz="quarter" idx="4"/>
          </p:nvPr>
        </p:nvSpPr>
        <p:spPr>
          <a:xfrm>
            <a:off x="10557684" y="29369"/>
            <a:ext cx="1592232" cy="254934"/>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9" name="TextBox 8">
            <a:extLst>
              <a:ext uri="{FF2B5EF4-FFF2-40B4-BE49-F238E27FC236}">
                <a16:creationId xmlns:a16="http://schemas.microsoft.com/office/drawing/2014/main" id="{FDBDAC80-C41D-4B2B-8E30-995E4C0CC34F}"/>
              </a:ext>
            </a:extLst>
          </p:cNvPr>
          <p:cNvSpPr txBox="1"/>
          <p:nvPr userDrawn="1"/>
        </p:nvSpPr>
        <p:spPr>
          <a:xfrm>
            <a:off x="2093496" y="6454944"/>
            <a:ext cx="8710861" cy="246221"/>
          </a:xfrm>
          <a:prstGeom prst="rect">
            <a:avLst/>
          </a:prstGeom>
          <a:noFill/>
        </p:spPr>
        <p:txBody>
          <a:bodyPr wrap="square" rtlCol="0">
            <a:spAutoFit/>
          </a:bodyPr>
          <a:lstStyle/>
          <a:p>
            <a:pPr algn="l"/>
            <a:r>
              <a:rPr lang="en-US" sz="1000" dirty="0">
                <a:latin typeface="Franklin Gothic Book" panose="020B0503020102020204" pitchFamily="34" charset="0"/>
              </a:rPr>
              <a:t>1190 S. St. Francis Drive • Santa Fe, NM 87505 • Phone: 505-827-2613 • Fax: 505-827-2530 • nmhealth.org</a:t>
            </a:r>
          </a:p>
        </p:txBody>
      </p:sp>
    </p:spTree>
    <p:extLst>
      <p:ext uri="{BB962C8B-B14F-4D97-AF65-F5344CB8AC3E}">
        <p14:creationId xmlns:p14="http://schemas.microsoft.com/office/powerpoint/2010/main" val="32531808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3">
            <a:extLst>
              <a:ext uri="{FF2B5EF4-FFF2-40B4-BE49-F238E27FC236}">
                <a16:creationId xmlns:a16="http://schemas.microsoft.com/office/drawing/2014/main" id="{12C79640-84E6-4FFB-A42C-86B74312506D}"/>
              </a:ext>
            </a:extLst>
          </p:cNvPr>
          <p:cNvSpPr>
            <a:spLocks noGrp="1"/>
          </p:cNvSpPr>
          <p:nvPr>
            <p:ph type="sldNum" sz="quarter" idx="10"/>
          </p:nvPr>
        </p:nvSpPr>
        <p:spPr>
          <a:xfrm>
            <a:off x="10557684" y="0"/>
            <a:ext cx="1592232" cy="254934"/>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11" name="TextBox 10">
            <a:extLst>
              <a:ext uri="{FF2B5EF4-FFF2-40B4-BE49-F238E27FC236}">
                <a16:creationId xmlns:a16="http://schemas.microsoft.com/office/drawing/2014/main" id="{FDB534D4-FB0F-450D-BAC0-FC90F43D6BD2}"/>
              </a:ext>
            </a:extLst>
          </p:cNvPr>
          <p:cNvSpPr txBox="1"/>
          <p:nvPr userDrawn="1"/>
        </p:nvSpPr>
        <p:spPr>
          <a:xfrm>
            <a:off x="2157662" y="6454944"/>
            <a:ext cx="8646695" cy="246221"/>
          </a:xfrm>
          <a:prstGeom prst="rect">
            <a:avLst/>
          </a:prstGeom>
          <a:noFill/>
        </p:spPr>
        <p:txBody>
          <a:bodyPr wrap="square" rtlCol="0">
            <a:spAutoFit/>
          </a:bodyPr>
          <a:lstStyle/>
          <a:p>
            <a:pPr algn="l"/>
            <a:r>
              <a:rPr lang="en-US" sz="1000" dirty="0">
                <a:latin typeface="Franklin Gothic Book" panose="020B0503020102020204" pitchFamily="34" charset="0"/>
              </a:rPr>
              <a:t>1190 S. St. Francis Drive • Santa Fe, NM 87505 • Phone: 505-827-2613 • Fax: 505-827-2530 • nmhealth.org</a:t>
            </a:r>
          </a:p>
        </p:txBody>
      </p:sp>
    </p:spTree>
    <p:extLst>
      <p:ext uri="{BB962C8B-B14F-4D97-AF65-F5344CB8AC3E}">
        <p14:creationId xmlns:p14="http://schemas.microsoft.com/office/powerpoint/2010/main" val="3604295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3">
            <a:extLst>
              <a:ext uri="{FF2B5EF4-FFF2-40B4-BE49-F238E27FC236}">
                <a16:creationId xmlns:a16="http://schemas.microsoft.com/office/drawing/2014/main" id="{AF30E693-44FE-446E-AE85-B7B2DD2EAC36}"/>
              </a:ext>
            </a:extLst>
          </p:cNvPr>
          <p:cNvSpPr>
            <a:spLocks noGrp="1"/>
          </p:cNvSpPr>
          <p:nvPr>
            <p:ph type="sldNum" sz="quarter" idx="4"/>
          </p:nvPr>
        </p:nvSpPr>
        <p:spPr>
          <a:xfrm>
            <a:off x="10557684" y="29369"/>
            <a:ext cx="1592232" cy="254934"/>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5CC4E522-0844-4148-9539-0AFE902F3227}"/>
              </a:ext>
            </a:extLst>
          </p:cNvPr>
          <p:cNvSpPr txBox="1"/>
          <p:nvPr userDrawn="1"/>
        </p:nvSpPr>
        <p:spPr>
          <a:xfrm>
            <a:off x="2157662" y="6454944"/>
            <a:ext cx="8646695" cy="246221"/>
          </a:xfrm>
          <a:prstGeom prst="rect">
            <a:avLst/>
          </a:prstGeom>
          <a:noFill/>
        </p:spPr>
        <p:txBody>
          <a:bodyPr wrap="square" rtlCol="0">
            <a:spAutoFit/>
          </a:bodyPr>
          <a:lstStyle/>
          <a:p>
            <a:pPr algn="l"/>
            <a:r>
              <a:rPr lang="en-US" sz="1000" dirty="0">
                <a:latin typeface="Franklin Gothic Book" panose="020B0503020102020204" pitchFamily="34" charset="0"/>
              </a:rPr>
              <a:t>1190 S. St. Francis Drive • Santa Fe, NM 87505 • Phone: 505-827-2613 • Fax: 505-827-2530 • nmhealth.org</a:t>
            </a:r>
          </a:p>
        </p:txBody>
      </p:sp>
    </p:spTree>
    <p:extLst>
      <p:ext uri="{BB962C8B-B14F-4D97-AF65-F5344CB8AC3E}">
        <p14:creationId xmlns:p14="http://schemas.microsoft.com/office/powerpoint/2010/main" val="36774599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FF015D8-B942-494C-84B9-D339283D9DC0}"/>
              </a:ext>
            </a:extLst>
          </p:cNvPr>
          <p:cNvSpPr>
            <a:spLocks noGrp="1"/>
          </p:cNvSpPr>
          <p:nvPr>
            <p:ph type="sldNum" sz="quarter" idx="4"/>
          </p:nvPr>
        </p:nvSpPr>
        <p:spPr>
          <a:xfrm>
            <a:off x="10557684" y="29369"/>
            <a:ext cx="1592232" cy="254934"/>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6" name="TextBox 5">
            <a:extLst>
              <a:ext uri="{FF2B5EF4-FFF2-40B4-BE49-F238E27FC236}">
                <a16:creationId xmlns:a16="http://schemas.microsoft.com/office/drawing/2014/main" id="{CEC4868E-5D98-4D60-AF43-E5B50721F219}"/>
              </a:ext>
            </a:extLst>
          </p:cNvPr>
          <p:cNvSpPr txBox="1"/>
          <p:nvPr userDrawn="1"/>
        </p:nvSpPr>
        <p:spPr>
          <a:xfrm>
            <a:off x="2157662" y="6454944"/>
            <a:ext cx="8646695" cy="246221"/>
          </a:xfrm>
          <a:prstGeom prst="rect">
            <a:avLst/>
          </a:prstGeom>
          <a:noFill/>
        </p:spPr>
        <p:txBody>
          <a:bodyPr wrap="square" rtlCol="0">
            <a:spAutoFit/>
          </a:bodyPr>
          <a:lstStyle/>
          <a:p>
            <a:pPr algn="l"/>
            <a:r>
              <a:rPr lang="en-US" sz="1000" dirty="0">
                <a:latin typeface="Franklin Gothic Book" panose="020B0503020102020204" pitchFamily="34" charset="0"/>
              </a:rPr>
              <a:t>1190 S. St. Francis Drive • Santa Fe, NM 87505 • Phone: 505-827-2613 • Fax: 505-827-2530 • nmhealth.org</a:t>
            </a:r>
          </a:p>
        </p:txBody>
      </p:sp>
    </p:spTree>
    <p:extLst>
      <p:ext uri="{BB962C8B-B14F-4D97-AF65-F5344CB8AC3E}">
        <p14:creationId xmlns:p14="http://schemas.microsoft.com/office/powerpoint/2010/main" val="774398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3">
            <a:extLst>
              <a:ext uri="{FF2B5EF4-FFF2-40B4-BE49-F238E27FC236}">
                <a16:creationId xmlns:a16="http://schemas.microsoft.com/office/drawing/2014/main" id="{2F629196-C51B-47EC-BC81-5A6745A43C0A}"/>
              </a:ext>
            </a:extLst>
          </p:cNvPr>
          <p:cNvSpPr>
            <a:spLocks noGrp="1"/>
          </p:cNvSpPr>
          <p:nvPr>
            <p:ph type="sldNum" sz="quarter" idx="4"/>
          </p:nvPr>
        </p:nvSpPr>
        <p:spPr>
          <a:xfrm>
            <a:off x="10557684" y="29369"/>
            <a:ext cx="1592232" cy="254934"/>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9" name="TextBox 8">
            <a:extLst>
              <a:ext uri="{FF2B5EF4-FFF2-40B4-BE49-F238E27FC236}">
                <a16:creationId xmlns:a16="http://schemas.microsoft.com/office/drawing/2014/main" id="{5ACC0447-D206-4940-B07D-C257E05EB468}"/>
              </a:ext>
            </a:extLst>
          </p:cNvPr>
          <p:cNvSpPr txBox="1"/>
          <p:nvPr userDrawn="1"/>
        </p:nvSpPr>
        <p:spPr>
          <a:xfrm>
            <a:off x="2157662" y="6454944"/>
            <a:ext cx="8646695" cy="246221"/>
          </a:xfrm>
          <a:prstGeom prst="rect">
            <a:avLst/>
          </a:prstGeom>
          <a:noFill/>
        </p:spPr>
        <p:txBody>
          <a:bodyPr wrap="square" rtlCol="0">
            <a:spAutoFit/>
          </a:bodyPr>
          <a:lstStyle/>
          <a:p>
            <a:pPr algn="l"/>
            <a:r>
              <a:rPr lang="en-US" sz="1000" dirty="0">
                <a:latin typeface="Franklin Gothic Book" panose="020B0503020102020204" pitchFamily="34" charset="0"/>
              </a:rPr>
              <a:t>1190 S. St. Francis Drive • Santa Fe, NM 87505 • Phone: 505-827-2613 • Fax: 505-827-2530 • nmhealth.org</a:t>
            </a:r>
          </a:p>
        </p:txBody>
      </p:sp>
    </p:spTree>
    <p:extLst>
      <p:ext uri="{BB962C8B-B14F-4D97-AF65-F5344CB8AC3E}">
        <p14:creationId xmlns:p14="http://schemas.microsoft.com/office/powerpoint/2010/main" val="39241624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2157662" y="6454944"/>
            <a:ext cx="8646695" cy="246221"/>
          </a:xfrm>
          <a:prstGeom prst="rect">
            <a:avLst/>
          </a:prstGeom>
          <a:noFill/>
        </p:spPr>
        <p:txBody>
          <a:bodyPr wrap="square" rtlCol="0">
            <a:spAutoFit/>
          </a:bodyPr>
          <a:lstStyle/>
          <a:p>
            <a:pPr algn="l"/>
            <a:r>
              <a:rPr lang="en-US" sz="1000" dirty="0">
                <a:latin typeface="Franklin Gothic Book" panose="020B0503020102020204" pitchFamily="34" charset="0"/>
              </a:rPr>
              <a:t>1190 S. St. Francis Drive • Santa Fe, NM 87505 • Phone: 505-827-2613 • Fax: 505-827-2530 • nmhealth.org</a:t>
            </a:r>
          </a:p>
        </p:txBody>
      </p:sp>
      <p:sp>
        <p:nvSpPr>
          <p:cNvPr id="8" name="Slide Number Placeholder 3">
            <a:extLst>
              <a:ext uri="{FF2B5EF4-FFF2-40B4-BE49-F238E27FC236}">
                <a16:creationId xmlns:a16="http://schemas.microsoft.com/office/drawing/2014/main" id="{4C0806A5-D7A5-4707-987B-441451DFEE1A}"/>
              </a:ext>
            </a:extLst>
          </p:cNvPr>
          <p:cNvSpPr>
            <a:spLocks noGrp="1"/>
          </p:cNvSpPr>
          <p:nvPr>
            <p:ph type="sldNum" sz="quarter" idx="4"/>
          </p:nvPr>
        </p:nvSpPr>
        <p:spPr>
          <a:xfrm>
            <a:off x="10557684" y="47574"/>
            <a:ext cx="1592232" cy="254934"/>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985443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8F17D-CFF1-4F35-9268-5E529218AE57}"/>
              </a:ext>
            </a:extLst>
          </p:cNvPr>
          <p:cNvSpPr>
            <a:spLocks noGrp="1"/>
          </p:cNvSpPr>
          <p:nvPr>
            <p:ph type="title"/>
          </p:nvPr>
        </p:nvSpPr>
        <p:spPr>
          <a:xfrm>
            <a:off x="838200" y="1020848"/>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9217F02-268A-4653-BC51-B0FBF4DA3FCC}"/>
              </a:ext>
            </a:extLst>
          </p:cNvPr>
          <p:cNvSpPr>
            <a:spLocks noGrp="1"/>
          </p:cNvSpPr>
          <p:nvPr>
            <p:ph type="sldNum" sz="quarter" idx="10"/>
          </p:nvPr>
        </p:nvSpPr>
        <p:spPr>
          <a:xfrm>
            <a:off x="10557684" y="6550641"/>
            <a:ext cx="1592232" cy="254934"/>
          </a:xfrm>
        </p:spPr>
        <p:txBody>
          <a:bodyPr/>
          <a:lstStyle/>
          <a:p>
            <a:endParaRPr lang="en-US" dirty="0"/>
          </a:p>
        </p:txBody>
      </p:sp>
      <p:sp>
        <p:nvSpPr>
          <p:cNvPr id="4" name="TextBox 3">
            <a:extLst>
              <a:ext uri="{FF2B5EF4-FFF2-40B4-BE49-F238E27FC236}">
                <a16:creationId xmlns:a16="http://schemas.microsoft.com/office/drawing/2014/main" id="{F8F31FD1-7176-4411-8443-CB945B712C66}"/>
              </a:ext>
            </a:extLst>
          </p:cNvPr>
          <p:cNvSpPr txBox="1"/>
          <p:nvPr userDrawn="1"/>
        </p:nvSpPr>
        <p:spPr>
          <a:xfrm>
            <a:off x="2125579" y="120318"/>
            <a:ext cx="10066421" cy="246221"/>
          </a:xfrm>
          <a:prstGeom prst="rect">
            <a:avLst/>
          </a:prstGeom>
          <a:noFill/>
        </p:spPr>
        <p:txBody>
          <a:bodyPr wrap="square" rtlCol="0">
            <a:spAutoFit/>
          </a:bodyPr>
          <a:lstStyle/>
          <a:p>
            <a:pPr algn="l"/>
            <a:r>
              <a:rPr lang="en-US" sz="1000" dirty="0">
                <a:latin typeface="Franklin Gothic Book" panose="020B0503020102020204" pitchFamily="34" charset="0"/>
              </a:rPr>
              <a:t>1190 S. St. Francis Drive • Santa Fe, NM 87505 • Phone: 505-827-2613 • Fax: 505-827-2530 • nmhealth.org</a:t>
            </a:r>
          </a:p>
        </p:txBody>
      </p:sp>
    </p:spTree>
    <p:extLst>
      <p:ext uri="{BB962C8B-B14F-4D97-AF65-F5344CB8AC3E}">
        <p14:creationId xmlns:p14="http://schemas.microsoft.com/office/powerpoint/2010/main" val="30545576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t="87503"/>
          <a:stretch/>
        </p:blipFill>
        <p:spPr>
          <a:xfrm>
            <a:off x="0" y="6687421"/>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342892" indent="-342892">
              <a:buClr>
                <a:srgbClr val="00788A"/>
              </a:buClr>
              <a:buFont typeface="Wingdings" panose="05000000000000000000" pitchFamily="2" charset="2"/>
              <a:buChar char="§"/>
              <a:defRPr sz="2400" b="1">
                <a:solidFill>
                  <a:srgbClr val="00788A"/>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796593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BCD3E-5E94-24DC-D190-B38BABDC62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51EB88-A9C1-FB4F-EF2C-6B1B87D76AEE}"/>
              </a:ext>
            </a:extLst>
          </p:cNvPr>
          <p:cNvSpPr>
            <a:spLocks noGrp="1"/>
          </p:cNvSpPr>
          <p:nvPr>
            <p:ph type="dt" sz="half" idx="10"/>
          </p:nvPr>
        </p:nvSpPr>
        <p:spPr/>
        <p:txBody>
          <a:bodyPr/>
          <a:lstStyle/>
          <a:p>
            <a:fld id="{3F8D97D0-9B0B-4225-ADEB-4263B769DCD9}" type="datetimeFigureOut">
              <a:rPr lang="en-US" smtClean="0"/>
              <a:t>6/21/2023</a:t>
            </a:fld>
            <a:endParaRPr lang="en-US"/>
          </a:p>
        </p:txBody>
      </p:sp>
      <p:sp>
        <p:nvSpPr>
          <p:cNvPr id="4" name="Footer Placeholder 3">
            <a:extLst>
              <a:ext uri="{FF2B5EF4-FFF2-40B4-BE49-F238E27FC236}">
                <a16:creationId xmlns:a16="http://schemas.microsoft.com/office/drawing/2014/main" id="{89042FF1-E484-BFCE-1177-149DFFFAE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F3B9E8-1059-C8E2-EE0E-1B5ECE02C07C}"/>
              </a:ext>
            </a:extLst>
          </p:cNvPr>
          <p:cNvSpPr>
            <a:spLocks noGrp="1"/>
          </p:cNvSpPr>
          <p:nvPr>
            <p:ph type="sldNum" sz="quarter" idx="12"/>
          </p:nvPr>
        </p:nvSpPr>
        <p:spPr/>
        <p:txBody>
          <a:bodyPr/>
          <a:lstStyle/>
          <a:p>
            <a:fld id="{58370EEF-555B-4E88-9C49-54874F4D2101}" type="slidenum">
              <a:rPr lang="en-US" smtClean="0"/>
              <a:t>‹#›</a:t>
            </a:fld>
            <a:endParaRPr lang="en-US"/>
          </a:p>
        </p:txBody>
      </p:sp>
    </p:spTree>
    <p:extLst>
      <p:ext uri="{BB962C8B-B14F-4D97-AF65-F5344CB8AC3E}">
        <p14:creationId xmlns:p14="http://schemas.microsoft.com/office/powerpoint/2010/main" val="2912167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extBox 3"/>
          <p:cNvSpPr txBox="1"/>
          <p:nvPr userDrawn="1"/>
        </p:nvSpPr>
        <p:spPr>
          <a:xfrm>
            <a:off x="2101516" y="116534"/>
            <a:ext cx="10090483" cy="246221"/>
          </a:xfrm>
          <a:prstGeom prst="rect">
            <a:avLst/>
          </a:prstGeom>
          <a:noFill/>
        </p:spPr>
        <p:txBody>
          <a:bodyPr wrap="square" rtlCol="0">
            <a:spAutoFit/>
          </a:bodyPr>
          <a:lstStyle/>
          <a:p>
            <a:pPr algn="ctr"/>
            <a:r>
              <a:rPr lang="en-US" sz="1000" dirty="0">
                <a:latin typeface="Franklin Gothic Book" panose="020B0503020102020204" pitchFamily="34" charset="0"/>
              </a:rPr>
              <a:t>1190 S. St. Francis Drive • Santa Fe, NM 87505 • Phone: 505-827-2613 • Fax: 505-827-2530 • nmhealth.org</a:t>
            </a:r>
          </a:p>
        </p:txBody>
      </p:sp>
    </p:spTree>
    <p:extLst>
      <p:ext uri="{BB962C8B-B14F-4D97-AF65-F5344CB8AC3E}">
        <p14:creationId xmlns:p14="http://schemas.microsoft.com/office/powerpoint/2010/main" val="4103684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B5AE67-C742-4F99-8BCD-0A4D92446D63}" type="datetime1">
              <a:rPr lang="en-US" smtClean="0"/>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8E35A-D55B-4D8F-9DC4-66CD80559565}" type="slidenum">
              <a:rPr lang="en-US" smtClean="0"/>
              <a:pPr/>
              <a:t>‹#›</a:t>
            </a:fld>
            <a:endParaRPr lang="en-US"/>
          </a:p>
        </p:txBody>
      </p:sp>
      <p:grpSp>
        <p:nvGrpSpPr>
          <p:cNvPr id="14" name="Group 13"/>
          <p:cNvGrpSpPr/>
          <p:nvPr userDrawn="1"/>
        </p:nvGrpSpPr>
        <p:grpSpPr>
          <a:xfrm>
            <a:off x="87122" y="3581400"/>
            <a:ext cx="12003279" cy="228601"/>
            <a:chOff x="-10859" y="3505199"/>
            <a:chExt cx="9002459" cy="228601"/>
          </a:xfrm>
        </p:grpSpPr>
        <p:pic>
          <p:nvPicPr>
            <p:cNvPr id="7" name="Picture 6"/>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859" y="3505200"/>
              <a:ext cx="2286000" cy="228600"/>
            </a:xfrm>
            <a:prstGeom prst="rect">
              <a:avLst/>
            </a:prstGeom>
          </p:spPr>
        </p:pic>
        <p:pic>
          <p:nvPicPr>
            <p:cNvPr id="11" name="Picture 10"/>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2133600" y="3505199"/>
              <a:ext cx="2286000" cy="228600"/>
            </a:xfrm>
            <a:prstGeom prst="rect">
              <a:avLst/>
            </a:prstGeom>
          </p:spPr>
        </p:pic>
        <p:pic>
          <p:nvPicPr>
            <p:cNvPr id="12" name="Picture 11"/>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4419600" y="3505200"/>
              <a:ext cx="2286000" cy="228600"/>
            </a:xfrm>
            <a:prstGeom prst="rect">
              <a:avLst/>
            </a:prstGeom>
          </p:spPr>
        </p:pic>
        <p:pic>
          <p:nvPicPr>
            <p:cNvPr id="13" name="Picture 12"/>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705600" y="3505200"/>
              <a:ext cx="2286000" cy="228600"/>
            </a:xfrm>
            <a:prstGeom prst="rect">
              <a:avLst/>
            </a:prstGeom>
          </p:spPr>
        </p:pic>
      </p:grpSp>
    </p:spTree>
    <p:extLst>
      <p:ext uri="{BB962C8B-B14F-4D97-AF65-F5344CB8AC3E}">
        <p14:creationId xmlns:p14="http://schemas.microsoft.com/office/powerpoint/2010/main" val="9704678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0984" y="274638"/>
            <a:ext cx="10746216" cy="1143000"/>
          </a:xfrm>
        </p:spPr>
        <p:txBody>
          <a:bodyPr/>
          <a:lstStyle/>
          <a:p>
            <a:r>
              <a:rPr lang="en-US"/>
              <a:t>Click to edit Master title style</a:t>
            </a:r>
          </a:p>
        </p:txBody>
      </p:sp>
      <p:sp>
        <p:nvSpPr>
          <p:cNvPr id="3" name="Content Placeholder 2"/>
          <p:cNvSpPr>
            <a:spLocks noGrp="1"/>
          </p:cNvSpPr>
          <p:nvPr>
            <p:ph idx="1"/>
          </p:nvPr>
        </p:nvSpPr>
        <p:spPr>
          <a:xfrm>
            <a:off x="1140984" y="1600201"/>
            <a:ext cx="10746216"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42400" y="6356351"/>
            <a:ext cx="2844800" cy="365125"/>
          </a:xfrm>
        </p:spPr>
        <p:txBody>
          <a:bodyPr/>
          <a:lstStyle/>
          <a:p>
            <a:fld id="{8A98E35A-D55B-4D8F-9DC4-66CD80559565}"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889328" y="2838546"/>
            <a:ext cx="6868859" cy="1191768"/>
          </a:xfrm>
          <a:prstGeom prst="rect">
            <a:avLst/>
          </a:prstGeom>
        </p:spPr>
      </p:pic>
    </p:spTree>
    <p:extLst>
      <p:ext uri="{BB962C8B-B14F-4D97-AF65-F5344CB8AC3E}">
        <p14:creationId xmlns:p14="http://schemas.microsoft.com/office/powerpoint/2010/main" val="1265315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0DF7DA-106D-49F8-96AC-5614F36EB8D4}" type="datetime1">
              <a:rPr lang="en-US" smtClean="0"/>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8E35A-D55B-4D8F-9DC4-66CD80559565}" type="slidenum">
              <a:rPr lang="en-US" smtClean="0"/>
              <a:pPr/>
              <a:t>‹#›</a:t>
            </a:fld>
            <a:endParaRPr lang="en-US"/>
          </a:p>
        </p:txBody>
      </p:sp>
    </p:spTree>
    <p:extLst>
      <p:ext uri="{BB962C8B-B14F-4D97-AF65-F5344CB8AC3E}">
        <p14:creationId xmlns:p14="http://schemas.microsoft.com/office/powerpoint/2010/main" val="11223324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5D8D80-E599-4632-91C5-95BC8C29F84F}" type="datetime1">
              <a:rPr lang="en-US" smtClean="0"/>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8E35A-D55B-4D8F-9DC4-66CD80559565}" type="slidenum">
              <a:rPr lang="en-US" smtClean="0"/>
              <a:pPr/>
              <a:t>‹#›</a:t>
            </a:fld>
            <a:endParaRPr lang="en-US"/>
          </a:p>
        </p:txBody>
      </p:sp>
    </p:spTree>
    <p:extLst>
      <p:ext uri="{BB962C8B-B14F-4D97-AF65-F5344CB8AC3E}">
        <p14:creationId xmlns:p14="http://schemas.microsoft.com/office/powerpoint/2010/main" val="1414841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9C2A84-04F0-4DD8-AF15-34F2B666F048}" type="datetime1">
              <a:rPr lang="en-US" smtClean="0"/>
              <a:t>6/21/2023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98E35A-D55B-4D8F-9DC4-66CD80559565}" type="slidenum">
              <a:rPr lang="en-US" smtClean="0"/>
              <a:pPr/>
              <a:t>‹#›</a:t>
            </a:fld>
            <a:endParaRPr lang="en-US"/>
          </a:p>
        </p:txBody>
      </p:sp>
    </p:spTree>
    <p:extLst>
      <p:ext uri="{BB962C8B-B14F-4D97-AF65-F5344CB8AC3E}">
        <p14:creationId xmlns:p14="http://schemas.microsoft.com/office/powerpoint/2010/main" val="2348116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E87E54-946B-42D9-B6CB-6DC4CBB46299}" type="datetime1">
              <a:rPr lang="en-US" smtClean="0"/>
              <a:t>6/21/2023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98E35A-D55B-4D8F-9DC4-66CD80559565}" type="slidenum">
              <a:rPr lang="en-US" smtClean="0"/>
              <a:pPr/>
              <a:t>‹#›</a:t>
            </a:fld>
            <a:endParaRPr lang="en-US"/>
          </a:p>
        </p:txBody>
      </p:sp>
    </p:spTree>
    <p:extLst>
      <p:ext uri="{BB962C8B-B14F-4D97-AF65-F5344CB8AC3E}">
        <p14:creationId xmlns:p14="http://schemas.microsoft.com/office/powerpoint/2010/main" val="2758289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EDCA5-5D73-44D0-BE2B-B97FCB9B8A7B}" type="datetime1">
              <a:rPr lang="en-US" smtClean="0"/>
              <a:t>6/21/2023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98E35A-D55B-4D8F-9DC4-66CD80559565}" type="slidenum">
              <a:rPr lang="en-US" smtClean="0"/>
              <a:pPr/>
              <a:t>‹#›</a:t>
            </a:fld>
            <a:endParaRPr lang="en-US"/>
          </a:p>
        </p:txBody>
      </p:sp>
    </p:spTree>
    <p:extLst>
      <p:ext uri="{BB962C8B-B14F-4D97-AF65-F5344CB8AC3E}">
        <p14:creationId xmlns:p14="http://schemas.microsoft.com/office/powerpoint/2010/main" val="28539891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431C80-4A96-4929-A6C6-75CE58C4D39A}" type="datetime1">
              <a:rPr lang="en-US" smtClean="0"/>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8E35A-D55B-4D8F-9DC4-66CD80559565}" type="slidenum">
              <a:rPr lang="en-US" smtClean="0"/>
              <a:pPr/>
              <a:t>‹#›</a:t>
            </a:fld>
            <a:endParaRPr lang="en-US"/>
          </a:p>
        </p:txBody>
      </p:sp>
    </p:spTree>
    <p:extLst>
      <p:ext uri="{BB962C8B-B14F-4D97-AF65-F5344CB8AC3E}">
        <p14:creationId xmlns:p14="http://schemas.microsoft.com/office/powerpoint/2010/main" val="38662588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D13EC6-39B8-4831-ABBF-83426C48CDAE}" type="datetime1">
              <a:rPr lang="en-US" smtClean="0"/>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8E35A-D55B-4D8F-9DC4-66CD80559565}" type="slidenum">
              <a:rPr lang="en-US" smtClean="0"/>
              <a:pPr/>
              <a:t>‹#›</a:t>
            </a:fld>
            <a:endParaRPr lang="en-US"/>
          </a:p>
        </p:txBody>
      </p:sp>
    </p:spTree>
    <p:extLst>
      <p:ext uri="{BB962C8B-B14F-4D97-AF65-F5344CB8AC3E}">
        <p14:creationId xmlns:p14="http://schemas.microsoft.com/office/powerpoint/2010/main" val="623660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8BBD66-8E91-9D82-F6FF-14E8CCABAEDB}"/>
              </a:ext>
            </a:extLst>
          </p:cNvPr>
          <p:cNvSpPr>
            <a:spLocks noGrp="1"/>
          </p:cNvSpPr>
          <p:nvPr>
            <p:ph type="dt" sz="half" idx="10"/>
          </p:nvPr>
        </p:nvSpPr>
        <p:spPr/>
        <p:txBody>
          <a:bodyPr/>
          <a:lstStyle/>
          <a:p>
            <a:fld id="{3F8D97D0-9B0B-4225-ADEB-4263B769DCD9}" type="datetimeFigureOut">
              <a:rPr lang="en-US" smtClean="0"/>
              <a:t>6/21/2023</a:t>
            </a:fld>
            <a:endParaRPr lang="en-US"/>
          </a:p>
        </p:txBody>
      </p:sp>
      <p:sp>
        <p:nvSpPr>
          <p:cNvPr id="3" name="Footer Placeholder 2">
            <a:extLst>
              <a:ext uri="{FF2B5EF4-FFF2-40B4-BE49-F238E27FC236}">
                <a16:creationId xmlns:a16="http://schemas.microsoft.com/office/drawing/2014/main" id="{EEF56745-9DF2-3244-EC11-383185337A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09DBAA-F96C-0249-4A66-5A41139746D0}"/>
              </a:ext>
            </a:extLst>
          </p:cNvPr>
          <p:cNvSpPr>
            <a:spLocks noGrp="1"/>
          </p:cNvSpPr>
          <p:nvPr>
            <p:ph type="sldNum" sz="quarter" idx="12"/>
          </p:nvPr>
        </p:nvSpPr>
        <p:spPr/>
        <p:txBody>
          <a:bodyPr/>
          <a:lstStyle/>
          <a:p>
            <a:fld id="{58370EEF-555B-4E88-9C49-54874F4D2101}" type="slidenum">
              <a:rPr lang="en-US" smtClean="0"/>
              <a:t>‹#›</a:t>
            </a:fld>
            <a:endParaRPr lang="en-US"/>
          </a:p>
        </p:txBody>
      </p:sp>
    </p:spTree>
    <p:extLst>
      <p:ext uri="{BB962C8B-B14F-4D97-AF65-F5344CB8AC3E}">
        <p14:creationId xmlns:p14="http://schemas.microsoft.com/office/powerpoint/2010/main" val="37824759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25EE7-9569-4882-9EAC-9F86A5E61231}" type="datetime1">
              <a:rPr lang="en-US" smtClean="0"/>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8E35A-D55B-4D8F-9DC4-66CD80559565}" type="slidenum">
              <a:rPr lang="en-US" smtClean="0"/>
              <a:pPr/>
              <a:t>‹#›</a:t>
            </a:fld>
            <a:endParaRPr lang="en-US"/>
          </a:p>
        </p:txBody>
      </p:sp>
    </p:spTree>
    <p:extLst>
      <p:ext uri="{BB962C8B-B14F-4D97-AF65-F5344CB8AC3E}">
        <p14:creationId xmlns:p14="http://schemas.microsoft.com/office/powerpoint/2010/main" val="5858541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5F99C6-6978-4C9E-B7F3-692821DCA771}" type="datetime1">
              <a:rPr lang="en-US" smtClean="0"/>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8E35A-D55B-4D8F-9DC4-66CD80559565}" type="slidenum">
              <a:rPr lang="en-US" smtClean="0"/>
              <a:pPr/>
              <a:t>‹#›</a:t>
            </a:fld>
            <a:endParaRPr lang="en-US"/>
          </a:p>
        </p:txBody>
      </p:sp>
    </p:spTree>
    <p:extLst>
      <p:ext uri="{BB962C8B-B14F-4D97-AF65-F5344CB8AC3E}">
        <p14:creationId xmlns:p14="http://schemas.microsoft.com/office/powerpoint/2010/main" val="32797742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7492967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16492105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838201" y="365127"/>
            <a:ext cx="10515600" cy="98107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rgbClr val="006F63"/>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27" name="Google Shape;27;p18"/>
          <p:cNvSpPr txBox="1">
            <a:spLocks noGrp="1"/>
          </p:cNvSpPr>
          <p:nvPr>
            <p:ph type="body" idx="1"/>
          </p:nvPr>
        </p:nvSpPr>
        <p:spPr>
          <a:xfrm>
            <a:off x="838201" y="1444625"/>
            <a:ext cx="10515600" cy="4351338"/>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Google Shape;28;p18"/>
          <p:cNvSpPr txBox="1">
            <a:spLocks noGrp="1"/>
          </p:cNvSpPr>
          <p:nvPr>
            <p:ph type="dt" idx="10"/>
          </p:nvPr>
        </p:nvSpPr>
        <p:spPr>
          <a:xfrm>
            <a:off x="838200" y="6356355"/>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9" name="Google Shape;29;p18"/>
          <p:cNvSpPr txBox="1">
            <a:spLocks noGrp="1"/>
          </p:cNvSpPr>
          <p:nvPr>
            <p:ph type="ftr" idx="11"/>
          </p:nvPr>
        </p:nvSpPr>
        <p:spPr>
          <a:xfrm>
            <a:off x="4038601" y="6356355"/>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 name="Google Shape;30;p18"/>
          <p:cNvSpPr txBox="1">
            <a:spLocks noGrp="1"/>
          </p:cNvSpPr>
          <p:nvPr>
            <p:ph type="sldNum" idx="12"/>
          </p:nvPr>
        </p:nvSpPr>
        <p:spPr>
          <a:xfrm>
            <a:off x="8610600" y="6356355"/>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028119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1"/>
        <p:cNvGrpSpPr/>
        <p:nvPr/>
      </p:nvGrpSpPr>
      <p:grpSpPr>
        <a:xfrm>
          <a:off x="0" y="0"/>
          <a:ext cx="0" cy="0"/>
          <a:chOff x="0" y="0"/>
          <a:chExt cx="0" cy="0"/>
        </a:xfrm>
      </p:grpSpPr>
      <p:sp>
        <p:nvSpPr>
          <p:cNvPr id="32" name="Google Shape;32;p19"/>
          <p:cNvSpPr txBox="1">
            <a:spLocks noGrp="1"/>
          </p:cNvSpPr>
          <p:nvPr>
            <p:ph type="title"/>
          </p:nvPr>
        </p:nvSpPr>
        <p:spPr>
          <a:xfrm>
            <a:off x="609600" y="274638"/>
            <a:ext cx="10972801"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3" name="Google Shape;33;p19"/>
          <p:cNvSpPr txBox="1">
            <a:spLocks noGrp="1"/>
          </p:cNvSpPr>
          <p:nvPr>
            <p:ph type="sldNum" idx="12"/>
          </p:nvPr>
        </p:nvSpPr>
        <p:spPr>
          <a:xfrm>
            <a:off x="10897850" y="6333000"/>
            <a:ext cx="1189019" cy="372600"/>
          </a:xfrm>
          <a:prstGeom prst="rect">
            <a:avLst/>
          </a:prstGeom>
          <a:noFill/>
          <a:ln>
            <a:noFill/>
          </a:ln>
        </p:spPr>
        <p:txBody>
          <a:bodyPr spcFirstLastPara="1" wrap="square" lIns="91425" tIns="91425" rIns="91425" bIns="91425" anchor="t" anchorCtr="0">
            <a:noAutofit/>
          </a:bodyPr>
          <a:lstStyle>
            <a:lvl1pPr marL="0" marR="0" lvl="0" indent="0" algn="r">
              <a:buClr>
                <a:srgbClr val="7F7F7F"/>
              </a:buClr>
              <a:buSzPts val="1200"/>
              <a:buFont typeface="Calibri"/>
              <a:buNone/>
              <a:defRPr sz="1200">
                <a:solidFill>
                  <a:srgbClr val="7F7F7F"/>
                </a:solidFill>
                <a:latin typeface="Calibri"/>
                <a:ea typeface="Calibri"/>
                <a:cs typeface="Calibri"/>
                <a:sym typeface="Calibri"/>
              </a:defRPr>
            </a:lvl1pPr>
            <a:lvl2pPr marL="0" marR="0" lvl="1" indent="0" algn="r">
              <a:buClr>
                <a:srgbClr val="7F7F7F"/>
              </a:buClr>
              <a:buSzPts val="1200"/>
              <a:buFont typeface="Calibri"/>
              <a:buNone/>
              <a:defRPr sz="1200">
                <a:solidFill>
                  <a:srgbClr val="7F7F7F"/>
                </a:solidFill>
                <a:latin typeface="Calibri"/>
                <a:ea typeface="Calibri"/>
                <a:cs typeface="Calibri"/>
                <a:sym typeface="Calibri"/>
              </a:defRPr>
            </a:lvl2pPr>
            <a:lvl3pPr marL="0" marR="0" lvl="2" indent="0" algn="r">
              <a:buClr>
                <a:srgbClr val="7F7F7F"/>
              </a:buClr>
              <a:buSzPts val="1200"/>
              <a:buFont typeface="Calibri"/>
              <a:buNone/>
              <a:defRPr sz="1200">
                <a:solidFill>
                  <a:srgbClr val="7F7F7F"/>
                </a:solidFill>
                <a:latin typeface="Calibri"/>
                <a:ea typeface="Calibri"/>
                <a:cs typeface="Calibri"/>
                <a:sym typeface="Calibri"/>
              </a:defRPr>
            </a:lvl3pPr>
            <a:lvl4pPr marL="0" marR="0" lvl="3" indent="0" algn="r">
              <a:buClr>
                <a:srgbClr val="7F7F7F"/>
              </a:buClr>
              <a:buSzPts val="1200"/>
              <a:buFont typeface="Calibri"/>
              <a:buNone/>
              <a:defRPr sz="1200">
                <a:solidFill>
                  <a:srgbClr val="7F7F7F"/>
                </a:solidFill>
                <a:latin typeface="Calibri"/>
                <a:ea typeface="Calibri"/>
                <a:cs typeface="Calibri"/>
                <a:sym typeface="Calibri"/>
              </a:defRPr>
            </a:lvl4pPr>
            <a:lvl5pPr marL="0" marR="0" lvl="4" indent="0" algn="r">
              <a:buClr>
                <a:srgbClr val="7F7F7F"/>
              </a:buClr>
              <a:buSzPts val="1200"/>
              <a:buFont typeface="Calibri"/>
              <a:buNone/>
              <a:defRPr sz="1200">
                <a:solidFill>
                  <a:srgbClr val="7F7F7F"/>
                </a:solidFill>
                <a:latin typeface="Calibri"/>
                <a:ea typeface="Calibri"/>
                <a:cs typeface="Calibri"/>
                <a:sym typeface="Calibri"/>
              </a:defRPr>
            </a:lvl5pPr>
            <a:lvl6pPr marL="0" marR="0" lvl="5" indent="0" algn="r">
              <a:buClr>
                <a:srgbClr val="7F7F7F"/>
              </a:buClr>
              <a:buSzPts val="1200"/>
              <a:buFont typeface="Calibri"/>
              <a:buNone/>
              <a:defRPr sz="1200">
                <a:solidFill>
                  <a:srgbClr val="7F7F7F"/>
                </a:solidFill>
                <a:latin typeface="Calibri"/>
                <a:ea typeface="Calibri"/>
                <a:cs typeface="Calibri"/>
                <a:sym typeface="Calibri"/>
              </a:defRPr>
            </a:lvl6pPr>
            <a:lvl7pPr marL="0" marR="0" lvl="6" indent="0" algn="r">
              <a:buClr>
                <a:srgbClr val="7F7F7F"/>
              </a:buClr>
              <a:buSzPts val="1200"/>
              <a:buFont typeface="Calibri"/>
              <a:buNone/>
              <a:defRPr sz="1200">
                <a:solidFill>
                  <a:srgbClr val="7F7F7F"/>
                </a:solidFill>
                <a:latin typeface="Calibri"/>
                <a:ea typeface="Calibri"/>
                <a:cs typeface="Calibri"/>
                <a:sym typeface="Calibri"/>
              </a:defRPr>
            </a:lvl7pPr>
            <a:lvl8pPr marL="0" marR="0" lvl="7" indent="0" algn="r">
              <a:buClr>
                <a:srgbClr val="7F7F7F"/>
              </a:buClr>
              <a:buSzPts val="1200"/>
              <a:buFont typeface="Calibri"/>
              <a:buNone/>
              <a:defRPr sz="1200">
                <a:solidFill>
                  <a:srgbClr val="7F7F7F"/>
                </a:solidFill>
                <a:latin typeface="Calibri"/>
                <a:ea typeface="Calibri"/>
                <a:cs typeface="Calibri"/>
                <a:sym typeface="Calibri"/>
              </a:defRPr>
            </a:lvl8pPr>
            <a:lvl9pPr marL="0" marR="0" lvl="8" indent="0" algn="r">
              <a:buClr>
                <a:srgbClr val="7F7F7F"/>
              </a:buClr>
              <a:buSzPts val="1200"/>
              <a:buFont typeface="Calibri"/>
              <a:buNone/>
              <a:defRPr sz="1200">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27161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34"/>
        <p:cNvGrpSpPr/>
        <p:nvPr/>
      </p:nvGrpSpPr>
      <p:grpSpPr>
        <a:xfrm>
          <a:off x="0" y="0"/>
          <a:ext cx="0" cy="0"/>
          <a:chOff x="0" y="0"/>
          <a:chExt cx="0" cy="0"/>
        </a:xfrm>
      </p:grpSpPr>
      <p:sp>
        <p:nvSpPr>
          <p:cNvPr id="35" name="Google Shape;35;p20"/>
          <p:cNvSpPr txBox="1">
            <a:spLocks noGrp="1"/>
          </p:cNvSpPr>
          <p:nvPr>
            <p:ph type="sldNum" idx="12"/>
          </p:nvPr>
        </p:nvSpPr>
        <p:spPr>
          <a:xfrm>
            <a:off x="10897850" y="6333000"/>
            <a:ext cx="1189019" cy="372600"/>
          </a:xfrm>
          <a:prstGeom prst="rect">
            <a:avLst/>
          </a:prstGeom>
          <a:noFill/>
          <a:ln>
            <a:noFill/>
          </a:ln>
        </p:spPr>
        <p:txBody>
          <a:bodyPr spcFirstLastPara="1" wrap="square" lIns="91425" tIns="91425" rIns="91425" bIns="91425" anchor="t" anchorCtr="0">
            <a:noAutofit/>
          </a:bodyPr>
          <a:lstStyle>
            <a:lvl1pPr marL="0" marR="0" lvl="0" indent="0" algn="r">
              <a:buClr>
                <a:srgbClr val="7F7F7F"/>
              </a:buClr>
              <a:buSzPts val="1200"/>
              <a:buFont typeface="Calibri"/>
              <a:buNone/>
              <a:defRPr sz="1200">
                <a:solidFill>
                  <a:srgbClr val="7F7F7F"/>
                </a:solidFill>
                <a:latin typeface="Calibri"/>
                <a:ea typeface="Calibri"/>
                <a:cs typeface="Calibri"/>
                <a:sym typeface="Calibri"/>
              </a:defRPr>
            </a:lvl1pPr>
            <a:lvl2pPr marL="0" marR="0" lvl="1" indent="0" algn="r">
              <a:buClr>
                <a:srgbClr val="7F7F7F"/>
              </a:buClr>
              <a:buSzPts val="1200"/>
              <a:buFont typeface="Calibri"/>
              <a:buNone/>
              <a:defRPr sz="1200">
                <a:solidFill>
                  <a:srgbClr val="7F7F7F"/>
                </a:solidFill>
                <a:latin typeface="Calibri"/>
                <a:ea typeface="Calibri"/>
                <a:cs typeface="Calibri"/>
                <a:sym typeface="Calibri"/>
              </a:defRPr>
            </a:lvl2pPr>
            <a:lvl3pPr marL="0" marR="0" lvl="2" indent="0" algn="r">
              <a:buClr>
                <a:srgbClr val="7F7F7F"/>
              </a:buClr>
              <a:buSzPts val="1200"/>
              <a:buFont typeface="Calibri"/>
              <a:buNone/>
              <a:defRPr sz="1200">
                <a:solidFill>
                  <a:srgbClr val="7F7F7F"/>
                </a:solidFill>
                <a:latin typeface="Calibri"/>
                <a:ea typeface="Calibri"/>
                <a:cs typeface="Calibri"/>
                <a:sym typeface="Calibri"/>
              </a:defRPr>
            </a:lvl3pPr>
            <a:lvl4pPr marL="0" marR="0" lvl="3" indent="0" algn="r">
              <a:buClr>
                <a:srgbClr val="7F7F7F"/>
              </a:buClr>
              <a:buSzPts val="1200"/>
              <a:buFont typeface="Calibri"/>
              <a:buNone/>
              <a:defRPr sz="1200">
                <a:solidFill>
                  <a:srgbClr val="7F7F7F"/>
                </a:solidFill>
                <a:latin typeface="Calibri"/>
                <a:ea typeface="Calibri"/>
                <a:cs typeface="Calibri"/>
                <a:sym typeface="Calibri"/>
              </a:defRPr>
            </a:lvl4pPr>
            <a:lvl5pPr marL="0" marR="0" lvl="4" indent="0" algn="r">
              <a:buClr>
                <a:srgbClr val="7F7F7F"/>
              </a:buClr>
              <a:buSzPts val="1200"/>
              <a:buFont typeface="Calibri"/>
              <a:buNone/>
              <a:defRPr sz="1200">
                <a:solidFill>
                  <a:srgbClr val="7F7F7F"/>
                </a:solidFill>
                <a:latin typeface="Calibri"/>
                <a:ea typeface="Calibri"/>
                <a:cs typeface="Calibri"/>
                <a:sym typeface="Calibri"/>
              </a:defRPr>
            </a:lvl5pPr>
            <a:lvl6pPr marL="0" marR="0" lvl="5" indent="0" algn="r">
              <a:buClr>
                <a:srgbClr val="7F7F7F"/>
              </a:buClr>
              <a:buSzPts val="1200"/>
              <a:buFont typeface="Calibri"/>
              <a:buNone/>
              <a:defRPr sz="1200">
                <a:solidFill>
                  <a:srgbClr val="7F7F7F"/>
                </a:solidFill>
                <a:latin typeface="Calibri"/>
                <a:ea typeface="Calibri"/>
                <a:cs typeface="Calibri"/>
                <a:sym typeface="Calibri"/>
              </a:defRPr>
            </a:lvl6pPr>
            <a:lvl7pPr marL="0" marR="0" lvl="6" indent="0" algn="r">
              <a:buClr>
                <a:srgbClr val="7F7F7F"/>
              </a:buClr>
              <a:buSzPts val="1200"/>
              <a:buFont typeface="Calibri"/>
              <a:buNone/>
              <a:defRPr sz="1200">
                <a:solidFill>
                  <a:srgbClr val="7F7F7F"/>
                </a:solidFill>
                <a:latin typeface="Calibri"/>
                <a:ea typeface="Calibri"/>
                <a:cs typeface="Calibri"/>
                <a:sym typeface="Calibri"/>
              </a:defRPr>
            </a:lvl7pPr>
            <a:lvl8pPr marL="0" marR="0" lvl="7" indent="0" algn="r">
              <a:buClr>
                <a:srgbClr val="7F7F7F"/>
              </a:buClr>
              <a:buSzPts val="1200"/>
              <a:buFont typeface="Calibri"/>
              <a:buNone/>
              <a:defRPr sz="1200">
                <a:solidFill>
                  <a:srgbClr val="7F7F7F"/>
                </a:solidFill>
                <a:latin typeface="Calibri"/>
                <a:ea typeface="Calibri"/>
                <a:cs typeface="Calibri"/>
                <a:sym typeface="Calibri"/>
              </a:defRPr>
            </a:lvl8pPr>
            <a:lvl9pPr marL="0" marR="0" lvl="8" indent="0" algn="r">
              <a:buClr>
                <a:srgbClr val="7F7F7F"/>
              </a:buClr>
              <a:buSzPts val="1200"/>
              <a:buFont typeface="Calibri"/>
              <a:buNone/>
              <a:defRPr sz="1200">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92608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6"/>
        <p:cNvGrpSpPr/>
        <p:nvPr/>
      </p:nvGrpSpPr>
      <p:grpSpPr>
        <a:xfrm>
          <a:off x="0" y="0"/>
          <a:ext cx="0" cy="0"/>
          <a:chOff x="0" y="0"/>
          <a:chExt cx="0" cy="0"/>
        </a:xfrm>
      </p:grpSpPr>
      <p:sp>
        <p:nvSpPr>
          <p:cNvPr id="37" name="Google Shape;37;p21"/>
          <p:cNvSpPr txBox="1">
            <a:spLocks noGrp="1"/>
          </p:cNvSpPr>
          <p:nvPr>
            <p:ph type="title"/>
          </p:nvPr>
        </p:nvSpPr>
        <p:spPr>
          <a:xfrm>
            <a:off x="609600" y="274638"/>
            <a:ext cx="10972801"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8" name="Google Shape;38;p21"/>
          <p:cNvSpPr txBox="1">
            <a:spLocks noGrp="1"/>
          </p:cNvSpPr>
          <p:nvPr>
            <p:ph type="sldNum" idx="12"/>
          </p:nvPr>
        </p:nvSpPr>
        <p:spPr>
          <a:xfrm>
            <a:off x="10897850" y="6333000"/>
            <a:ext cx="1189019" cy="372600"/>
          </a:xfrm>
          <a:prstGeom prst="rect">
            <a:avLst/>
          </a:prstGeom>
          <a:noFill/>
          <a:ln>
            <a:noFill/>
          </a:ln>
        </p:spPr>
        <p:txBody>
          <a:bodyPr spcFirstLastPara="1" wrap="square" lIns="91425" tIns="91425" rIns="91425" bIns="91425" anchor="t" anchorCtr="0">
            <a:noAutofit/>
          </a:bodyPr>
          <a:lstStyle>
            <a:lvl1pPr marL="0" marR="0" lvl="0" indent="0" algn="r">
              <a:buClr>
                <a:srgbClr val="7F7F7F"/>
              </a:buClr>
              <a:buSzPts val="1200"/>
              <a:buFont typeface="Calibri"/>
              <a:buNone/>
              <a:defRPr sz="1200">
                <a:solidFill>
                  <a:srgbClr val="7F7F7F"/>
                </a:solidFill>
                <a:latin typeface="Calibri"/>
                <a:ea typeface="Calibri"/>
                <a:cs typeface="Calibri"/>
                <a:sym typeface="Calibri"/>
              </a:defRPr>
            </a:lvl1pPr>
            <a:lvl2pPr marL="0" marR="0" lvl="1" indent="0" algn="r">
              <a:buClr>
                <a:srgbClr val="7F7F7F"/>
              </a:buClr>
              <a:buSzPts val="1200"/>
              <a:buFont typeface="Calibri"/>
              <a:buNone/>
              <a:defRPr sz="1200">
                <a:solidFill>
                  <a:srgbClr val="7F7F7F"/>
                </a:solidFill>
                <a:latin typeface="Calibri"/>
                <a:ea typeface="Calibri"/>
                <a:cs typeface="Calibri"/>
                <a:sym typeface="Calibri"/>
              </a:defRPr>
            </a:lvl2pPr>
            <a:lvl3pPr marL="0" marR="0" lvl="2" indent="0" algn="r">
              <a:buClr>
                <a:srgbClr val="7F7F7F"/>
              </a:buClr>
              <a:buSzPts val="1200"/>
              <a:buFont typeface="Calibri"/>
              <a:buNone/>
              <a:defRPr sz="1200">
                <a:solidFill>
                  <a:srgbClr val="7F7F7F"/>
                </a:solidFill>
                <a:latin typeface="Calibri"/>
                <a:ea typeface="Calibri"/>
                <a:cs typeface="Calibri"/>
                <a:sym typeface="Calibri"/>
              </a:defRPr>
            </a:lvl3pPr>
            <a:lvl4pPr marL="0" marR="0" lvl="3" indent="0" algn="r">
              <a:buClr>
                <a:srgbClr val="7F7F7F"/>
              </a:buClr>
              <a:buSzPts val="1200"/>
              <a:buFont typeface="Calibri"/>
              <a:buNone/>
              <a:defRPr sz="1200">
                <a:solidFill>
                  <a:srgbClr val="7F7F7F"/>
                </a:solidFill>
                <a:latin typeface="Calibri"/>
                <a:ea typeface="Calibri"/>
                <a:cs typeface="Calibri"/>
                <a:sym typeface="Calibri"/>
              </a:defRPr>
            </a:lvl4pPr>
            <a:lvl5pPr marL="0" marR="0" lvl="4" indent="0" algn="r">
              <a:buClr>
                <a:srgbClr val="7F7F7F"/>
              </a:buClr>
              <a:buSzPts val="1200"/>
              <a:buFont typeface="Calibri"/>
              <a:buNone/>
              <a:defRPr sz="1200">
                <a:solidFill>
                  <a:srgbClr val="7F7F7F"/>
                </a:solidFill>
                <a:latin typeface="Calibri"/>
                <a:ea typeface="Calibri"/>
                <a:cs typeface="Calibri"/>
                <a:sym typeface="Calibri"/>
              </a:defRPr>
            </a:lvl5pPr>
            <a:lvl6pPr marL="0" marR="0" lvl="5" indent="0" algn="r">
              <a:buClr>
                <a:srgbClr val="7F7F7F"/>
              </a:buClr>
              <a:buSzPts val="1200"/>
              <a:buFont typeface="Calibri"/>
              <a:buNone/>
              <a:defRPr sz="1200">
                <a:solidFill>
                  <a:srgbClr val="7F7F7F"/>
                </a:solidFill>
                <a:latin typeface="Calibri"/>
                <a:ea typeface="Calibri"/>
                <a:cs typeface="Calibri"/>
                <a:sym typeface="Calibri"/>
              </a:defRPr>
            </a:lvl6pPr>
            <a:lvl7pPr marL="0" marR="0" lvl="6" indent="0" algn="r">
              <a:buClr>
                <a:srgbClr val="7F7F7F"/>
              </a:buClr>
              <a:buSzPts val="1200"/>
              <a:buFont typeface="Calibri"/>
              <a:buNone/>
              <a:defRPr sz="1200">
                <a:solidFill>
                  <a:srgbClr val="7F7F7F"/>
                </a:solidFill>
                <a:latin typeface="Calibri"/>
                <a:ea typeface="Calibri"/>
                <a:cs typeface="Calibri"/>
                <a:sym typeface="Calibri"/>
              </a:defRPr>
            </a:lvl7pPr>
            <a:lvl8pPr marL="0" marR="0" lvl="7" indent="0" algn="r">
              <a:buClr>
                <a:srgbClr val="7F7F7F"/>
              </a:buClr>
              <a:buSzPts val="1200"/>
              <a:buFont typeface="Calibri"/>
              <a:buNone/>
              <a:defRPr sz="1200">
                <a:solidFill>
                  <a:srgbClr val="7F7F7F"/>
                </a:solidFill>
                <a:latin typeface="Calibri"/>
                <a:ea typeface="Calibri"/>
                <a:cs typeface="Calibri"/>
                <a:sym typeface="Calibri"/>
              </a:defRPr>
            </a:lvl8pPr>
            <a:lvl9pPr marL="0" marR="0" lvl="8" indent="0" algn="r">
              <a:buClr>
                <a:srgbClr val="7F7F7F"/>
              </a:buClr>
              <a:buSzPts val="1200"/>
              <a:buFont typeface="Calibri"/>
              <a:buNone/>
              <a:defRPr sz="1200">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30594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Graph Slide - Left Text">
  <p:cSld name="Graph Slide - Left Text">
    <p:spTree>
      <p:nvGrpSpPr>
        <p:cNvPr id="1" name="Shape 39"/>
        <p:cNvGrpSpPr/>
        <p:nvPr/>
      </p:nvGrpSpPr>
      <p:grpSpPr>
        <a:xfrm>
          <a:off x="0" y="0"/>
          <a:ext cx="0" cy="0"/>
          <a:chOff x="0" y="0"/>
          <a:chExt cx="0" cy="0"/>
        </a:xfrm>
      </p:grpSpPr>
      <p:sp>
        <p:nvSpPr>
          <p:cNvPr id="40" name="Google Shape;40;p22"/>
          <p:cNvSpPr txBox="1">
            <a:spLocks noGrp="1"/>
          </p:cNvSpPr>
          <p:nvPr>
            <p:ph type="body" idx="1"/>
          </p:nvPr>
        </p:nvSpPr>
        <p:spPr>
          <a:xfrm>
            <a:off x="495301" y="497237"/>
            <a:ext cx="4957646" cy="4171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46B99"/>
              </a:buClr>
              <a:buSzPts val="2400"/>
              <a:buFont typeface="Arial"/>
              <a:buNone/>
              <a:defRPr sz="2399" b="0" i="0" u="none" strike="noStrike" cap="none">
                <a:solidFill>
                  <a:srgbClr val="046B99"/>
                </a:solidFill>
                <a:latin typeface="Helvetica Neue Light"/>
                <a:ea typeface="Helvetica Neue Light"/>
                <a:cs typeface="Helvetica Neue Light"/>
                <a:sym typeface="Helvetica Neue Light"/>
              </a:defRPr>
            </a:lvl1pPr>
            <a:lvl2pPr marL="914400" marR="0" lvl="1" indent="-228600" algn="l" rtl="0">
              <a:lnSpc>
                <a:spcPct val="90000"/>
              </a:lnSpc>
              <a:spcBef>
                <a:spcPts val="500"/>
              </a:spcBef>
              <a:spcAft>
                <a:spcPts val="0"/>
              </a:spcAft>
              <a:buClr>
                <a:srgbClr val="046B99"/>
              </a:buClr>
              <a:buSzPts val="2400"/>
              <a:buFont typeface="Arial"/>
              <a:buNone/>
              <a:defRPr sz="2399" b="0" i="0" u="none" strike="noStrike" cap="none">
                <a:solidFill>
                  <a:srgbClr val="046B99"/>
                </a:solidFill>
                <a:latin typeface="Helvetica Neue Light"/>
                <a:ea typeface="Helvetica Neue Light"/>
                <a:cs typeface="Helvetica Neue Light"/>
                <a:sym typeface="Helvetica Neue Light"/>
              </a:defRPr>
            </a:lvl2pPr>
            <a:lvl3pPr marL="1371600" marR="0" lvl="2" indent="-355600" algn="l" rtl="0">
              <a:lnSpc>
                <a:spcPct val="90000"/>
              </a:lnSpc>
              <a:spcBef>
                <a:spcPts val="500"/>
              </a:spcBef>
              <a:spcAft>
                <a:spcPts val="0"/>
              </a:spcAft>
              <a:buClr>
                <a:schemeClr val="dk1"/>
              </a:buClr>
              <a:buSzPts val="2000"/>
              <a:buFont typeface="Arial"/>
              <a:buChar char="•"/>
              <a:defRPr sz="1999"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41" name="Google Shape;41;p22"/>
          <p:cNvSpPr txBox="1">
            <a:spLocks noGrp="1"/>
          </p:cNvSpPr>
          <p:nvPr>
            <p:ph type="body" idx="2"/>
          </p:nvPr>
        </p:nvSpPr>
        <p:spPr>
          <a:xfrm>
            <a:off x="495301" y="965589"/>
            <a:ext cx="4957646" cy="4171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46B99"/>
              </a:buClr>
              <a:buSzPts val="1000"/>
              <a:buFont typeface="Arial"/>
              <a:buNone/>
              <a:defRPr sz="1000" b="0" i="0" u="none" strike="noStrike" cap="none">
                <a:solidFill>
                  <a:srgbClr val="046B99"/>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046B99"/>
              </a:buClr>
              <a:buSzPts val="1000"/>
              <a:buFont typeface="Arial"/>
              <a:buNone/>
              <a:defRPr sz="1000" b="0" i="0" u="none" strike="noStrike" cap="none">
                <a:solidFill>
                  <a:srgbClr val="046B99"/>
                </a:solidFill>
                <a:latin typeface="Helvetica Neue Light"/>
                <a:ea typeface="Helvetica Neue Light"/>
                <a:cs typeface="Helvetica Neue Light"/>
                <a:sym typeface="Helvetica Neue Light"/>
              </a:defRPr>
            </a:lvl2pPr>
            <a:lvl3pPr marL="1371600" marR="0" lvl="2" indent="-355600" algn="l" rtl="0">
              <a:lnSpc>
                <a:spcPct val="90000"/>
              </a:lnSpc>
              <a:spcBef>
                <a:spcPts val="500"/>
              </a:spcBef>
              <a:spcAft>
                <a:spcPts val="0"/>
              </a:spcAft>
              <a:buClr>
                <a:schemeClr val="dk1"/>
              </a:buClr>
              <a:buSzPts val="2000"/>
              <a:buFont typeface="Arial"/>
              <a:buChar char="•"/>
              <a:defRPr sz="1999"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42" name="Google Shape;42;p22"/>
          <p:cNvSpPr txBox="1">
            <a:spLocks noGrp="1"/>
          </p:cNvSpPr>
          <p:nvPr>
            <p:ph type="body" idx="3"/>
          </p:nvPr>
        </p:nvSpPr>
        <p:spPr>
          <a:xfrm>
            <a:off x="740853" y="1636229"/>
            <a:ext cx="2743318" cy="3168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46B99"/>
              </a:buClr>
              <a:buSzPts val="1600"/>
              <a:buFont typeface="Arial"/>
              <a:buNone/>
              <a:defRPr sz="1600" b="1" i="0" u="none" strike="noStrike" cap="none">
                <a:solidFill>
                  <a:srgbClr val="046B99"/>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046B99"/>
              </a:buClr>
              <a:buSzPts val="1600"/>
              <a:buFont typeface="Arial"/>
              <a:buNone/>
              <a:defRPr sz="1600" b="1" i="0" u="none" strike="noStrike" cap="none">
                <a:solidFill>
                  <a:srgbClr val="046B99"/>
                </a:solidFill>
                <a:latin typeface="Helvetica Neue Light"/>
                <a:ea typeface="Helvetica Neue Light"/>
                <a:cs typeface="Helvetica Neue Light"/>
                <a:sym typeface="Helvetica Neue Light"/>
              </a:defRPr>
            </a:lvl2pPr>
            <a:lvl3pPr marL="1371600" marR="0" lvl="2" indent="-355600" algn="l" rtl="0">
              <a:lnSpc>
                <a:spcPct val="90000"/>
              </a:lnSpc>
              <a:spcBef>
                <a:spcPts val="500"/>
              </a:spcBef>
              <a:spcAft>
                <a:spcPts val="0"/>
              </a:spcAft>
              <a:buClr>
                <a:schemeClr val="dk1"/>
              </a:buClr>
              <a:buSzPts val="2000"/>
              <a:buFont typeface="Arial"/>
              <a:buChar char="•"/>
              <a:defRPr sz="1999"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43" name="Google Shape;43;p22"/>
          <p:cNvSpPr txBox="1">
            <a:spLocks noGrp="1"/>
          </p:cNvSpPr>
          <p:nvPr>
            <p:ph type="body" idx="4"/>
          </p:nvPr>
        </p:nvSpPr>
        <p:spPr>
          <a:xfrm>
            <a:off x="740853" y="2093429"/>
            <a:ext cx="3731012" cy="3168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46B99"/>
              </a:buClr>
              <a:buSzPts val="3400"/>
              <a:buFont typeface="Arial"/>
              <a:buNone/>
              <a:defRPr sz="3399" b="1" i="0" u="none" strike="noStrike" cap="none">
                <a:solidFill>
                  <a:srgbClr val="046B99"/>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046B99"/>
              </a:buClr>
              <a:buSzPts val="3400"/>
              <a:buFont typeface="Arial"/>
              <a:buNone/>
              <a:defRPr sz="3399" b="1" i="0" u="none" strike="noStrike" cap="none">
                <a:solidFill>
                  <a:srgbClr val="046B99"/>
                </a:solidFill>
                <a:latin typeface="Helvetica Neue Light"/>
                <a:ea typeface="Helvetica Neue Light"/>
                <a:cs typeface="Helvetica Neue Light"/>
                <a:sym typeface="Helvetica Neue Light"/>
              </a:defRPr>
            </a:lvl2pPr>
            <a:lvl3pPr marL="1371600" marR="0" lvl="2" indent="-355600" algn="l" rtl="0">
              <a:lnSpc>
                <a:spcPct val="90000"/>
              </a:lnSpc>
              <a:spcBef>
                <a:spcPts val="500"/>
              </a:spcBef>
              <a:spcAft>
                <a:spcPts val="0"/>
              </a:spcAft>
              <a:buClr>
                <a:schemeClr val="dk1"/>
              </a:buClr>
              <a:buSzPts val="2000"/>
              <a:buFont typeface="Arial"/>
              <a:buChar char="•"/>
              <a:defRPr sz="1999"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44" name="Google Shape;44;p22"/>
          <p:cNvSpPr txBox="1">
            <a:spLocks noGrp="1"/>
          </p:cNvSpPr>
          <p:nvPr>
            <p:ph type="body" idx="5"/>
          </p:nvPr>
        </p:nvSpPr>
        <p:spPr>
          <a:xfrm>
            <a:off x="740853" y="3275460"/>
            <a:ext cx="3731012" cy="1376169"/>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1000"/>
              </a:spcBef>
              <a:spcAft>
                <a:spcPts val="0"/>
              </a:spcAft>
              <a:buClr>
                <a:srgbClr val="046B99"/>
              </a:buClr>
              <a:buSzPts val="1600"/>
              <a:buFont typeface="Arial"/>
              <a:buChar char="•"/>
              <a:defRPr sz="1600" b="0" i="0" u="none" strike="noStrike" cap="none">
                <a:solidFill>
                  <a:srgbClr val="046B99"/>
                </a:solidFill>
                <a:latin typeface="Helvetica Neue Light"/>
                <a:ea typeface="Helvetica Neue Light"/>
                <a:cs typeface="Helvetica Neue Light"/>
                <a:sym typeface="Helvetica Neue Light"/>
              </a:defRPr>
            </a:lvl1pPr>
            <a:lvl2pPr marL="914400" marR="0" lvl="1" indent="-228600" algn="l" rtl="0">
              <a:lnSpc>
                <a:spcPct val="90000"/>
              </a:lnSpc>
              <a:spcBef>
                <a:spcPts val="500"/>
              </a:spcBef>
              <a:spcAft>
                <a:spcPts val="0"/>
              </a:spcAft>
              <a:buClr>
                <a:srgbClr val="046B99"/>
              </a:buClr>
              <a:buSzPts val="1600"/>
              <a:buFont typeface="Arial"/>
              <a:buNone/>
              <a:defRPr sz="1600" b="0" i="0" u="none" strike="noStrike" cap="none">
                <a:solidFill>
                  <a:srgbClr val="046B99"/>
                </a:solidFill>
                <a:latin typeface="Helvetica Neue Light"/>
                <a:ea typeface="Helvetica Neue Light"/>
                <a:cs typeface="Helvetica Neue Light"/>
                <a:sym typeface="Helvetica Neue Light"/>
              </a:defRPr>
            </a:lvl2pPr>
            <a:lvl3pPr marL="1371600" marR="0" lvl="2" indent="-355600" algn="l" rtl="0">
              <a:lnSpc>
                <a:spcPct val="90000"/>
              </a:lnSpc>
              <a:spcBef>
                <a:spcPts val="500"/>
              </a:spcBef>
              <a:spcAft>
                <a:spcPts val="0"/>
              </a:spcAft>
              <a:buClr>
                <a:schemeClr val="dk1"/>
              </a:buClr>
              <a:buSzPts val="2000"/>
              <a:buFont typeface="Arial"/>
              <a:buChar char="•"/>
              <a:defRPr sz="1999"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45" name="Google Shape;45;p22"/>
          <p:cNvSpPr txBox="1">
            <a:spLocks noGrp="1"/>
          </p:cNvSpPr>
          <p:nvPr>
            <p:ph type="sldNum" idx="12"/>
          </p:nvPr>
        </p:nvSpPr>
        <p:spPr>
          <a:xfrm>
            <a:off x="10897850" y="6333000"/>
            <a:ext cx="1189019" cy="372600"/>
          </a:xfrm>
          <a:prstGeom prst="rect">
            <a:avLst/>
          </a:prstGeom>
          <a:noFill/>
          <a:ln>
            <a:noFill/>
          </a:ln>
        </p:spPr>
        <p:txBody>
          <a:bodyPr spcFirstLastPara="1" wrap="square" lIns="91425" tIns="91425" rIns="91425" bIns="91425" anchor="t" anchorCtr="0">
            <a:noAutofit/>
          </a:bodyPr>
          <a:lstStyle>
            <a:lvl1pPr marL="0" marR="0" lvl="0" indent="0" algn="r">
              <a:buClr>
                <a:srgbClr val="7F7F7F"/>
              </a:buClr>
              <a:buSzPts val="1200"/>
              <a:buFont typeface="Calibri"/>
              <a:buNone/>
              <a:defRPr sz="1200">
                <a:solidFill>
                  <a:srgbClr val="7F7F7F"/>
                </a:solidFill>
                <a:latin typeface="Calibri"/>
                <a:ea typeface="Calibri"/>
                <a:cs typeface="Calibri"/>
                <a:sym typeface="Calibri"/>
              </a:defRPr>
            </a:lvl1pPr>
            <a:lvl2pPr marL="0" marR="0" lvl="1" indent="0" algn="r">
              <a:buClr>
                <a:srgbClr val="7F7F7F"/>
              </a:buClr>
              <a:buSzPts val="1200"/>
              <a:buFont typeface="Calibri"/>
              <a:buNone/>
              <a:defRPr sz="1200">
                <a:solidFill>
                  <a:srgbClr val="7F7F7F"/>
                </a:solidFill>
                <a:latin typeface="Calibri"/>
                <a:ea typeface="Calibri"/>
                <a:cs typeface="Calibri"/>
                <a:sym typeface="Calibri"/>
              </a:defRPr>
            </a:lvl2pPr>
            <a:lvl3pPr marL="0" marR="0" lvl="2" indent="0" algn="r">
              <a:buClr>
                <a:srgbClr val="7F7F7F"/>
              </a:buClr>
              <a:buSzPts val="1200"/>
              <a:buFont typeface="Calibri"/>
              <a:buNone/>
              <a:defRPr sz="1200">
                <a:solidFill>
                  <a:srgbClr val="7F7F7F"/>
                </a:solidFill>
                <a:latin typeface="Calibri"/>
                <a:ea typeface="Calibri"/>
                <a:cs typeface="Calibri"/>
                <a:sym typeface="Calibri"/>
              </a:defRPr>
            </a:lvl3pPr>
            <a:lvl4pPr marL="0" marR="0" lvl="3" indent="0" algn="r">
              <a:buClr>
                <a:srgbClr val="7F7F7F"/>
              </a:buClr>
              <a:buSzPts val="1200"/>
              <a:buFont typeface="Calibri"/>
              <a:buNone/>
              <a:defRPr sz="1200">
                <a:solidFill>
                  <a:srgbClr val="7F7F7F"/>
                </a:solidFill>
                <a:latin typeface="Calibri"/>
                <a:ea typeface="Calibri"/>
                <a:cs typeface="Calibri"/>
                <a:sym typeface="Calibri"/>
              </a:defRPr>
            </a:lvl4pPr>
            <a:lvl5pPr marL="0" marR="0" lvl="4" indent="0" algn="r">
              <a:buClr>
                <a:srgbClr val="7F7F7F"/>
              </a:buClr>
              <a:buSzPts val="1200"/>
              <a:buFont typeface="Calibri"/>
              <a:buNone/>
              <a:defRPr sz="1200">
                <a:solidFill>
                  <a:srgbClr val="7F7F7F"/>
                </a:solidFill>
                <a:latin typeface="Calibri"/>
                <a:ea typeface="Calibri"/>
                <a:cs typeface="Calibri"/>
                <a:sym typeface="Calibri"/>
              </a:defRPr>
            </a:lvl5pPr>
            <a:lvl6pPr marL="0" marR="0" lvl="5" indent="0" algn="r">
              <a:buClr>
                <a:srgbClr val="7F7F7F"/>
              </a:buClr>
              <a:buSzPts val="1200"/>
              <a:buFont typeface="Calibri"/>
              <a:buNone/>
              <a:defRPr sz="1200">
                <a:solidFill>
                  <a:srgbClr val="7F7F7F"/>
                </a:solidFill>
                <a:latin typeface="Calibri"/>
                <a:ea typeface="Calibri"/>
                <a:cs typeface="Calibri"/>
                <a:sym typeface="Calibri"/>
              </a:defRPr>
            </a:lvl6pPr>
            <a:lvl7pPr marL="0" marR="0" lvl="6" indent="0" algn="r">
              <a:buClr>
                <a:srgbClr val="7F7F7F"/>
              </a:buClr>
              <a:buSzPts val="1200"/>
              <a:buFont typeface="Calibri"/>
              <a:buNone/>
              <a:defRPr sz="1200">
                <a:solidFill>
                  <a:srgbClr val="7F7F7F"/>
                </a:solidFill>
                <a:latin typeface="Calibri"/>
                <a:ea typeface="Calibri"/>
                <a:cs typeface="Calibri"/>
                <a:sym typeface="Calibri"/>
              </a:defRPr>
            </a:lvl7pPr>
            <a:lvl8pPr marL="0" marR="0" lvl="7" indent="0" algn="r">
              <a:buClr>
                <a:srgbClr val="7F7F7F"/>
              </a:buClr>
              <a:buSzPts val="1200"/>
              <a:buFont typeface="Calibri"/>
              <a:buNone/>
              <a:defRPr sz="1200">
                <a:solidFill>
                  <a:srgbClr val="7F7F7F"/>
                </a:solidFill>
                <a:latin typeface="Calibri"/>
                <a:ea typeface="Calibri"/>
                <a:cs typeface="Calibri"/>
                <a:sym typeface="Calibri"/>
              </a:defRPr>
            </a:lvl8pPr>
            <a:lvl9pPr marL="0" marR="0" lvl="8" indent="0" algn="r">
              <a:buClr>
                <a:srgbClr val="7F7F7F"/>
              </a:buClr>
              <a:buSzPts val="1200"/>
              <a:buFont typeface="Calibri"/>
              <a:buNone/>
              <a:defRPr sz="1200">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2630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BA990-1BAF-BC48-B435-44745D0241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07EB9D-FD28-4B71-98B8-972D81624E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335C6-DFB3-E253-61F9-ABE557653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57807-47C3-D31F-3F6F-4A892C2A4C0E}"/>
              </a:ext>
            </a:extLst>
          </p:cNvPr>
          <p:cNvSpPr>
            <a:spLocks noGrp="1"/>
          </p:cNvSpPr>
          <p:nvPr>
            <p:ph type="dt" sz="half" idx="10"/>
          </p:nvPr>
        </p:nvSpPr>
        <p:spPr/>
        <p:txBody>
          <a:bodyPr/>
          <a:lstStyle/>
          <a:p>
            <a:fld id="{3F8D97D0-9B0B-4225-ADEB-4263B769DCD9}" type="datetimeFigureOut">
              <a:rPr lang="en-US" smtClean="0"/>
              <a:t>6/21/2023</a:t>
            </a:fld>
            <a:endParaRPr lang="en-US"/>
          </a:p>
        </p:txBody>
      </p:sp>
      <p:sp>
        <p:nvSpPr>
          <p:cNvPr id="6" name="Footer Placeholder 5">
            <a:extLst>
              <a:ext uri="{FF2B5EF4-FFF2-40B4-BE49-F238E27FC236}">
                <a16:creationId xmlns:a16="http://schemas.microsoft.com/office/drawing/2014/main" id="{67C8AF7B-A34C-7F97-D928-3FC1857EA1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70ACD4-A130-555D-11F4-2F5B13326655}"/>
              </a:ext>
            </a:extLst>
          </p:cNvPr>
          <p:cNvSpPr>
            <a:spLocks noGrp="1"/>
          </p:cNvSpPr>
          <p:nvPr>
            <p:ph type="sldNum" sz="quarter" idx="12"/>
          </p:nvPr>
        </p:nvSpPr>
        <p:spPr/>
        <p:txBody>
          <a:bodyPr/>
          <a:lstStyle/>
          <a:p>
            <a:fld id="{58370EEF-555B-4E88-9C49-54874F4D2101}" type="slidenum">
              <a:rPr lang="en-US" smtClean="0"/>
              <a:t>‹#›</a:t>
            </a:fld>
            <a:endParaRPr lang="en-US"/>
          </a:p>
        </p:txBody>
      </p:sp>
    </p:spTree>
    <p:extLst>
      <p:ext uri="{BB962C8B-B14F-4D97-AF65-F5344CB8AC3E}">
        <p14:creationId xmlns:p14="http://schemas.microsoft.com/office/powerpoint/2010/main" val="662247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1B92-C370-4EEB-306B-19C2E7F1B0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CDD8E2-E6DC-D07A-FDA6-62B629257F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5F7C11-29A5-9AEC-2419-41B559087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7FB181-02FF-6167-56FF-DAC7C1D41384}"/>
              </a:ext>
            </a:extLst>
          </p:cNvPr>
          <p:cNvSpPr>
            <a:spLocks noGrp="1"/>
          </p:cNvSpPr>
          <p:nvPr>
            <p:ph type="dt" sz="half" idx="10"/>
          </p:nvPr>
        </p:nvSpPr>
        <p:spPr/>
        <p:txBody>
          <a:bodyPr/>
          <a:lstStyle/>
          <a:p>
            <a:fld id="{3F8D97D0-9B0B-4225-ADEB-4263B769DCD9}" type="datetimeFigureOut">
              <a:rPr lang="en-US" smtClean="0"/>
              <a:t>6/21/2023</a:t>
            </a:fld>
            <a:endParaRPr lang="en-US"/>
          </a:p>
        </p:txBody>
      </p:sp>
      <p:sp>
        <p:nvSpPr>
          <p:cNvPr id="6" name="Footer Placeholder 5">
            <a:extLst>
              <a:ext uri="{FF2B5EF4-FFF2-40B4-BE49-F238E27FC236}">
                <a16:creationId xmlns:a16="http://schemas.microsoft.com/office/drawing/2014/main" id="{E30D2BD6-828A-FEFF-B82D-22F5AFC629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8D53CA-3BA9-882E-C9E7-45BFA6E8732A}"/>
              </a:ext>
            </a:extLst>
          </p:cNvPr>
          <p:cNvSpPr>
            <a:spLocks noGrp="1"/>
          </p:cNvSpPr>
          <p:nvPr>
            <p:ph type="sldNum" sz="quarter" idx="12"/>
          </p:nvPr>
        </p:nvSpPr>
        <p:spPr/>
        <p:txBody>
          <a:bodyPr/>
          <a:lstStyle/>
          <a:p>
            <a:fld id="{58370EEF-555B-4E88-9C49-54874F4D2101}" type="slidenum">
              <a:rPr lang="en-US" smtClean="0"/>
              <a:t>‹#›</a:t>
            </a:fld>
            <a:endParaRPr lang="en-US"/>
          </a:p>
        </p:txBody>
      </p:sp>
    </p:spTree>
    <p:extLst>
      <p:ext uri="{BB962C8B-B14F-4D97-AF65-F5344CB8AC3E}">
        <p14:creationId xmlns:p14="http://schemas.microsoft.com/office/powerpoint/2010/main" val="377175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4.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image" Target="../media/image10.png"/><Relationship Id="rId4" Type="http://schemas.openxmlformats.org/officeDocument/2006/relationships/image" Target="../media/image9.jp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11.jp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9.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F4FE21-3DC8-BC4C-29D8-8576C18E0D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EDD9E0-6C42-CF43-9A9A-9429B3819E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6564B-4A4A-31B1-A5C0-A647B4AB69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8D97D0-9B0B-4225-ADEB-4263B769DCD9}" type="datetimeFigureOut">
              <a:rPr lang="en-US" smtClean="0"/>
              <a:t>6/21/2023</a:t>
            </a:fld>
            <a:endParaRPr lang="en-US"/>
          </a:p>
        </p:txBody>
      </p:sp>
      <p:sp>
        <p:nvSpPr>
          <p:cNvPr id="5" name="Footer Placeholder 4">
            <a:extLst>
              <a:ext uri="{FF2B5EF4-FFF2-40B4-BE49-F238E27FC236}">
                <a16:creationId xmlns:a16="http://schemas.microsoft.com/office/drawing/2014/main" id="{12218CD3-6B46-605A-BA49-7170A960E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0C4BF8-6CBD-7560-07E9-C8DD8068AF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70EEF-555B-4E88-9C49-54874F4D2101}" type="slidenum">
              <a:rPr lang="en-US" smtClean="0"/>
              <a:t>‹#›</a:t>
            </a:fld>
            <a:endParaRPr lang="en-US"/>
          </a:p>
        </p:txBody>
      </p:sp>
    </p:spTree>
    <p:extLst>
      <p:ext uri="{BB962C8B-B14F-4D97-AF65-F5344CB8AC3E}">
        <p14:creationId xmlns:p14="http://schemas.microsoft.com/office/powerpoint/2010/main" val="2624030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9994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F59445-6A9C-47C3-BDB7-E74EBF655A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EF0BED-EF2D-48D9-8766-7AEDDE1B3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AA792-0B31-43CC-A7F5-AF61A3B4AE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0B14AE9-09D2-4103-A3E8-04DE7886BD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F90701-E357-4D5D-9D3E-FF0BA77AE9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EFBF6-144D-4283-8902-7039CE3E481C}" type="slidenum">
              <a:rPr lang="en-US" smtClean="0"/>
              <a:t>‹#›</a:t>
            </a:fld>
            <a:endParaRPr lang="en-US"/>
          </a:p>
        </p:txBody>
      </p:sp>
    </p:spTree>
    <p:extLst>
      <p:ext uri="{BB962C8B-B14F-4D97-AF65-F5344CB8AC3E}">
        <p14:creationId xmlns:p14="http://schemas.microsoft.com/office/powerpoint/2010/main" val="359715875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2" r:id="rId13"/>
  </p:sldLayoutIdLst>
  <p:hf hdr="0" dt="0"/>
  <p:txStyles>
    <p:titleStyle>
      <a:lvl1pPr algn="l" defTabSz="914400" rtl="0" eaLnBrk="1" latinLnBrk="0" hangingPunct="1">
        <a:lnSpc>
          <a:spcPct val="90000"/>
        </a:lnSpc>
        <a:spcBef>
          <a:spcPct val="0"/>
        </a:spcBef>
        <a:buNone/>
        <a:defRPr sz="4400" kern="1200">
          <a:solidFill>
            <a:srgbClr val="002060"/>
          </a:solidFill>
          <a:latin typeface="Tw Cen MT" panose="020B06020201040206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3307" y="520201"/>
            <a:ext cx="10506359" cy="400110"/>
          </a:xfrm>
          <a:prstGeom prst="rect">
            <a:avLst/>
          </a:prstGeom>
        </p:spPr>
        <p:txBody>
          <a:bodyPr wrap="square" lIns="0" tIns="0" rIns="0" bIns="0">
            <a:spAutoFit/>
          </a:bodyPr>
          <a:lstStyle>
            <a:lvl1pPr>
              <a:defRPr sz="2600" b="1"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2178224" y="1354190"/>
            <a:ext cx="7836082"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1"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6/21/2023</a:t>
            </a:fld>
            <a:endParaRPr lang="en-US"/>
          </a:p>
        </p:txBody>
      </p:sp>
      <p:sp>
        <p:nvSpPr>
          <p:cNvPr id="6" name="Holder 6"/>
          <p:cNvSpPr>
            <a:spLocks noGrp="1"/>
          </p:cNvSpPr>
          <p:nvPr>
            <p:ph type="sldNum" sz="quarter" idx="7"/>
          </p:nvPr>
        </p:nvSpPr>
        <p:spPr>
          <a:xfrm>
            <a:off x="11335310" y="6483673"/>
            <a:ext cx="668916" cy="487826"/>
          </a:xfrm>
          <a:prstGeom prst="rect">
            <a:avLst/>
          </a:prstGeom>
        </p:spPr>
        <p:txBody>
          <a:bodyPr wrap="square" lIns="0" tIns="0" rIns="0" bIns="0">
            <a:spAutoFit/>
          </a:bodyPr>
          <a:lstStyle>
            <a:lvl1pPr>
              <a:defRPr sz="1585" b="0" i="0">
                <a:solidFill>
                  <a:schemeClr val="tx1"/>
                </a:solidFill>
                <a:latin typeface="Gill Sans MT"/>
                <a:cs typeface="Gill Sans MT"/>
              </a:defRPr>
            </a:lvl1pPr>
          </a:lstStyle>
          <a:p>
            <a:pPr marL="47646"/>
            <a:fld id="{81D60167-4931-47E6-BA6A-407CBD079E47}" type="slidenum">
              <a:rPr lang="en-US" smtClean="0"/>
              <a:pPr marL="47646"/>
              <a:t>‹#›</a:t>
            </a:fld>
            <a:r>
              <a:rPr lang="en-US" spc="-32"/>
              <a:t> </a:t>
            </a:r>
            <a:r>
              <a:rPr lang="en-US" spc="375"/>
              <a:t>/</a:t>
            </a:r>
            <a:r>
              <a:rPr lang="en-US" spc="-26"/>
              <a:t> 41</a:t>
            </a:r>
          </a:p>
        </p:txBody>
      </p:sp>
    </p:spTree>
    <p:extLst>
      <p:ext uri="{BB962C8B-B14F-4D97-AF65-F5344CB8AC3E}">
        <p14:creationId xmlns:p14="http://schemas.microsoft.com/office/powerpoint/2010/main" val="204568377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xStyles>
    <p:titleStyle>
      <a:lvl1pPr>
        <a:defRPr>
          <a:latin typeface="+mj-lt"/>
          <a:ea typeface="+mj-ea"/>
          <a:cs typeface="+mj-cs"/>
        </a:defRPr>
      </a:lvl1pPr>
    </p:titleStyle>
    <p:bodyStyle>
      <a:lvl1pPr marL="0">
        <a:defRPr>
          <a:latin typeface="+mn-lt"/>
          <a:ea typeface="+mn-ea"/>
          <a:cs typeface="+mn-cs"/>
        </a:defRPr>
      </a:lvl1pPr>
      <a:lvl2pPr marL="483169">
        <a:defRPr>
          <a:latin typeface="+mn-lt"/>
          <a:ea typeface="+mn-ea"/>
          <a:cs typeface="+mn-cs"/>
        </a:defRPr>
      </a:lvl2pPr>
      <a:lvl3pPr marL="966338">
        <a:defRPr>
          <a:latin typeface="+mn-lt"/>
          <a:ea typeface="+mn-ea"/>
          <a:cs typeface="+mn-cs"/>
        </a:defRPr>
      </a:lvl3pPr>
      <a:lvl4pPr marL="1449507">
        <a:defRPr>
          <a:latin typeface="+mn-lt"/>
          <a:ea typeface="+mn-ea"/>
          <a:cs typeface="+mn-cs"/>
        </a:defRPr>
      </a:lvl4pPr>
      <a:lvl5pPr marL="1932676">
        <a:defRPr>
          <a:latin typeface="+mn-lt"/>
          <a:ea typeface="+mn-ea"/>
          <a:cs typeface="+mn-cs"/>
        </a:defRPr>
      </a:lvl5pPr>
      <a:lvl6pPr marL="2415845">
        <a:defRPr>
          <a:latin typeface="+mn-lt"/>
          <a:ea typeface="+mn-ea"/>
          <a:cs typeface="+mn-cs"/>
        </a:defRPr>
      </a:lvl6pPr>
      <a:lvl7pPr marL="2899014">
        <a:defRPr>
          <a:latin typeface="+mn-lt"/>
          <a:ea typeface="+mn-ea"/>
          <a:cs typeface="+mn-cs"/>
        </a:defRPr>
      </a:lvl7pPr>
      <a:lvl8pPr marL="3382183">
        <a:defRPr>
          <a:latin typeface="+mn-lt"/>
          <a:ea typeface="+mn-ea"/>
          <a:cs typeface="+mn-cs"/>
        </a:defRPr>
      </a:lvl8pPr>
      <a:lvl9pPr marL="3865352">
        <a:defRPr>
          <a:latin typeface="+mn-lt"/>
          <a:ea typeface="+mn-ea"/>
          <a:cs typeface="+mn-cs"/>
        </a:defRPr>
      </a:lvl9pPr>
    </p:bodyStyle>
    <p:otherStyle>
      <a:lvl1pPr marL="0">
        <a:defRPr>
          <a:latin typeface="+mn-lt"/>
          <a:ea typeface="+mn-ea"/>
          <a:cs typeface="+mn-cs"/>
        </a:defRPr>
      </a:lvl1pPr>
      <a:lvl2pPr marL="483169">
        <a:defRPr>
          <a:latin typeface="+mn-lt"/>
          <a:ea typeface="+mn-ea"/>
          <a:cs typeface="+mn-cs"/>
        </a:defRPr>
      </a:lvl2pPr>
      <a:lvl3pPr marL="966338">
        <a:defRPr>
          <a:latin typeface="+mn-lt"/>
          <a:ea typeface="+mn-ea"/>
          <a:cs typeface="+mn-cs"/>
        </a:defRPr>
      </a:lvl3pPr>
      <a:lvl4pPr marL="1449507">
        <a:defRPr>
          <a:latin typeface="+mn-lt"/>
          <a:ea typeface="+mn-ea"/>
          <a:cs typeface="+mn-cs"/>
        </a:defRPr>
      </a:lvl4pPr>
      <a:lvl5pPr marL="1932676">
        <a:defRPr>
          <a:latin typeface="+mn-lt"/>
          <a:ea typeface="+mn-ea"/>
          <a:cs typeface="+mn-cs"/>
        </a:defRPr>
      </a:lvl5pPr>
      <a:lvl6pPr marL="2415845">
        <a:defRPr>
          <a:latin typeface="+mn-lt"/>
          <a:ea typeface="+mn-ea"/>
          <a:cs typeface="+mn-cs"/>
        </a:defRPr>
      </a:lvl6pPr>
      <a:lvl7pPr marL="2899014">
        <a:defRPr>
          <a:latin typeface="+mn-lt"/>
          <a:ea typeface="+mn-ea"/>
          <a:cs typeface="+mn-cs"/>
        </a:defRPr>
      </a:lvl7pPr>
      <a:lvl8pPr marL="3382183">
        <a:defRPr>
          <a:latin typeface="+mn-lt"/>
          <a:ea typeface="+mn-ea"/>
          <a:cs typeface="+mn-cs"/>
        </a:defRPr>
      </a:lvl8pPr>
      <a:lvl9pPr marL="386535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288ECA-001E-42CA-9BF4-DEFD076635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6FFA50-8EDA-4F89-B6F3-66D915CF0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79C287-FFAB-4144-BD76-25ED7CCEE4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49C4D-59FE-4065-B84A-C9BEB17AA4A1}" type="datetimeFigureOut">
              <a:rPr lang="en-US" smtClean="0"/>
              <a:t>6/21/2023</a:t>
            </a:fld>
            <a:endParaRPr lang="en-US"/>
          </a:p>
        </p:txBody>
      </p:sp>
      <p:sp>
        <p:nvSpPr>
          <p:cNvPr id="5" name="Footer Placeholder 4">
            <a:extLst>
              <a:ext uri="{FF2B5EF4-FFF2-40B4-BE49-F238E27FC236}">
                <a16:creationId xmlns:a16="http://schemas.microsoft.com/office/drawing/2014/main" id="{A77CCFFD-68B9-471A-B1B3-4A12A00F0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BD6083-D27D-4D4C-9E38-8D73F0E748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8EF611-6E4E-476B-ACA7-D22C92245938}" type="slidenum">
              <a:rPr lang="en-US" smtClean="0"/>
              <a:t>‹#›</a:t>
            </a:fld>
            <a:endParaRPr lang="en-US"/>
          </a:p>
        </p:txBody>
      </p:sp>
    </p:spTree>
    <p:extLst>
      <p:ext uri="{BB962C8B-B14F-4D97-AF65-F5344CB8AC3E}">
        <p14:creationId xmlns:p14="http://schemas.microsoft.com/office/powerpoint/2010/main" val="299381638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4D9FABE6-FDD6-4734-B0A6-DABC24178DDD}"/>
              </a:ext>
            </a:extLst>
          </p:cNvPr>
          <p:cNvSpPr>
            <a:spLocks noGrp="1"/>
          </p:cNvSpPr>
          <p:nvPr>
            <p:ph type="sldNum" sz="quarter" idx="4"/>
          </p:nvPr>
        </p:nvSpPr>
        <p:spPr>
          <a:xfrm>
            <a:off x="10557684" y="42724"/>
            <a:ext cx="1592232" cy="254934"/>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01337449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73782-3525-4177-AB4E-9CEA76FF3A86}" type="datetime1">
              <a:rPr lang="en-US" smtClean="0"/>
              <a:t>6/21/2023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98E35A-D55B-4D8F-9DC4-66CD80559565}" type="slidenum">
              <a:rPr lang="en-US" smtClean="0"/>
              <a:pPr/>
              <a:t>‹#›</a:t>
            </a:fld>
            <a:endParaRPr lang="en-US"/>
          </a:p>
        </p:txBody>
      </p:sp>
    </p:spTree>
    <p:extLst>
      <p:ext uri="{BB962C8B-B14F-4D97-AF65-F5344CB8AC3E}">
        <p14:creationId xmlns:p14="http://schemas.microsoft.com/office/powerpoint/2010/main" val="308535424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5" descr="SDHS ppt_v3 title-Comm.jpg"/>
          <p:cNvPicPr preferRelativeResize="0"/>
          <p:nvPr/>
        </p:nvPicPr>
        <p:blipFill rotWithShape="1">
          <a:blip r:embed="rId4">
            <a:alphaModFix/>
          </a:blip>
          <a:srcRect/>
          <a:stretch/>
        </p:blipFill>
        <p:spPr>
          <a:xfrm>
            <a:off x="1" y="0"/>
            <a:ext cx="12192000" cy="6858000"/>
          </a:xfrm>
          <a:prstGeom prst="rect">
            <a:avLst/>
          </a:prstGeom>
          <a:noFill/>
          <a:ln>
            <a:noFill/>
          </a:ln>
        </p:spPr>
      </p:pic>
      <p:sp>
        <p:nvSpPr>
          <p:cNvPr id="11" name="Google Shape;11;p15"/>
          <p:cNvSpPr txBox="1"/>
          <p:nvPr/>
        </p:nvSpPr>
        <p:spPr>
          <a:xfrm>
            <a:off x="7649229" y="4096009"/>
            <a:ext cx="3841315" cy="369332"/>
          </a:xfrm>
          <a:prstGeom prst="rect">
            <a:avLst/>
          </a:prstGeom>
          <a:solidFill>
            <a:srgbClr val="B9BC8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799">
              <a:solidFill>
                <a:schemeClr val="dk1"/>
              </a:solidFill>
              <a:latin typeface="Calibri"/>
              <a:ea typeface="Calibri"/>
              <a:cs typeface="Calibri"/>
              <a:sym typeface="Calibri"/>
            </a:endParaRPr>
          </a:p>
        </p:txBody>
      </p:sp>
      <p:sp>
        <p:nvSpPr>
          <p:cNvPr id="12" name="Google Shape;12;p15"/>
          <p:cNvSpPr txBox="1"/>
          <p:nvPr/>
        </p:nvSpPr>
        <p:spPr>
          <a:xfrm>
            <a:off x="7649228" y="4465341"/>
            <a:ext cx="3841315" cy="369332"/>
          </a:xfrm>
          <a:prstGeom prst="rect">
            <a:avLst/>
          </a:prstGeom>
          <a:solidFill>
            <a:srgbClr val="B9BC8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799">
              <a:solidFill>
                <a:schemeClr val="dk1"/>
              </a:solidFill>
              <a:latin typeface="Calibri"/>
              <a:ea typeface="Calibri"/>
              <a:cs typeface="Calibri"/>
              <a:sym typeface="Calibri"/>
            </a:endParaRPr>
          </a:p>
        </p:txBody>
      </p:sp>
      <p:sp>
        <p:nvSpPr>
          <p:cNvPr id="13" name="Google Shape;13;p15"/>
          <p:cNvSpPr txBox="1"/>
          <p:nvPr/>
        </p:nvSpPr>
        <p:spPr>
          <a:xfrm>
            <a:off x="7649228" y="4834673"/>
            <a:ext cx="3841315" cy="369332"/>
          </a:xfrm>
          <a:prstGeom prst="rect">
            <a:avLst/>
          </a:prstGeom>
          <a:solidFill>
            <a:srgbClr val="B9BC8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799">
              <a:solidFill>
                <a:schemeClr val="dk1"/>
              </a:solidFill>
              <a:latin typeface="Calibri"/>
              <a:ea typeface="Calibri"/>
              <a:cs typeface="Calibri"/>
              <a:sym typeface="Calibri"/>
            </a:endParaRPr>
          </a:p>
        </p:txBody>
      </p:sp>
      <p:sp>
        <p:nvSpPr>
          <p:cNvPr id="14" name="Google Shape;14;p15"/>
          <p:cNvSpPr txBox="1"/>
          <p:nvPr/>
        </p:nvSpPr>
        <p:spPr>
          <a:xfrm>
            <a:off x="1469723" y="1634832"/>
            <a:ext cx="10020821" cy="369332"/>
          </a:xfrm>
          <a:prstGeom prst="rect">
            <a:avLst/>
          </a:prstGeom>
          <a:solidFill>
            <a:srgbClr val="006E6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799">
              <a:solidFill>
                <a:schemeClr val="dk1"/>
              </a:solidFill>
              <a:latin typeface="Calibri"/>
              <a:ea typeface="Calibri"/>
              <a:cs typeface="Calibri"/>
              <a:sym typeface="Calibri"/>
            </a:endParaRPr>
          </a:p>
        </p:txBody>
      </p:sp>
      <p:sp>
        <p:nvSpPr>
          <p:cNvPr id="15" name="Google Shape;15;p15"/>
          <p:cNvSpPr txBox="1"/>
          <p:nvPr/>
        </p:nvSpPr>
        <p:spPr>
          <a:xfrm>
            <a:off x="1469723" y="2004164"/>
            <a:ext cx="10020821" cy="369332"/>
          </a:xfrm>
          <a:prstGeom prst="rect">
            <a:avLst/>
          </a:prstGeom>
          <a:solidFill>
            <a:srgbClr val="006E6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799">
              <a:solidFill>
                <a:schemeClr val="dk1"/>
              </a:solidFill>
              <a:latin typeface="Calibri"/>
              <a:ea typeface="Calibri"/>
              <a:cs typeface="Calibri"/>
              <a:sym typeface="Calibri"/>
            </a:endParaRPr>
          </a:p>
        </p:txBody>
      </p:sp>
      <p:sp>
        <p:nvSpPr>
          <p:cNvPr id="16" name="Google Shape;16;p15"/>
          <p:cNvSpPr txBox="1"/>
          <p:nvPr/>
        </p:nvSpPr>
        <p:spPr>
          <a:xfrm>
            <a:off x="1469721" y="2373496"/>
            <a:ext cx="10020821" cy="369332"/>
          </a:xfrm>
          <a:prstGeom prst="rect">
            <a:avLst/>
          </a:prstGeom>
          <a:solidFill>
            <a:srgbClr val="006E6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799">
              <a:solidFill>
                <a:schemeClr val="dk1"/>
              </a:solidFill>
              <a:latin typeface="Calibri"/>
              <a:ea typeface="Calibri"/>
              <a:cs typeface="Calibri"/>
              <a:sym typeface="Calibri"/>
            </a:endParaRPr>
          </a:p>
        </p:txBody>
      </p:sp>
      <p:sp>
        <p:nvSpPr>
          <p:cNvPr id="17" name="Google Shape;17;p15"/>
          <p:cNvSpPr txBox="1"/>
          <p:nvPr/>
        </p:nvSpPr>
        <p:spPr>
          <a:xfrm>
            <a:off x="1469723" y="2742828"/>
            <a:ext cx="10020821" cy="369332"/>
          </a:xfrm>
          <a:prstGeom prst="rect">
            <a:avLst/>
          </a:prstGeom>
          <a:solidFill>
            <a:srgbClr val="006E6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799">
              <a:solidFill>
                <a:schemeClr val="dk1"/>
              </a:solidFill>
              <a:latin typeface="Calibri"/>
              <a:ea typeface="Calibri"/>
              <a:cs typeface="Calibri"/>
              <a:sym typeface="Calibri"/>
            </a:endParaRPr>
          </a:p>
        </p:txBody>
      </p:sp>
      <p:pic>
        <p:nvPicPr>
          <p:cNvPr id="18" name="Google Shape;18;p15"/>
          <p:cNvPicPr preferRelativeResize="0"/>
          <p:nvPr/>
        </p:nvPicPr>
        <p:blipFill rotWithShape="1">
          <a:blip r:embed="rId5">
            <a:alphaModFix/>
          </a:blip>
          <a:srcRect t="26885"/>
          <a:stretch/>
        </p:blipFill>
        <p:spPr>
          <a:xfrm>
            <a:off x="1" y="4123071"/>
            <a:ext cx="12192000" cy="2753981"/>
          </a:xfrm>
          <a:prstGeom prst="rect">
            <a:avLst/>
          </a:prstGeom>
          <a:noFill/>
          <a:ln>
            <a:noFill/>
          </a:ln>
        </p:spPr>
      </p:pic>
    </p:spTree>
    <p:extLst>
      <p:ext uri="{BB962C8B-B14F-4D97-AF65-F5344CB8AC3E}">
        <p14:creationId xmlns:p14="http://schemas.microsoft.com/office/powerpoint/2010/main" val="2428227711"/>
      </p:ext>
    </p:extLst>
  </p:cSld>
  <p:clrMap bg1="lt1" tx1="dk1" bg2="dk2" tx2="lt2" accent1="accent1" accent2="accent2" accent3="accent3" accent4="accent4" accent5="accent5" accent6="accent6" hlink="hlink" folHlink="folHlink"/>
  <p:sldLayoutIdLst>
    <p:sldLayoutId id="2147483729" r:id="rId1"/>
    <p:sldLayoutId id="214748373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pic>
        <p:nvPicPr>
          <p:cNvPr id="22" name="Google Shape;22;p17" descr="SDHS ppt_v2 slides3.jpg"/>
          <p:cNvPicPr preferRelativeResize="0"/>
          <p:nvPr/>
        </p:nvPicPr>
        <p:blipFill rotWithShape="1">
          <a:blip r:embed="rId7">
            <a:alphaModFix/>
          </a:blip>
          <a:srcRect/>
          <a:stretch/>
        </p:blipFill>
        <p:spPr>
          <a:xfrm>
            <a:off x="1" y="0"/>
            <a:ext cx="12192000" cy="6858000"/>
          </a:xfrm>
          <a:prstGeom prst="rect">
            <a:avLst/>
          </a:prstGeom>
          <a:noFill/>
          <a:ln>
            <a:noFill/>
          </a:ln>
        </p:spPr>
      </p:pic>
      <p:sp>
        <p:nvSpPr>
          <p:cNvPr id="23" name="Google Shape;23;p17"/>
          <p:cNvSpPr txBox="1"/>
          <p:nvPr/>
        </p:nvSpPr>
        <p:spPr>
          <a:xfrm>
            <a:off x="6234986" y="6364940"/>
            <a:ext cx="3841314" cy="369332"/>
          </a:xfrm>
          <a:prstGeom prst="rect">
            <a:avLst/>
          </a:prstGeom>
          <a:solidFill>
            <a:srgbClr val="B8BB8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24;p17"/>
          <p:cNvSpPr txBox="1">
            <a:spLocks noGrp="1"/>
          </p:cNvSpPr>
          <p:nvPr>
            <p:ph type="sldNum" idx="12"/>
          </p:nvPr>
        </p:nvSpPr>
        <p:spPr>
          <a:xfrm>
            <a:off x="10897850" y="6333000"/>
            <a:ext cx="1189019" cy="372600"/>
          </a:xfrm>
          <a:prstGeom prst="rect">
            <a:avLst/>
          </a:prstGeom>
          <a:noFill/>
          <a:ln>
            <a:noFill/>
          </a:ln>
        </p:spPr>
        <p:txBody>
          <a:bodyPr spcFirstLastPara="1" wrap="square" lIns="91425" tIns="91425" rIns="91425" bIns="91425" anchor="t" anchorCtr="0">
            <a:noAutofit/>
          </a:bodyPr>
          <a:lstStyle>
            <a:lvl1pPr marL="0" marR="0" lvl="0" indent="0" algn="r" rtl="0">
              <a:buClr>
                <a:srgbClr val="7F7F7F"/>
              </a:buClr>
              <a:buSzPts val="1200"/>
              <a:buFont typeface="Calibri"/>
              <a:buNone/>
              <a:defRPr sz="1200">
                <a:solidFill>
                  <a:srgbClr val="7F7F7F"/>
                </a:solidFill>
                <a:latin typeface="Calibri"/>
                <a:ea typeface="Calibri"/>
                <a:cs typeface="Calibri"/>
                <a:sym typeface="Calibri"/>
              </a:defRPr>
            </a:lvl1pPr>
            <a:lvl2pPr marL="0" marR="0" lvl="1" indent="0" algn="r" rtl="0">
              <a:buClr>
                <a:srgbClr val="7F7F7F"/>
              </a:buClr>
              <a:buSzPts val="1200"/>
              <a:buFont typeface="Calibri"/>
              <a:buNone/>
              <a:defRPr sz="1200">
                <a:solidFill>
                  <a:srgbClr val="7F7F7F"/>
                </a:solidFill>
                <a:latin typeface="Calibri"/>
                <a:ea typeface="Calibri"/>
                <a:cs typeface="Calibri"/>
                <a:sym typeface="Calibri"/>
              </a:defRPr>
            </a:lvl2pPr>
            <a:lvl3pPr marL="0" marR="0" lvl="2" indent="0" algn="r" rtl="0">
              <a:buClr>
                <a:srgbClr val="7F7F7F"/>
              </a:buClr>
              <a:buSzPts val="1200"/>
              <a:buFont typeface="Calibri"/>
              <a:buNone/>
              <a:defRPr sz="1200">
                <a:solidFill>
                  <a:srgbClr val="7F7F7F"/>
                </a:solidFill>
                <a:latin typeface="Calibri"/>
                <a:ea typeface="Calibri"/>
                <a:cs typeface="Calibri"/>
                <a:sym typeface="Calibri"/>
              </a:defRPr>
            </a:lvl3pPr>
            <a:lvl4pPr marL="0" marR="0" lvl="3" indent="0" algn="r" rtl="0">
              <a:buClr>
                <a:srgbClr val="7F7F7F"/>
              </a:buClr>
              <a:buSzPts val="1200"/>
              <a:buFont typeface="Calibri"/>
              <a:buNone/>
              <a:defRPr sz="1200">
                <a:solidFill>
                  <a:srgbClr val="7F7F7F"/>
                </a:solidFill>
                <a:latin typeface="Calibri"/>
                <a:ea typeface="Calibri"/>
                <a:cs typeface="Calibri"/>
                <a:sym typeface="Calibri"/>
              </a:defRPr>
            </a:lvl4pPr>
            <a:lvl5pPr marL="0" marR="0" lvl="4" indent="0" algn="r" rtl="0">
              <a:buClr>
                <a:srgbClr val="7F7F7F"/>
              </a:buClr>
              <a:buSzPts val="1200"/>
              <a:buFont typeface="Calibri"/>
              <a:buNone/>
              <a:defRPr sz="1200">
                <a:solidFill>
                  <a:srgbClr val="7F7F7F"/>
                </a:solidFill>
                <a:latin typeface="Calibri"/>
                <a:ea typeface="Calibri"/>
                <a:cs typeface="Calibri"/>
                <a:sym typeface="Calibri"/>
              </a:defRPr>
            </a:lvl5pPr>
            <a:lvl6pPr marL="0" marR="0" lvl="5" indent="0" algn="r" rtl="0">
              <a:buClr>
                <a:srgbClr val="7F7F7F"/>
              </a:buClr>
              <a:buSzPts val="1200"/>
              <a:buFont typeface="Calibri"/>
              <a:buNone/>
              <a:defRPr sz="1200">
                <a:solidFill>
                  <a:srgbClr val="7F7F7F"/>
                </a:solidFill>
                <a:latin typeface="Calibri"/>
                <a:ea typeface="Calibri"/>
                <a:cs typeface="Calibri"/>
                <a:sym typeface="Calibri"/>
              </a:defRPr>
            </a:lvl6pPr>
            <a:lvl7pPr marL="0" marR="0" lvl="6" indent="0" algn="r" rtl="0">
              <a:buClr>
                <a:srgbClr val="7F7F7F"/>
              </a:buClr>
              <a:buSzPts val="1200"/>
              <a:buFont typeface="Calibri"/>
              <a:buNone/>
              <a:defRPr sz="1200">
                <a:solidFill>
                  <a:srgbClr val="7F7F7F"/>
                </a:solidFill>
                <a:latin typeface="Calibri"/>
                <a:ea typeface="Calibri"/>
                <a:cs typeface="Calibri"/>
                <a:sym typeface="Calibri"/>
              </a:defRPr>
            </a:lvl7pPr>
            <a:lvl8pPr marL="0" marR="0" lvl="7" indent="0" algn="r" rtl="0">
              <a:buClr>
                <a:srgbClr val="7F7F7F"/>
              </a:buClr>
              <a:buSzPts val="1200"/>
              <a:buFont typeface="Calibri"/>
              <a:buNone/>
              <a:defRPr sz="1200">
                <a:solidFill>
                  <a:srgbClr val="7F7F7F"/>
                </a:solidFill>
                <a:latin typeface="Calibri"/>
                <a:ea typeface="Calibri"/>
                <a:cs typeface="Calibri"/>
                <a:sym typeface="Calibri"/>
              </a:defRPr>
            </a:lvl8pPr>
            <a:lvl9pPr marL="0" marR="0" lvl="8" indent="0" algn="r" rtl="0">
              <a:buClr>
                <a:srgbClr val="7F7F7F"/>
              </a:buClr>
              <a:buSzPts val="1200"/>
              <a:buFont typeface="Calibri"/>
              <a:buNone/>
              <a:defRPr sz="1200">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8930920"/>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www.cdc.gov/tb/statistics/reports/2019/Appendix-B.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NUL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9.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tiff"/><Relationship Id="rId1" Type="http://schemas.openxmlformats.org/officeDocument/2006/relationships/slideLayout" Target="../slideLayouts/slideLayout3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3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9.xml"/></Relationships>
</file>

<file path=ppt/slides/_rels/slide14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0.xml"/><Relationship Id="rId1" Type="http://schemas.openxmlformats.org/officeDocument/2006/relationships/slideLayout" Target="../slideLayouts/slideLayout4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4.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96.xml"/><Relationship Id="rId1" Type="http://schemas.openxmlformats.org/officeDocument/2006/relationships/slideLayout" Target="../slideLayouts/slideLayout74.xml"/><Relationship Id="rId4" Type="http://schemas.openxmlformats.org/officeDocument/2006/relationships/image" Target="../media/image122.jpg"/></Relationships>
</file>

<file path=ppt/slides/_rels/slide14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97.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4.xml"/></Relationships>
</file>

<file path=ppt/slides/_rels/slide15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00.xml"/><Relationship Id="rId1" Type="http://schemas.openxmlformats.org/officeDocument/2006/relationships/slideLayout" Target="../slideLayouts/slideLayout74.xml"/></Relationships>
</file>

<file path=ppt/slides/_rels/slide1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1.xml"/><Relationship Id="rId1" Type="http://schemas.openxmlformats.org/officeDocument/2006/relationships/slideLayout" Target="../slideLayouts/slideLayout7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4.xml"/></Relationships>
</file>

<file path=ppt/slides/_rels/slide1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4.xml"/><Relationship Id="rId1" Type="http://schemas.openxmlformats.org/officeDocument/2006/relationships/slideLayout" Target="../slideLayouts/slideLayout74.xml"/><Relationship Id="rId4" Type="http://schemas.openxmlformats.org/officeDocument/2006/relationships/image" Target="../media/image127.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4.xml"/></Relationships>
</file>

<file path=ppt/slides/_rels/slide159.xml.rels><?xml version="1.0" encoding="UTF-8" standalone="yes"?>
<Relationships xmlns="http://schemas.openxmlformats.org/package/2006/relationships"><Relationship Id="rId3" Type="http://schemas.openxmlformats.org/officeDocument/2006/relationships/hyperlink" Target="mailto:phnurse@sonoma-county.org" TargetMode="External"/><Relationship Id="rId2" Type="http://schemas.openxmlformats.org/officeDocument/2006/relationships/notesSlide" Target="../notesSlides/notesSlide107.xml"/><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1.xml"/><Relationship Id="rId16" Type="http://schemas.openxmlformats.org/officeDocument/2006/relationships/image" Target="../media/image42.png"/><Relationship Id="rId1" Type="http://schemas.openxmlformats.org/officeDocument/2006/relationships/slideLayout" Target="../slideLayouts/slideLayout2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6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08.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270.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ags" Target="../tags/tag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41.xml"/><Relationship Id="rId4" Type="http://schemas.openxmlformats.org/officeDocument/2006/relationships/hyperlink" Target="https://apps.who.int/iris/bitstream/handle/10665/336069/9789240013131-eng.pdf"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hyperlink" Target="https://www.cdc.gov/tb/worldtbday/history"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oleObject" Target="../embeddings/oleObject1.bin"/></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chart" Target="../charts/chart8.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images.google.com/imgres?imgurl=http://upload.wikimedia.org/wikipedia/commons/thumb/7/71/Mycobacterium_tuberculosis_Ziehl-Neelsen_stain_02.jpg/800px-Mycobacterium_tuberculosis_Ziehl-Neelsen_stain_02.jpg&amp;imgrefurl=http://commons.wikimedia.org/wiki/Image:Mycobacterium_tuberculosis_Ziehl-Neelsen_stain_02.jpg&amp;h=516&amp;w=800&amp;sz=49&amp;hl=en&amp;start=19&amp;um=1&amp;usg=__pUSeXyLo33v2aIvLnX67g2i3O3A=&amp;tbnid=Ryl3EGxd4Xm8HM:&amp;tbnh=92&amp;tbnw=143&amp;prev=/images%3Fq%3Dtuberculosis%26um%3D1%26hl%3Den%26sa%3DG" TargetMode="Externa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7" name="Rectangle 1030">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5" name="Rectangle 1030">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1" name="Rectangle 1030">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B606B-A54A-A2C3-BD15-B973D7E5081C}"/>
              </a:ext>
            </a:extLst>
          </p:cNvPr>
          <p:cNvSpPr>
            <a:spLocks noGrp="1"/>
          </p:cNvSpPr>
          <p:nvPr>
            <p:ph type="ctrTitle"/>
          </p:nvPr>
        </p:nvSpPr>
        <p:spPr>
          <a:xfrm>
            <a:off x="638882" y="3577456"/>
            <a:ext cx="10909640" cy="1687814"/>
          </a:xfrm>
        </p:spPr>
        <p:txBody>
          <a:bodyPr anchor="b">
            <a:normAutofit/>
          </a:bodyPr>
          <a:lstStyle/>
          <a:p>
            <a:r>
              <a:rPr lang="en-US" sz="4600"/>
              <a:t>World TB Day</a:t>
            </a:r>
            <a:br>
              <a:rPr lang="en-US" sz="4600"/>
            </a:br>
            <a:r>
              <a:rPr lang="en-US" sz="4600">
                <a:effectLst/>
                <a:latin typeface="Calibri" panose="020F0502020204030204" pitchFamily="34" charset="0"/>
                <a:ea typeface="Calibri" panose="020F0502020204030204" pitchFamily="34" charset="0"/>
              </a:rPr>
              <a:t>Best Practices in TB Care and Management </a:t>
            </a:r>
            <a:endParaRPr lang="en-US" sz="4600"/>
          </a:p>
        </p:txBody>
      </p:sp>
      <p:sp>
        <p:nvSpPr>
          <p:cNvPr id="3" name="Subtitle 2">
            <a:extLst>
              <a:ext uri="{FF2B5EF4-FFF2-40B4-BE49-F238E27FC236}">
                <a16:creationId xmlns:a16="http://schemas.microsoft.com/office/drawing/2014/main" id="{1D88EF7C-4136-D4F7-2FA2-E92670D9D69C}"/>
              </a:ext>
            </a:extLst>
          </p:cNvPr>
          <p:cNvSpPr>
            <a:spLocks noGrp="1"/>
          </p:cNvSpPr>
          <p:nvPr>
            <p:ph type="subTitle" idx="1"/>
          </p:nvPr>
        </p:nvSpPr>
        <p:spPr>
          <a:xfrm>
            <a:off x="638881" y="5660607"/>
            <a:ext cx="10909643" cy="552659"/>
          </a:xfrm>
        </p:spPr>
        <p:txBody>
          <a:bodyPr anchor="t">
            <a:noAutofit/>
          </a:bodyPr>
          <a:lstStyle/>
          <a:p>
            <a:r>
              <a:rPr lang="en-US" sz="2000" dirty="0">
                <a:effectLst/>
                <a:latin typeface="Calibri" panose="020F0502020204030204" pitchFamily="34" charset="0"/>
                <a:ea typeface="Calibri" panose="020F0502020204030204" pitchFamily="34" charset="0"/>
              </a:rPr>
              <a:t>Dr. Sundari Mase, Health Officer</a:t>
            </a:r>
          </a:p>
          <a:p>
            <a:r>
              <a:rPr lang="en-US" sz="2000" dirty="0">
                <a:effectLst/>
                <a:latin typeface="Calibri" panose="020F0502020204030204" pitchFamily="34" charset="0"/>
                <a:ea typeface="Calibri" panose="020F0502020204030204" pitchFamily="34" charset="0"/>
              </a:rPr>
              <a:t>Julia Rubin, Epidemiologist </a:t>
            </a:r>
          </a:p>
          <a:p>
            <a:r>
              <a:rPr lang="en-US" sz="2000" dirty="0">
                <a:effectLst/>
                <a:latin typeface="Calibri" panose="020F0502020204030204" pitchFamily="34" charset="0"/>
                <a:ea typeface="Calibri" panose="020F0502020204030204" pitchFamily="34" charset="0"/>
              </a:rPr>
              <a:t>Ashley Peoples-Flores, Aleah Ockenden, Laurel Ockenden and Michelle Heredia Disease, Control Team</a:t>
            </a:r>
            <a:endParaRPr lang="en-US" sz="2000" dirty="0"/>
          </a:p>
        </p:txBody>
      </p:sp>
      <p:sp>
        <p:nvSpPr>
          <p:cNvPr id="1036" name="Freeform: Shape 1032">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End TB">
            <a:extLst>
              <a:ext uri="{FF2B5EF4-FFF2-40B4-BE49-F238E27FC236}">
                <a16:creationId xmlns:a16="http://schemas.microsoft.com/office/drawing/2014/main" id="{DBF30ECD-EB82-BD34-91F9-ED0986C971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73908" y="674754"/>
            <a:ext cx="6439588" cy="2575835"/>
          </a:xfrm>
          <a:prstGeom prst="rect">
            <a:avLst/>
          </a:prstGeom>
          <a:noFill/>
          <a:extLst>
            <a:ext uri="{909E8E84-426E-40DD-AFC4-6F175D3DCCD1}">
              <a14:hiddenFill xmlns:a14="http://schemas.microsoft.com/office/drawing/2010/main">
                <a:solidFill>
                  <a:srgbClr val="FFFFFF"/>
                </a:solidFill>
              </a14:hiddenFill>
            </a:ext>
          </a:extLst>
        </p:spPr>
      </p:pic>
      <p:sp>
        <p:nvSpPr>
          <p:cNvPr id="1078"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302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364" y="195928"/>
            <a:ext cx="10687272" cy="969264"/>
          </a:xfrm>
        </p:spPr>
        <p:txBody>
          <a:bodyPr/>
          <a:lstStyle/>
          <a:p>
            <a:pPr algn="ctr">
              <a:lnSpc>
                <a:spcPct val="100000"/>
              </a:lnSpc>
            </a:pPr>
            <a:r>
              <a:rPr lang="en-US" sz="3000">
                <a:solidFill>
                  <a:schemeClr val="accent1"/>
                </a:solidFill>
                <a:latin typeface="Calibri"/>
                <a:cs typeface="Calibri"/>
              </a:rPr>
              <a:t>Top 10 TB Incidence Rates</a:t>
            </a:r>
            <a:r>
              <a:rPr lang="en-US" sz="3000" baseline="30000">
                <a:solidFill>
                  <a:schemeClr val="accent1"/>
                </a:solidFill>
                <a:latin typeface="Calibri"/>
                <a:cs typeface="Calibri"/>
              </a:rPr>
              <a:t>*</a:t>
            </a:r>
            <a:r>
              <a:rPr lang="en-US" sz="3000">
                <a:solidFill>
                  <a:schemeClr val="accent1"/>
                </a:solidFill>
                <a:latin typeface="Calibri"/>
                <a:cs typeface="Calibri"/>
              </a:rPr>
              <a:t> by Metropolitan Statistical Areas (MSAs), United States, 2021</a:t>
            </a:r>
            <a:endParaRPr lang="en-US" sz="3000">
              <a:solidFill>
                <a:schemeClr val="accent1"/>
              </a:solidFill>
            </a:endParaRPr>
          </a:p>
        </p:txBody>
      </p:sp>
      <p:sp>
        <p:nvSpPr>
          <p:cNvPr id="99" name="TextBox 98">
            <a:extLst>
              <a:ext uri="{FF2B5EF4-FFF2-40B4-BE49-F238E27FC236}">
                <a16:creationId xmlns:a16="http://schemas.microsoft.com/office/drawing/2014/main" id="{18B1EF7D-D193-48DA-9E57-ED8B865576EA}"/>
              </a:ext>
            </a:extLst>
          </p:cNvPr>
          <p:cNvSpPr txBox="1"/>
          <p:nvPr/>
        </p:nvSpPr>
        <p:spPr>
          <a:xfrm>
            <a:off x="66738" y="6489007"/>
            <a:ext cx="2370666" cy="276999"/>
          </a:xfrm>
          <a:prstGeom prst="rect">
            <a:avLst/>
          </a:prstGeom>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30000" noProof="0">
                <a:ln>
                  <a:noFill/>
                </a:ln>
                <a:solidFill>
                  <a:srgbClr val="000000"/>
                </a:solidFill>
                <a:effectLst/>
                <a:uLnTx/>
                <a:uFillTx/>
                <a:latin typeface="Calibri" panose="020F0502020204030204" pitchFamily="34" charset="0"/>
                <a:ea typeface="+mn-ea"/>
                <a:cs typeface="+mn-cs"/>
              </a:rPr>
              <a:t>*</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Cases per 100,000 persons</a:t>
            </a:r>
            <a:endParaRPr kumimoji="0" lang="en-US" sz="1200" b="0" i="0" u="none" strike="noStrike" kern="1200" cap="none" spc="0" normalizeH="0" baseline="30000" noProof="0">
              <a:ln>
                <a:noFill/>
              </a:ln>
              <a:solidFill>
                <a:srgbClr val="000000"/>
              </a:solidFill>
              <a:effectLst/>
              <a:uLnTx/>
              <a:uFillTx/>
              <a:latin typeface="Calibri" panose="020F0502020204030204" pitchFamily="34" charset="0"/>
              <a:ea typeface="+mn-ea"/>
              <a:cs typeface="+mn-cs"/>
            </a:endParaRPr>
          </a:p>
        </p:txBody>
      </p:sp>
      <p:grpSp>
        <p:nvGrpSpPr>
          <p:cNvPr id="64" name="Group 63">
            <a:extLst>
              <a:ext uri="{FF2B5EF4-FFF2-40B4-BE49-F238E27FC236}">
                <a16:creationId xmlns:a16="http://schemas.microsoft.com/office/drawing/2014/main" id="{673DED58-096E-9324-8BF1-76AD9BCA6306}"/>
              </a:ext>
            </a:extLst>
          </p:cNvPr>
          <p:cNvGrpSpPr/>
          <p:nvPr/>
        </p:nvGrpSpPr>
        <p:grpSpPr>
          <a:xfrm>
            <a:off x="332739" y="1070198"/>
            <a:ext cx="11526542" cy="5418809"/>
            <a:chOff x="332739" y="1070198"/>
            <a:chExt cx="11526542" cy="5418809"/>
          </a:xfrm>
        </p:grpSpPr>
        <p:pic>
          <p:nvPicPr>
            <p:cNvPr id="68" name="Picture 67">
              <a:extLst>
                <a:ext uri="{FF2B5EF4-FFF2-40B4-BE49-F238E27FC236}">
                  <a16:creationId xmlns:a16="http://schemas.microsoft.com/office/drawing/2014/main" id="{2D4326A8-4618-4CF9-B3CB-BBC6210AD638}"/>
                </a:ext>
              </a:extLst>
            </p:cNvPr>
            <p:cNvPicPr>
              <a:picLocks noChangeAspect="1"/>
            </p:cNvPicPr>
            <p:nvPr/>
          </p:nvPicPr>
          <p:blipFill>
            <a:blip r:embed="rId3"/>
            <a:stretch>
              <a:fillRect/>
            </a:stretch>
          </p:blipFill>
          <p:spPr>
            <a:xfrm>
              <a:off x="2160374" y="1070198"/>
              <a:ext cx="8616670" cy="5418809"/>
            </a:xfrm>
            <a:prstGeom prst="rect">
              <a:avLst/>
            </a:prstGeom>
            <a:ln>
              <a:noFill/>
            </a:ln>
          </p:spPr>
        </p:pic>
        <p:pic>
          <p:nvPicPr>
            <p:cNvPr id="69" name="Picture 68">
              <a:extLst>
                <a:ext uri="{FF2B5EF4-FFF2-40B4-BE49-F238E27FC236}">
                  <a16:creationId xmlns:a16="http://schemas.microsoft.com/office/drawing/2014/main" id="{157629D9-66FE-4714-BC54-BD24152ECBFB}"/>
                </a:ext>
              </a:extLst>
            </p:cNvPr>
            <p:cNvPicPr>
              <a:picLocks noChangeAspect="1"/>
            </p:cNvPicPr>
            <p:nvPr/>
          </p:nvPicPr>
          <p:blipFill>
            <a:blip r:embed="rId4"/>
            <a:stretch>
              <a:fillRect/>
            </a:stretch>
          </p:blipFill>
          <p:spPr>
            <a:xfrm>
              <a:off x="469103" y="4444679"/>
              <a:ext cx="2120797" cy="2026157"/>
            </a:xfrm>
            <a:prstGeom prst="rect">
              <a:avLst/>
            </a:prstGeom>
            <a:ln>
              <a:noFill/>
            </a:ln>
          </p:spPr>
        </p:pic>
        <p:pic>
          <p:nvPicPr>
            <p:cNvPr id="70" name="Picture 69">
              <a:extLst>
                <a:ext uri="{FF2B5EF4-FFF2-40B4-BE49-F238E27FC236}">
                  <a16:creationId xmlns:a16="http://schemas.microsoft.com/office/drawing/2014/main" id="{44A1F2D4-C0B1-48DC-B099-62A97BBE5FF9}"/>
                </a:ext>
              </a:extLst>
            </p:cNvPr>
            <p:cNvPicPr>
              <a:picLocks noChangeAspect="1"/>
            </p:cNvPicPr>
            <p:nvPr/>
          </p:nvPicPr>
          <p:blipFill>
            <a:blip r:embed="rId5"/>
            <a:stretch>
              <a:fillRect/>
            </a:stretch>
          </p:blipFill>
          <p:spPr>
            <a:xfrm>
              <a:off x="2366461" y="5110034"/>
              <a:ext cx="1224981" cy="822960"/>
            </a:xfrm>
            <a:prstGeom prst="rect">
              <a:avLst/>
            </a:prstGeom>
            <a:ln>
              <a:noFill/>
            </a:ln>
          </p:spPr>
        </p:pic>
        <p:sp>
          <p:nvSpPr>
            <p:cNvPr id="83" name="TextBox 82">
              <a:extLst>
                <a:ext uri="{FF2B5EF4-FFF2-40B4-BE49-F238E27FC236}">
                  <a16:creationId xmlns:a16="http://schemas.microsoft.com/office/drawing/2014/main" id="{3CEC1525-FDEB-42F5-9A17-CAFE9C78F4EE}"/>
                </a:ext>
              </a:extLst>
            </p:cNvPr>
            <p:cNvSpPr txBox="1"/>
            <p:nvPr/>
          </p:nvSpPr>
          <p:spPr>
            <a:xfrm>
              <a:off x="417615" y="1774715"/>
              <a:ext cx="2014963" cy="646331"/>
            </a:xfrm>
            <a:prstGeom prst="rect">
              <a:avLst/>
            </a:prstGeom>
            <a:solidFill>
              <a:schemeClr val="bg1"/>
            </a:solidFill>
            <a:ln w="31750">
              <a:solidFill>
                <a:srgbClr val="F6A01A"/>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San Francisco</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5.8</a:t>
              </a:r>
            </a:p>
          </p:txBody>
        </p:sp>
        <p:sp>
          <p:nvSpPr>
            <p:cNvPr id="89" name="TextBox 88">
              <a:extLst>
                <a:ext uri="{FF2B5EF4-FFF2-40B4-BE49-F238E27FC236}">
                  <a16:creationId xmlns:a16="http://schemas.microsoft.com/office/drawing/2014/main" id="{2544E7C6-4F67-4E0F-8779-EAB310EE8497}"/>
                </a:ext>
              </a:extLst>
            </p:cNvPr>
            <p:cNvSpPr txBox="1"/>
            <p:nvPr/>
          </p:nvSpPr>
          <p:spPr>
            <a:xfrm>
              <a:off x="456520" y="3243455"/>
              <a:ext cx="1334565" cy="646331"/>
            </a:xfrm>
            <a:prstGeom prst="rect">
              <a:avLst/>
            </a:prstGeom>
            <a:ln w="31750">
              <a:solidFill>
                <a:srgbClr val="F6A01A"/>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San Jose</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6.9</a:t>
              </a:r>
            </a:p>
          </p:txBody>
        </p:sp>
        <p:cxnSp>
          <p:nvCxnSpPr>
            <p:cNvPr id="108" name="Straight Connector 107">
              <a:extLst>
                <a:ext uri="{FF2B5EF4-FFF2-40B4-BE49-F238E27FC236}">
                  <a16:creationId xmlns:a16="http://schemas.microsoft.com/office/drawing/2014/main" id="{6B3F8008-9B7D-4276-93B8-5A6829B05938}"/>
                </a:ext>
              </a:extLst>
            </p:cNvPr>
            <p:cNvCxnSpPr>
              <a:cxnSpLocks/>
            </p:cNvCxnSpPr>
            <p:nvPr/>
          </p:nvCxnSpPr>
          <p:spPr>
            <a:xfrm flipH="1">
              <a:off x="1767168" y="3531487"/>
              <a:ext cx="705715" cy="93653"/>
            </a:xfrm>
            <a:prstGeom prst="line">
              <a:avLst/>
            </a:prstGeom>
            <a:ln w="31750">
              <a:solidFill>
                <a:srgbClr val="F6A01A"/>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7BF09A9-2C2F-40F6-8256-B19578B7FE55}"/>
                </a:ext>
              </a:extLst>
            </p:cNvPr>
            <p:cNvCxnSpPr>
              <a:cxnSpLocks/>
            </p:cNvCxnSpPr>
            <p:nvPr/>
          </p:nvCxnSpPr>
          <p:spPr>
            <a:xfrm flipH="1">
              <a:off x="1795652" y="4383561"/>
              <a:ext cx="1049822" cy="867894"/>
            </a:xfrm>
            <a:prstGeom prst="line">
              <a:avLst/>
            </a:prstGeom>
            <a:ln w="31750">
              <a:solidFill>
                <a:srgbClr val="F6A01A"/>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0C385E0-9CFF-4CB9-BB5E-837C5EB3D958}"/>
                </a:ext>
              </a:extLst>
            </p:cNvPr>
            <p:cNvCxnSpPr>
              <a:cxnSpLocks/>
              <a:endCxn id="83" idx="2"/>
            </p:cNvCxnSpPr>
            <p:nvPr/>
          </p:nvCxnSpPr>
          <p:spPr>
            <a:xfrm flipH="1" flipV="1">
              <a:off x="1425097" y="2421046"/>
              <a:ext cx="936175" cy="1056004"/>
            </a:xfrm>
            <a:prstGeom prst="line">
              <a:avLst/>
            </a:prstGeom>
            <a:ln w="31750">
              <a:solidFill>
                <a:srgbClr val="F6A01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A5C55A-B81D-4AC4-B522-CB0E0DC9B99C}"/>
                </a:ext>
              </a:extLst>
            </p:cNvPr>
            <p:cNvCxnSpPr>
              <a:cxnSpLocks/>
            </p:cNvCxnSpPr>
            <p:nvPr/>
          </p:nvCxnSpPr>
          <p:spPr>
            <a:xfrm>
              <a:off x="2881166" y="5308206"/>
              <a:ext cx="831246" cy="98795"/>
            </a:xfrm>
            <a:prstGeom prst="line">
              <a:avLst/>
            </a:prstGeom>
            <a:ln w="31750">
              <a:solidFill>
                <a:srgbClr val="F6A01A"/>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8380C2BD-CB17-44CC-86F9-48FB2071AFF8}"/>
                </a:ext>
              </a:extLst>
            </p:cNvPr>
            <p:cNvSpPr txBox="1"/>
            <p:nvPr/>
          </p:nvSpPr>
          <p:spPr>
            <a:xfrm>
              <a:off x="3473469" y="5173096"/>
              <a:ext cx="1470127" cy="646331"/>
            </a:xfrm>
            <a:prstGeom prst="rect">
              <a:avLst/>
            </a:prstGeom>
            <a:solidFill>
              <a:schemeClr val="bg1"/>
            </a:solidFill>
            <a:ln w="31750">
              <a:solidFill>
                <a:srgbClr val="F6A01A"/>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Honolulu</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8.6</a:t>
              </a:r>
            </a:p>
          </p:txBody>
        </p:sp>
        <p:cxnSp>
          <p:nvCxnSpPr>
            <p:cNvPr id="24" name="Straight Connector 23">
              <a:extLst>
                <a:ext uri="{FF2B5EF4-FFF2-40B4-BE49-F238E27FC236}">
                  <a16:creationId xmlns:a16="http://schemas.microsoft.com/office/drawing/2014/main" id="{D78A0AE9-B33F-4C52-AC9F-05FE0B1D7524}"/>
                </a:ext>
              </a:extLst>
            </p:cNvPr>
            <p:cNvCxnSpPr>
              <a:cxnSpLocks/>
            </p:cNvCxnSpPr>
            <p:nvPr/>
          </p:nvCxnSpPr>
          <p:spPr>
            <a:xfrm flipV="1">
              <a:off x="6672280" y="4787090"/>
              <a:ext cx="786976" cy="941490"/>
            </a:xfrm>
            <a:prstGeom prst="line">
              <a:avLst/>
            </a:prstGeom>
            <a:ln w="31750">
              <a:solidFill>
                <a:srgbClr val="F6A01A"/>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B252BAE-BC32-4BAB-AB83-A12F9D2EA366}"/>
                </a:ext>
              </a:extLst>
            </p:cNvPr>
            <p:cNvCxnSpPr>
              <a:cxnSpLocks/>
            </p:cNvCxnSpPr>
            <p:nvPr/>
          </p:nvCxnSpPr>
          <p:spPr>
            <a:xfrm flipV="1">
              <a:off x="9872921" y="2341432"/>
              <a:ext cx="1109999" cy="575693"/>
            </a:xfrm>
            <a:prstGeom prst="line">
              <a:avLst/>
            </a:prstGeom>
            <a:ln w="31750">
              <a:solidFill>
                <a:srgbClr val="F6A01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3F3251C-9F15-423A-B705-DF2E3F699EAF}"/>
                </a:ext>
              </a:extLst>
            </p:cNvPr>
            <p:cNvCxnSpPr>
              <a:cxnSpLocks/>
            </p:cNvCxnSpPr>
            <p:nvPr/>
          </p:nvCxnSpPr>
          <p:spPr>
            <a:xfrm flipH="1">
              <a:off x="2559808" y="2616798"/>
              <a:ext cx="802861" cy="885680"/>
            </a:xfrm>
            <a:prstGeom prst="line">
              <a:avLst/>
            </a:prstGeom>
            <a:ln w="31750">
              <a:solidFill>
                <a:srgbClr val="F6A01A"/>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2D01364-C485-4FCF-9025-D49170839454}"/>
                </a:ext>
              </a:extLst>
            </p:cNvPr>
            <p:cNvSpPr txBox="1"/>
            <p:nvPr/>
          </p:nvSpPr>
          <p:spPr>
            <a:xfrm>
              <a:off x="2914268" y="2158186"/>
              <a:ext cx="1334565" cy="646331"/>
            </a:xfrm>
            <a:prstGeom prst="rect">
              <a:avLst/>
            </a:prstGeom>
            <a:solidFill>
              <a:schemeClr val="bg1"/>
            </a:solidFill>
            <a:ln w="31750">
              <a:solidFill>
                <a:srgbClr val="F6A01A"/>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Stockton</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5.2</a:t>
              </a:r>
            </a:p>
          </p:txBody>
        </p:sp>
        <p:sp>
          <p:nvSpPr>
            <p:cNvPr id="44" name="TextBox 43">
              <a:extLst>
                <a:ext uri="{FF2B5EF4-FFF2-40B4-BE49-F238E27FC236}">
                  <a16:creationId xmlns:a16="http://schemas.microsoft.com/office/drawing/2014/main" id="{F2237BFE-A7FB-4283-AFA5-EF77CA98BE01}"/>
                </a:ext>
              </a:extLst>
            </p:cNvPr>
            <p:cNvSpPr txBox="1"/>
            <p:nvPr/>
          </p:nvSpPr>
          <p:spPr>
            <a:xfrm>
              <a:off x="6791974" y="4443844"/>
              <a:ext cx="1334565" cy="646331"/>
            </a:xfrm>
            <a:prstGeom prst="rect">
              <a:avLst/>
            </a:prstGeom>
            <a:solidFill>
              <a:schemeClr val="bg1"/>
            </a:solidFill>
            <a:ln w="31750">
              <a:solidFill>
                <a:srgbClr val="F6A01A"/>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Houston </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4.2</a:t>
              </a:r>
            </a:p>
          </p:txBody>
        </p:sp>
        <p:cxnSp>
          <p:nvCxnSpPr>
            <p:cNvPr id="46" name="Straight Connector 45">
              <a:extLst>
                <a:ext uri="{FF2B5EF4-FFF2-40B4-BE49-F238E27FC236}">
                  <a16:creationId xmlns:a16="http://schemas.microsoft.com/office/drawing/2014/main" id="{BE7BA4EF-0CB3-4A57-AF53-8B4330BF1301}"/>
                </a:ext>
              </a:extLst>
            </p:cNvPr>
            <p:cNvCxnSpPr>
              <a:cxnSpLocks/>
            </p:cNvCxnSpPr>
            <p:nvPr/>
          </p:nvCxnSpPr>
          <p:spPr>
            <a:xfrm flipH="1">
              <a:off x="3023827" y="4497203"/>
              <a:ext cx="808667" cy="178280"/>
            </a:xfrm>
            <a:prstGeom prst="line">
              <a:avLst/>
            </a:prstGeom>
            <a:ln w="31750">
              <a:solidFill>
                <a:srgbClr val="F6A01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0DF4C20-C01D-47FD-BEAD-65E2EA387FD9}"/>
                </a:ext>
              </a:extLst>
            </p:cNvPr>
            <p:cNvCxnSpPr>
              <a:cxnSpLocks/>
            </p:cNvCxnSpPr>
            <p:nvPr/>
          </p:nvCxnSpPr>
          <p:spPr>
            <a:xfrm flipH="1">
              <a:off x="2978047" y="3502478"/>
              <a:ext cx="782091" cy="723246"/>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3DFF75F-BB0F-44A3-AA88-98FD55AC990F}"/>
                </a:ext>
              </a:extLst>
            </p:cNvPr>
            <p:cNvSpPr txBox="1"/>
            <p:nvPr/>
          </p:nvSpPr>
          <p:spPr>
            <a:xfrm>
              <a:off x="3678383" y="4293141"/>
              <a:ext cx="1334565" cy="646331"/>
            </a:xfrm>
            <a:prstGeom prst="rect">
              <a:avLst/>
            </a:prstGeom>
            <a:solidFill>
              <a:schemeClr val="bg1"/>
            </a:solidFill>
            <a:ln w="31750">
              <a:solidFill>
                <a:srgbClr val="F6A01A"/>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San Diego</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6.1</a:t>
              </a:r>
            </a:p>
          </p:txBody>
        </p:sp>
        <p:cxnSp>
          <p:nvCxnSpPr>
            <p:cNvPr id="56" name="Straight Connector 55">
              <a:extLst>
                <a:ext uri="{FF2B5EF4-FFF2-40B4-BE49-F238E27FC236}">
                  <a16:creationId xmlns:a16="http://schemas.microsoft.com/office/drawing/2014/main" id="{2D3F76CF-6483-4094-843A-3DB47BD22219}"/>
                </a:ext>
              </a:extLst>
            </p:cNvPr>
            <p:cNvCxnSpPr>
              <a:cxnSpLocks/>
            </p:cNvCxnSpPr>
            <p:nvPr/>
          </p:nvCxnSpPr>
          <p:spPr>
            <a:xfrm flipH="1">
              <a:off x="1305582" y="3810503"/>
              <a:ext cx="1443858" cy="633341"/>
            </a:xfrm>
            <a:prstGeom prst="line">
              <a:avLst/>
            </a:prstGeom>
            <a:ln w="31750">
              <a:solidFill>
                <a:srgbClr val="F6A01A"/>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3479F3E-6027-40F6-9893-6B5B3F94691D}"/>
                </a:ext>
              </a:extLst>
            </p:cNvPr>
            <p:cNvSpPr txBox="1"/>
            <p:nvPr/>
          </p:nvSpPr>
          <p:spPr>
            <a:xfrm>
              <a:off x="332739" y="4049634"/>
              <a:ext cx="1691271" cy="646331"/>
            </a:xfrm>
            <a:prstGeom prst="rect">
              <a:avLst/>
            </a:prstGeom>
            <a:solidFill>
              <a:schemeClr val="bg1"/>
            </a:solidFill>
            <a:ln w="31750">
              <a:solidFill>
                <a:srgbClr val="F6A01A"/>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Fresno</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4.4</a:t>
              </a:r>
            </a:p>
          </p:txBody>
        </p:sp>
        <p:sp>
          <p:nvSpPr>
            <p:cNvPr id="121" name="TextBox 120">
              <a:extLst>
                <a:ext uri="{FF2B5EF4-FFF2-40B4-BE49-F238E27FC236}">
                  <a16:creationId xmlns:a16="http://schemas.microsoft.com/office/drawing/2014/main" id="{17CF8976-08B2-4613-88C4-04585F038062}"/>
                </a:ext>
              </a:extLst>
            </p:cNvPr>
            <p:cNvSpPr txBox="1"/>
            <p:nvPr/>
          </p:nvSpPr>
          <p:spPr>
            <a:xfrm>
              <a:off x="10167990" y="1717501"/>
              <a:ext cx="1691271" cy="646331"/>
            </a:xfrm>
            <a:prstGeom prst="rect">
              <a:avLst/>
            </a:prstGeom>
            <a:solidFill>
              <a:schemeClr val="bg1"/>
            </a:solidFill>
            <a:ln w="31750">
              <a:solidFill>
                <a:srgbClr val="F6A01A"/>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New York City</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4.2</a:t>
              </a:r>
            </a:p>
          </p:txBody>
        </p:sp>
        <p:sp>
          <p:nvSpPr>
            <p:cNvPr id="115" name="TextBox 114">
              <a:extLst>
                <a:ext uri="{FF2B5EF4-FFF2-40B4-BE49-F238E27FC236}">
                  <a16:creationId xmlns:a16="http://schemas.microsoft.com/office/drawing/2014/main" id="{EDF81F31-1B57-42ED-A091-CC09B3B2FCC9}"/>
                </a:ext>
              </a:extLst>
            </p:cNvPr>
            <p:cNvSpPr txBox="1"/>
            <p:nvPr/>
          </p:nvSpPr>
          <p:spPr>
            <a:xfrm>
              <a:off x="882364" y="4934669"/>
              <a:ext cx="1550214" cy="646331"/>
            </a:xfrm>
            <a:prstGeom prst="rect">
              <a:avLst/>
            </a:prstGeom>
            <a:solidFill>
              <a:schemeClr val="bg1"/>
            </a:solidFill>
            <a:ln w="31750">
              <a:solidFill>
                <a:srgbClr val="F6A01A"/>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Los Angeles</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4.9</a:t>
              </a:r>
            </a:p>
          </p:txBody>
        </p:sp>
        <p:sp>
          <p:nvSpPr>
            <p:cNvPr id="40" name="Oval 64">
              <a:extLst>
                <a:ext uri="{FF2B5EF4-FFF2-40B4-BE49-F238E27FC236}">
                  <a16:creationId xmlns:a16="http://schemas.microsoft.com/office/drawing/2014/main" id="{F4E4A173-80BB-48F9-A292-59873271A78B}"/>
                </a:ext>
              </a:extLst>
            </p:cNvPr>
            <p:cNvSpPr>
              <a:spLocks noChangeArrowheads="1"/>
            </p:cNvSpPr>
            <p:nvPr/>
          </p:nvSpPr>
          <p:spPr bwMode="auto">
            <a:xfrm>
              <a:off x="9464272" y="3568427"/>
              <a:ext cx="152400" cy="150812"/>
            </a:xfrm>
            <a:prstGeom prst="ellipse">
              <a:avLst/>
            </a:prstGeom>
            <a:solidFill>
              <a:srgbClr val="A376A6"/>
            </a:solidFill>
            <a:ln w="19050">
              <a:solidFill>
                <a:schemeClr val="bg1"/>
              </a:solidFill>
              <a:round/>
              <a:headEnd/>
              <a:tailEnd/>
            </a:ln>
          </p:spPr>
          <p:txBody>
            <a:bodyPr lIns="0" tIns="0" r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Web Pro" panose="020B0503030403020204" pitchFamily="34" charset="0"/>
                <a:ea typeface="+mn-ea"/>
                <a:cs typeface="+mn-cs"/>
              </a:endParaRPr>
            </a:p>
          </p:txBody>
        </p:sp>
        <p:grpSp>
          <p:nvGrpSpPr>
            <p:cNvPr id="58" name="Group 57">
              <a:extLst>
                <a:ext uri="{FF2B5EF4-FFF2-40B4-BE49-F238E27FC236}">
                  <a16:creationId xmlns:a16="http://schemas.microsoft.com/office/drawing/2014/main" id="{76D8B8AB-4F5B-4288-A7AA-6EF1FCE606D4}"/>
                </a:ext>
              </a:extLst>
            </p:cNvPr>
            <p:cNvGrpSpPr/>
            <p:nvPr/>
          </p:nvGrpSpPr>
          <p:grpSpPr>
            <a:xfrm>
              <a:off x="9961175" y="4543109"/>
              <a:ext cx="1898106" cy="1902048"/>
              <a:chOff x="9961175" y="4756938"/>
              <a:chExt cx="1898106" cy="1902048"/>
            </a:xfrm>
          </p:grpSpPr>
          <p:grpSp>
            <p:nvGrpSpPr>
              <p:cNvPr id="57" name="Group 56">
                <a:extLst>
                  <a:ext uri="{FF2B5EF4-FFF2-40B4-BE49-F238E27FC236}">
                    <a16:creationId xmlns:a16="http://schemas.microsoft.com/office/drawing/2014/main" id="{22053D04-85B6-4C95-8E6E-A873ECB665C1}"/>
                  </a:ext>
                </a:extLst>
              </p:cNvPr>
              <p:cNvGrpSpPr/>
              <p:nvPr/>
            </p:nvGrpSpPr>
            <p:grpSpPr>
              <a:xfrm>
                <a:off x="9979244" y="4771520"/>
                <a:ext cx="1880037" cy="1887466"/>
                <a:chOff x="9979244" y="4774606"/>
                <a:chExt cx="1880037" cy="1887466"/>
              </a:xfrm>
            </p:grpSpPr>
            <p:grpSp>
              <p:nvGrpSpPr>
                <p:cNvPr id="41" name="Group 40">
                  <a:extLst>
                    <a:ext uri="{FF2B5EF4-FFF2-40B4-BE49-F238E27FC236}">
                      <a16:creationId xmlns:a16="http://schemas.microsoft.com/office/drawing/2014/main" id="{988862E7-69D9-436A-9D49-40D23ED4A44B}"/>
                    </a:ext>
                  </a:extLst>
                </p:cNvPr>
                <p:cNvGrpSpPr/>
                <p:nvPr/>
              </p:nvGrpSpPr>
              <p:grpSpPr>
                <a:xfrm>
                  <a:off x="9979244" y="4774606"/>
                  <a:ext cx="1880037" cy="1887466"/>
                  <a:chOff x="10792285" y="5322649"/>
                  <a:chExt cx="1167822" cy="1333500"/>
                </a:xfrm>
              </p:grpSpPr>
              <p:pic>
                <p:nvPicPr>
                  <p:cNvPr id="42" name="Picture 41">
                    <a:extLst>
                      <a:ext uri="{FF2B5EF4-FFF2-40B4-BE49-F238E27FC236}">
                        <a16:creationId xmlns:a16="http://schemas.microsoft.com/office/drawing/2014/main" id="{8DE151E0-65DF-41C0-85FE-D894C3AD5A85}"/>
                      </a:ext>
                    </a:extLst>
                  </p:cNvPr>
                  <p:cNvPicPr>
                    <a:picLocks noChangeAspect="1"/>
                  </p:cNvPicPr>
                  <p:nvPr/>
                </p:nvPicPr>
                <p:blipFill>
                  <a:blip r:embed="rId6"/>
                  <a:stretch>
                    <a:fillRect/>
                  </a:stretch>
                </p:blipFill>
                <p:spPr>
                  <a:xfrm>
                    <a:off x="10792285" y="5322649"/>
                    <a:ext cx="1047750" cy="1333500"/>
                  </a:xfrm>
                  <a:prstGeom prst="rect">
                    <a:avLst/>
                  </a:prstGeom>
                </p:spPr>
              </p:pic>
              <p:sp>
                <p:nvSpPr>
                  <p:cNvPr id="43" name="TextBox 42">
                    <a:extLst>
                      <a:ext uri="{FF2B5EF4-FFF2-40B4-BE49-F238E27FC236}">
                        <a16:creationId xmlns:a16="http://schemas.microsoft.com/office/drawing/2014/main" id="{DD96E6A7-2A27-434F-90C8-B56A0EB51FA8}"/>
                      </a:ext>
                    </a:extLst>
                  </p:cNvPr>
                  <p:cNvSpPr txBox="1"/>
                  <p:nvPr/>
                </p:nvSpPr>
                <p:spPr>
                  <a:xfrm>
                    <a:off x="11204286" y="5621813"/>
                    <a:ext cx="755821" cy="21744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&lt;1.5</a:t>
                    </a:r>
                    <a:endParaRPr kumimoji="0" lang="en-US" sz="24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sp>
                <p:nvSpPr>
                  <p:cNvPr id="47" name="TextBox 46">
                    <a:extLst>
                      <a:ext uri="{FF2B5EF4-FFF2-40B4-BE49-F238E27FC236}">
                        <a16:creationId xmlns:a16="http://schemas.microsoft.com/office/drawing/2014/main" id="{BDC53E24-EA94-404A-B88F-2A47730B1901}"/>
                      </a:ext>
                    </a:extLst>
                  </p:cNvPr>
                  <p:cNvSpPr txBox="1"/>
                  <p:nvPr/>
                </p:nvSpPr>
                <p:spPr>
                  <a:xfrm>
                    <a:off x="11199361" y="5893886"/>
                    <a:ext cx="755821" cy="21744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1.5–&lt;3.0</a:t>
                    </a:r>
                    <a:endParaRPr kumimoji="0" lang="en-US" sz="24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sp>
                <p:nvSpPr>
                  <p:cNvPr id="50" name="TextBox 49">
                    <a:extLst>
                      <a:ext uri="{FF2B5EF4-FFF2-40B4-BE49-F238E27FC236}">
                        <a16:creationId xmlns:a16="http://schemas.microsoft.com/office/drawing/2014/main" id="{60F066B4-505B-4EAF-88E4-AD9C4299DC9C}"/>
                      </a:ext>
                    </a:extLst>
                  </p:cNvPr>
                  <p:cNvSpPr txBox="1"/>
                  <p:nvPr/>
                </p:nvSpPr>
                <p:spPr>
                  <a:xfrm>
                    <a:off x="11199361" y="6390817"/>
                    <a:ext cx="755821" cy="21744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≥4.5</a:t>
                    </a:r>
                    <a:endParaRPr kumimoji="0" lang="en-US" sz="24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grpSp>
            <p:sp>
              <p:nvSpPr>
                <p:cNvPr id="71" name="TextBox 70">
                  <a:extLst>
                    <a:ext uri="{FF2B5EF4-FFF2-40B4-BE49-F238E27FC236}">
                      <a16:creationId xmlns:a16="http://schemas.microsoft.com/office/drawing/2014/main" id="{E3B8ABB7-DDFF-413C-BBCA-7C5BE347553A}"/>
                    </a:ext>
                  </a:extLst>
                </p:cNvPr>
                <p:cNvSpPr txBox="1"/>
                <p:nvPr/>
              </p:nvSpPr>
              <p:spPr>
                <a:xfrm>
                  <a:off x="10636484" y="5954373"/>
                  <a:ext cx="1047528"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3.0–&lt;4.5</a:t>
                  </a:r>
                </a:p>
              </p:txBody>
            </p:sp>
          </p:grpSp>
          <p:sp>
            <p:nvSpPr>
              <p:cNvPr id="72" name="TextBox 71">
                <a:extLst>
                  <a:ext uri="{FF2B5EF4-FFF2-40B4-BE49-F238E27FC236}">
                    <a16:creationId xmlns:a16="http://schemas.microsoft.com/office/drawing/2014/main" id="{4F150075-B411-46DC-9367-2D55F31181A9}"/>
                  </a:ext>
                </a:extLst>
              </p:cNvPr>
              <p:cNvSpPr txBox="1"/>
              <p:nvPr/>
            </p:nvSpPr>
            <p:spPr>
              <a:xfrm>
                <a:off x="9961175" y="4756938"/>
                <a:ext cx="1691271"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lumMod val="85000"/>
                        <a:lumOff val="15000"/>
                      </a:srgbClr>
                    </a:solidFill>
                    <a:effectLst/>
                    <a:uLnTx/>
                    <a:uFillTx/>
                    <a:latin typeface="Calibri"/>
                    <a:ea typeface="+mn-ea"/>
                    <a:cs typeface="Calibri"/>
                  </a:rPr>
                  <a:t>     Incidence rate</a:t>
                </a:r>
                <a:r>
                  <a:rPr kumimoji="0" lang="en-US" sz="1600" b="0" i="0" u="none" strike="noStrike" kern="1200" cap="none" spc="0" normalizeH="0" baseline="30000" noProof="0">
                    <a:ln>
                      <a:noFill/>
                    </a:ln>
                    <a:solidFill>
                      <a:srgbClr val="000000">
                        <a:lumMod val="85000"/>
                        <a:lumOff val="15000"/>
                      </a:srgbClr>
                    </a:solidFill>
                    <a:effectLst/>
                    <a:uLnTx/>
                    <a:uFillTx/>
                    <a:latin typeface="Calibri"/>
                    <a:ea typeface="+mn-ea"/>
                    <a:cs typeface="Calibri"/>
                  </a:rPr>
                  <a:t>*</a:t>
                </a:r>
                <a:endParaRPr kumimoji="0" lang="en-US" sz="2800" b="0" i="0" u="none" strike="noStrike" kern="1200" cap="none" spc="0" normalizeH="0" baseline="3000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grpSp>
        <p:grpSp>
          <p:nvGrpSpPr>
            <p:cNvPr id="13" name="Group 12">
              <a:extLst>
                <a:ext uri="{FF2B5EF4-FFF2-40B4-BE49-F238E27FC236}">
                  <a16:creationId xmlns:a16="http://schemas.microsoft.com/office/drawing/2014/main" id="{F6DB3418-FFB7-4365-9320-4E71C6268B6D}"/>
                </a:ext>
              </a:extLst>
            </p:cNvPr>
            <p:cNvGrpSpPr/>
            <p:nvPr/>
          </p:nvGrpSpPr>
          <p:grpSpPr>
            <a:xfrm>
              <a:off x="2765022" y="3648199"/>
              <a:ext cx="483319" cy="644424"/>
              <a:chOff x="11016089" y="2481362"/>
              <a:chExt cx="483319" cy="644424"/>
            </a:xfrm>
          </p:grpSpPr>
          <p:pic>
            <p:nvPicPr>
              <p:cNvPr id="65" name="Picture 64" descr="A red balloon on a stand&#10;&#10;Description automatically generated with low confidence">
                <a:extLst>
                  <a:ext uri="{FF2B5EF4-FFF2-40B4-BE49-F238E27FC236}">
                    <a16:creationId xmlns:a16="http://schemas.microsoft.com/office/drawing/2014/main" id="{E606397E-07AF-4D21-BA26-405FFF8C8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16089" y="2481362"/>
                <a:ext cx="483319" cy="644424"/>
              </a:xfrm>
              <a:prstGeom prst="rect">
                <a:avLst/>
              </a:prstGeom>
              <a:ln>
                <a:noFill/>
              </a:ln>
            </p:spPr>
          </p:pic>
          <p:pic>
            <p:nvPicPr>
              <p:cNvPr id="11" name="Picture 10" descr="Shape, icon&#10;&#10;Description automatically generated">
                <a:extLst>
                  <a:ext uri="{FF2B5EF4-FFF2-40B4-BE49-F238E27FC236}">
                    <a16:creationId xmlns:a16="http://schemas.microsoft.com/office/drawing/2014/main" id="{40F15DF0-CACA-4077-9B6E-F79FC249B72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3798" b="41455"/>
              <a:stretch/>
            </p:blipFill>
            <p:spPr>
              <a:xfrm>
                <a:off x="11096089" y="2544516"/>
                <a:ext cx="280225" cy="190318"/>
              </a:xfrm>
              <a:prstGeom prst="rect">
                <a:avLst/>
              </a:prstGeom>
            </p:spPr>
          </p:pic>
        </p:grpSp>
        <p:grpSp>
          <p:nvGrpSpPr>
            <p:cNvPr id="10" name="Group 9">
              <a:extLst>
                <a:ext uri="{FF2B5EF4-FFF2-40B4-BE49-F238E27FC236}">
                  <a16:creationId xmlns:a16="http://schemas.microsoft.com/office/drawing/2014/main" id="{AB79EA10-5BFE-8029-E74C-153C620C1A4C}"/>
                </a:ext>
              </a:extLst>
            </p:cNvPr>
            <p:cNvGrpSpPr/>
            <p:nvPr/>
          </p:nvGrpSpPr>
          <p:grpSpPr>
            <a:xfrm>
              <a:off x="9627400" y="2430179"/>
              <a:ext cx="483319" cy="644424"/>
              <a:chOff x="11016089" y="2481362"/>
              <a:chExt cx="483319" cy="644424"/>
            </a:xfrm>
          </p:grpSpPr>
          <p:pic>
            <p:nvPicPr>
              <p:cNvPr id="20" name="Picture 19" descr="A red balloon on a stand&#10;&#10;Description automatically generated with low confidence">
                <a:extLst>
                  <a:ext uri="{FF2B5EF4-FFF2-40B4-BE49-F238E27FC236}">
                    <a16:creationId xmlns:a16="http://schemas.microsoft.com/office/drawing/2014/main" id="{A6F53DFD-8EFA-55EA-0CAA-C6047CF338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16089" y="2481362"/>
                <a:ext cx="483319" cy="644424"/>
              </a:xfrm>
              <a:prstGeom prst="rect">
                <a:avLst/>
              </a:prstGeom>
              <a:ln>
                <a:noFill/>
              </a:ln>
            </p:spPr>
          </p:pic>
          <p:pic>
            <p:nvPicPr>
              <p:cNvPr id="21" name="Picture 20" descr="Shape, icon&#10;&#10;Description automatically generated">
                <a:extLst>
                  <a:ext uri="{FF2B5EF4-FFF2-40B4-BE49-F238E27FC236}">
                    <a16:creationId xmlns:a16="http://schemas.microsoft.com/office/drawing/2014/main" id="{49E0B13C-3F4C-0452-BC0A-AB2C6355C9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3798" b="41455"/>
              <a:stretch/>
            </p:blipFill>
            <p:spPr>
              <a:xfrm>
                <a:off x="11096089" y="2544516"/>
                <a:ext cx="280225" cy="190318"/>
              </a:xfrm>
              <a:prstGeom prst="rect">
                <a:avLst/>
              </a:prstGeom>
            </p:spPr>
          </p:pic>
        </p:grpSp>
        <p:grpSp>
          <p:nvGrpSpPr>
            <p:cNvPr id="3" name="Group 2">
              <a:extLst>
                <a:ext uri="{FF2B5EF4-FFF2-40B4-BE49-F238E27FC236}">
                  <a16:creationId xmlns:a16="http://schemas.microsoft.com/office/drawing/2014/main" id="{3022CD59-0D10-051F-0814-5DB8BD6BD8BB}"/>
                </a:ext>
              </a:extLst>
            </p:cNvPr>
            <p:cNvGrpSpPr/>
            <p:nvPr/>
          </p:nvGrpSpPr>
          <p:grpSpPr>
            <a:xfrm>
              <a:off x="2785821" y="4195406"/>
              <a:ext cx="483319" cy="644424"/>
              <a:chOff x="11016089" y="2481362"/>
              <a:chExt cx="483319" cy="644424"/>
            </a:xfrm>
          </p:grpSpPr>
          <p:pic>
            <p:nvPicPr>
              <p:cNvPr id="4" name="Picture 3" descr="A red balloon on a stand&#10;&#10;Description automatically generated with low confidence">
                <a:extLst>
                  <a:ext uri="{FF2B5EF4-FFF2-40B4-BE49-F238E27FC236}">
                    <a16:creationId xmlns:a16="http://schemas.microsoft.com/office/drawing/2014/main" id="{D3ECF995-93EC-6E32-2622-F119B846CB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16089" y="2481362"/>
                <a:ext cx="483319" cy="644424"/>
              </a:xfrm>
              <a:prstGeom prst="rect">
                <a:avLst/>
              </a:prstGeom>
              <a:ln>
                <a:noFill/>
              </a:ln>
            </p:spPr>
          </p:pic>
          <p:pic>
            <p:nvPicPr>
              <p:cNvPr id="5" name="Picture 4" descr="Shape, icon&#10;&#10;Description automatically generated">
                <a:extLst>
                  <a:ext uri="{FF2B5EF4-FFF2-40B4-BE49-F238E27FC236}">
                    <a16:creationId xmlns:a16="http://schemas.microsoft.com/office/drawing/2014/main" id="{CC1F20DD-048A-AFAF-E356-D271FA469D4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3798" b="41455"/>
              <a:stretch/>
            </p:blipFill>
            <p:spPr>
              <a:xfrm>
                <a:off x="11096089" y="2544516"/>
                <a:ext cx="280225" cy="190318"/>
              </a:xfrm>
              <a:prstGeom prst="rect">
                <a:avLst/>
              </a:prstGeom>
            </p:spPr>
          </p:pic>
        </p:grpSp>
        <p:grpSp>
          <p:nvGrpSpPr>
            <p:cNvPr id="6" name="Group 5">
              <a:extLst>
                <a:ext uri="{FF2B5EF4-FFF2-40B4-BE49-F238E27FC236}">
                  <a16:creationId xmlns:a16="http://schemas.microsoft.com/office/drawing/2014/main" id="{B233D8F5-0A2A-4714-40E0-5DF2C6EB63BA}"/>
                </a:ext>
              </a:extLst>
            </p:cNvPr>
            <p:cNvGrpSpPr/>
            <p:nvPr/>
          </p:nvGrpSpPr>
          <p:grpSpPr>
            <a:xfrm>
              <a:off x="2654442" y="4808509"/>
              <a:ext cx="483319" cy="644424"/>
              <a:chOff x="11016089" y="2481362"/>
              <a:chExt cx="483319" cy="644424"/>
            </a:xfrm>
          </p:grpSpPr>
          <p:pic>
            <p:nvPicPr>
              <p:cNvPr id="7" name="Picture 6" descr="A red balloon on a stand&#10;&#10;Description automatically generated with low confidence">
                <a:extLst>
                  <a:ext uri="{FF2B5EF4-FFF2-40B4-BE49-F238E27FC236}">
                    <a16:creationId xmlns:a16="http://schemas.microsoft.com/office/drawing/2014/main" id="{BD54EC78-53FC-76B9-2B98-9F840467C7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16089" y="2481362"/>
                <a:ext cx="483319" cy="644424"/>
              </a:xfrm>
              <a:prstGeom prst="rect">
                <a:avLst/>
              </a:prstGeom>
              <a:ln>
                <a:noFill/>
              </a:ln>
            </p:spPr>
          </p:pic>
          <p:pic>
            <p:nvPicPr>
              <p:cNvPr id="8" name="Picture 7" descr="Shape, icon&#10;&#10;Description automatically generated">
                <a:extLst>
                  <a:ext uri="{FF2B5EF4-FFF2-40B4-BE49-F238E27FC236}">
                    <a16:creationId xmlns:a16="http://schemas.microsoft.com/office/drawing/2014/main" id="{A70FCC35-672F-1819-04AD-176FD239F4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3798" b="41455"/>
              <a:stretch/>
            </p:blipFill>
            <p:spPr>
              <a:xfrm>
                <a:off x="11096089" y="2544516"/>
                <a:ext cx="280225" cy="190318"/>
              </a:xfrm>
              <a:prstGeom prst="rect">
                <a:avLst/>
              </a:prstGeom>
            </p:spPr>
          </p:pic>
        </p:grpSp>
        <p:grpSp>
          <p:nvGrpSpPr>
            <p:cNvPr id="9" name="Group 8">
              <a:extLst>
                <a:ext uri="{FF2B5EF4-FFF2-40B4-BE49-F238E27FC236}">
                  <a16:creationId xmlns:a16="http://schemas.microsoft.com/office/drawing/2014/main" id="{A48C0133-B47C-4005-6BAA-B91105D3AB7B}"/>
                </a:ext>
              </a:extLst>
            </p:cNvPr>
            <p:cNvGrpSpPr/>
            <p:nvPr/>
          </p:nvGrpSpPr>
          <p:grpSpPr>
            <a:xfrm>
              <a:off x="6429408" y="5220164"/>
              <a:ext cx="483319" cy="644424"/>
              <a:chOff x="11016089" y="2481362"/>
              <a:chExt cx="483319" cy="644424"/>
            </a:xfrm>
          </p:grpSpPr>
          <p:pic>
            <p:nvPicPr>
              <p:cNvPr id="12" name="Picture 11" descr="A red balloon on a stand&#10;&#10;Description automatically generated with low confidence">
                <a:extLst>
                  <a:ext uri="{FF2B5EF4-FFF2-40B4-BE49-F238E27FC236}">
                    <a16:creationId xmlns:a16="http://schemas.microsoft.com/office/drawing/2014/main" id="{0138E61F-D845-A337-9A9A-54D4CC34FE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16089" y="2481362"/>
                <a:ext cx="483319" cy="644424"/>
              </a:xfrm>
              <a:prstGeom prst="rect">
                <a:avLst/>
              </a:prstGeom>
              <a:ln>
                <a:noFill/>
              </a:ln>
            </p:spPr>
          </p:pic>
          <p:pic>
            <p:nvPicPr>
              <p:cNvPr id="14" name="Picture 13" descr="Shape, icon&#10;&#10;Description automatically generated">
                <a:extLst>
                  <a:ext uri="{FF2B5EF4-FFF2-40B4-BE49-F238E27FC236}">
                    <a16:creationId xmlns:a16="http://schemas.microsoft.com/office/drawing/2014/main" id="{06B7D302-F428-3702-F5D3-BF70012003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3798" b="41455"/>
              <a:stretch/>
            </p:blipFill>
            <p:spPr>
              <a:xfrm>
                <a:off x="11096089" y="2544516"/>
                <a:ext cx="280225" cy="190318"/>
              </a:xfrm>
              <a:prstGeom prst="rect">
                <a:avLst/>
              </a:prstGeom>
            </p:spPr>
          </p:pic>
        </p:grpSp>
        <p:grpSp>
          <p:nvGrpSpPr>
            <p:cNvPr id="18" name="Group 17">
              <a:extLst>
                <a:ext uri="{FF2B5EF4-FFF2-40B4-BE49-F238E27FC236}">
                  <a16:creationId xmlns:a16="http://schemas.microsoft.com/office/drawing/2014/main" id="{02C2E5EB-8481-0614-5867-FDD6F6769A57}"/>
                </a:ext>
              </a:extLst>
            </p:cNvPr>
            <p:cNvGrpSpPr/>
            <p:nvPr/>
          </p:nvGrpSpPr>
          <p:grpSpPr>
            <a:xfrm>
              <a:off x="2321613" y="2995474"/>
              <a:ext cx="483319" cy="644424"/>
              <a:chOff x="11016089" y="2481362"/>
              <a:chExt cx="483319" cy="644424"/>
            </a:xfrm>
          </p:grpSpPr>
          <p:pic>
            <p:nvPicPr>
              <p:cNvPr id="23" name="Picture 22" descr="A red balloon on a stand&#10;&#10;Description automatically generated with low confidence">
                <a:extLst>
                  <a:ext uri="{FF2B5EF4-FFF2-40B4-BE49-F238E27FC236}">
                    <a16:creationId xmlns:a16="http://schemas.microsoft.com/office/drawing/2014/main" id="{993E4ABD-1FC4-9FC3-FA77-477C415401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16089" y="2481362"/>
                <a:ext cx="483319" cy="644424"/>
              </a:xfrm>
              <a:prstGeom prst="rect">
                <a:avLst/>
              </a:prstGeom>
              <a:ln>
                <a:noFill/>
              </a:ln>
            </p:spPr>
          </p:pic>
          <p:pic>
            <p:nvPicPr>
              <p:cNvPr id="25" name="Picture 24" descr="Shape, icon&#10;&#10;Description automatically generated">
                <a:extLst>
                  <a:ext uri="{FF2B5EF4-FFF2-40B4-BE49-F238E27FC236}">
                    <a16:creationId xmlns:a16="http://schemas.microsoft.com/office/drawing/2014/main" id="{D436BA65-C4D2-AD04-E491-E7774FF5BF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3798" b="41455"/>
              <a:stretch/>
            </p:blipFill>
            <p:spPr>
              <a:xfrm>
                <a:off x="11096089" y="2544516"/>
                <a:ext cx="280225" cy="190318"/>
              </a:xfrm>
              <a:prstGeom prst="rect">
                <a:avLst/>
              </a:prstGeom>
            </p:spPr>
          </p:pic>
        </p:grpSp>
        <p:grpSp>
          <p:nvGrpSpPr>
            <p:cNvPr id="28" name="Group 27">
              <a:extLst>
                <a:ext uri="{FF2B5EF4-FFF2-40B4-BE49-F238E27FC236}">
                  <a16:creationId xmlns:a16="http://schemas.microsoft.com/office/drawing/2014/main" id="{D93DC7FF-774D-C8F2-ED83-E9E6004264CD}"/>
                </a:ext>
              </a:extLst>
            </p:cNvPr>
            <p:cNvGrpSpPr/>
            <p:nvPr/>
          </p:nvGrpSpPr>
          <p:grpSpPr>
            <a:xfrm>
              <a:off x="2242786" y="3056784"/>
              <a:ext cx="483319" cy="644424"/>
              <a:chOff x="11016089" y="2481362"/>
              <a:chExt cx="483319" cy="644424"/>
            </a:xfrm>
          </p:grpSpPr>
          <p:pic>
            <p:nvPicPr>
              <p:cNvPr id="30" name="Picture 29" descr="A red balloon on a stand&#10;&#10;Description automatically generated with low confidence">
                <a:extLst>
                  <a:ext uri="{FF2B5EF4-FFF2-40B4-BE49-F238E27FC236}">
                    <a16:creationId xmlns:a16="http://schemas.microsoft.com/office/drawing/2014/main" id="{40089AD4-414E-DFAA-DF9E-9A68974A27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16089" y="2481362"/>
                <a:ext cx="483319" cy="644424"/>
              </a:xfrm>
              <a:prstGeom prst="rect">
                <a:avLst/>
              </a:prstGeom>
              <a:ln>
                <a:noFill/>
              </a:ln>
            </p:spPr>
          </p:pic>
          <p:pic>
            <p:nvPicPr>
              <p:cNvPr id="31" name="Picture 30" descr="Shape, icon&#10;&#10;Description automatically generated">
                <a:extLst>
                  <a:ext uri="{FF2B5EF4-FFF2-40B4-BE49-F238E27FC236}">
                    <a16:creationId xmlns:a16="http://schemas.microsoft.com/office/drawing/2014/main" id="{E51C7A2D-B96A-D732-137A-46B2C4AE7F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3798" b="41455"/>
              <a:stretch/>
            </p:blipFill>
            <p:spPr>
              <a:xfrm>
                <a:off x="11096089" y="2544516"/>
                <a:ext cx="280225" cy="190318"/>
              </a:xfrm>
              <a:prstGeom prst="rect">
                <a:avLst/>
              </a:prstGeom>
            </p:spPr>
          </p:pic>
        </p:grpSp>
        <p:grpSp>
          <p:nvGrpSpPr>
            <p:cNvPr id="34" name="Group 33">
              <a:extLst>
                <a:ext uri="{FF2B5EF4-FFF2-40B4-BE49-F238E27FC236}">
                  <a16:creationId xmlns:a16="http://schemas.microsoft.com/office/drawing/2014/main" id="{16D55EDC-5B86-513E-6925-9C1D4A7C482C}"/>
                </a:ext>
              </a:extLst>
            </p:cNvPr>
            <p:cNvGrpSpPr/>
            <p:nvPr/>
          </p:nvGrpSpPr>
          <p:grpSpPr>
            <a:xfrm>
              <a:off x="2120165" y="2977957"/>
              <a:ext cx="483319" cy="644424"/>
              <a:chOff x="11016089" y="2481362"/>
              <a:chExt cx="483319" cy="644424"/>
            </a:xfrm>
          </p:grpSpPr>
          <p:pic>
            <p:nvPicPr>
              <p:cNvPr id="38" name="Picture 37" descr="A red balloon on a stand&#10;&#10;Description automatically generated with low confidence">
                <a:extLst>
                  <a:ext uri="{FF2B5EF4-FFF2-40B4-BE49-F238E27FC236}">
                    <a16:creationId xmlns:a16="http://schemas.microsoft.com/office/drawing/2014/main" id="{14AA11A4-C6E2-F16D-4C8D-3929E0CAD9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16089" y="2481362"/>
                <a:ext cx="483319" cy="644424"/>
              </a:xfrm>
              <a:prstGeom prst="rect">
                <a:avLst/>
              </a:prstGeom>
              <a:ln>
                <a:noFill/>
              </a:ln>
            </p:spPr>
          </p:pic>
          <p:pic>
            <p:nvPicPr>
              <p:cNvPr id="52" name="Picture 51" descr="Shape, icon&#10;&#10;Description automatically generated">
                <a:extLst>
                  <a:ext uri="{FF2B5EF4-FFF2-40B4-BE49-F238E27FC236}">
                    <a16:creationId xmlns:a16="http://schemas.microsoft.com/office/drawing/2014/main" id="{77E19FC6-6EF8-0151-E802-4D0B0B918A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3798" b="41455"/>
              <a:stretch/>
            </p:blipFill>
            <p:spPr>
              <a:xfrm>
                <a:off x="11096089" y="2544516"/>
                <a:ext cx="280225" cy="190318"/>
              </a:xfrm>
              <a:prstGeom prst="rect">
                <a:avLst/>
              </a:prstGeom>
            </p:spPr>
          </p:pic>
        </p:grpSp>
        <p:grpSp>
          <p:nvGrpSpPr>
            <p:cNvPr id="53" name="Group 52">
              <a:extLst>
                <a:ext uri="{FF2B5EF4-FFF2-40B4-BE49-F238E27FC236}">
                  <a16:creationId xmlns:a16="http://schemas.microsoft.com/office/drawing/2014/main" id="{1CF33BA7-063F-59C4-F17F-02853CAF0B85}"/>
                </a:ext>
              </a:extLst>
            </p:cNvPr>
            <p:cNvGrpSpPr/>
            <p:nvPr/>
          </p:nvGrpSpPr>
          <p:grpSpPr>
            <a:xfrm>
              <a:off x="2490834" y="3319886"/>
              <a:ext cx="483319" cy="644424"/>
              <a:chOff x="11016089" y="2481362"/>
              <a:chExt cx="483319" cy="644424"/>
            </a:xfrm>
          </p:grpSpPr>
          <p:pic>
            <p:nvPicPr>
              <p:cNvPr id="55" name="Picture 54" descr="A red balloon on a stand&#10;&#10;Description automatically generated with low confidence">
                <a:extLst>
                  <a:ext uri="{FF2B5EF4-FFF2-40B4-BE49-F238E27FC236}">
                    <a16:creationId xmlns:a16="http://schemas.microsoft.com/office/drawing/2014/main" id="{899B6857-9046-D6A3-939C-8D366C6701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16089" y="2481362"/>
                <a:ext cx="483319" cy="644424"/>
              </a:xfrm>
              <a:prstGeom prst="rect">
                <a:avLst/>
              </a:prstGeom>
              <a:ln>
                <a:noFill/>
              </a:ln>
            </p:spPr>
          </p:pic>
          <p:pic>
            <p:nvPicPr>
              <p:cNvPr id="59" name="Picture 58" descr="Shape, icon&#10;&#10;Description automatically generated">
                <a:extLst>
                  <a:ext uri="{FF2B5EF4-FFF2-40B4-BE49-F238E27FC236}">
                    <a16:creationId xmlns:a16="http://schemas.microsoft.com/office/drawing/2014/main" id="{22862573-8474-5F60-58E6-FB1F1A223A9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3798" b="41455"/>
              <a:stretch/>
            </p:blipFill>
            <p:spPr>
              <a:xfrm>
                <a:off x="11096089" y="2544516"/>
                <a:ext cx="280225" cy="190318"/>
              </a:xfrm>
              <a:prstGeom prst="rect">
                <a:avLst/>
              </a:prstGeom>
            </p:spPr>
          </p:pic>
        </p:grpSp>
        <p:cxnSp>
          <p:nvCxnSpPr>
            <p:cNvPr id="60" name="Straight Connector 59">
              <a:extLst>
                <a:ext uri="{FF2B5EF4-FFF2-40B4-BE49-F238E27FC236}">
                  <a16:creationId xmlns:a16="http://schemas.microsoft.com/office/drawing/2014/main" id="{5731D247-5E96-24C6-0372-C03200921A57}"/>
                </a:ext>
              </a:extLst>
            </p:cNvPr>
            <p:cNvCxnSpPr>
              <a:cxnSpLocks/>
            </p:cNvCxnSpPr>
            <p:nvPr/>
          </p:nvCxnSpPr>
          <p:spPr>
            <a:xfrm flipH="1">
              <a:off x="3029779" y="3514937"/>
              <a:ext cx="636027" cy="606904"/>
            </a:xfrm>
            <a:prstGeom prst="line">
              <a:avLst/>
            </a:prstGeom>
            <a:ln w="31750">
              <a:solidFill>
                <a:srgbClr val="F6A01A"/>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5D5CF22-3833-46FC-9808-E0B7C8C2C7F7}"/>
                </a:ext>
              </a:extLst>
            </p:cNvPr>
            <p:cNvSpPr txBox="1"/>
            <p:nvPr/>
          </p:nvSpPr>
          <p:spPr>
            <a:xfrm>
              <a:off x="3362669" y="3099542"/>
              <a:ext cx="1334565" cy="646331"/>
            </a:xfrm>
            <a:prstGeom prst="rect">
              <a:avLst/>
            </a:prstGeom>
            <a:solidFill>
              <a:schemeClr val="bg1"/>
            </a:solidFill>
            <a:ln w="31750">
              <a:solidFill>
                <a:srgbClr val="F6A01A"/>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Bakersfield</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4.6</a:t>
              </a:r>
            </a:p>
          </p:txBody>
        </p:sp>
        <p:grpSp>
          <p:nvGrpSpPr>
            <p:cNvPr id="61" name="Group 60">
              <a:extLst>
                <a:ext uri="{FF2B5EF4-FFF2-40B4-BE49-F238E27FC236}">
                  <a16:creationId xmlns:a16="http://schemas.microsoft.com/office/drawing/2014/main" id="{87DC6F9C-CCA6-F9ED-0607-F3C06021E43B}"/>
                </a:ext>
              </a:extLst>
            </p:cNvPr>
            <p:cNvGrpSpPr/>
            <p:nvPr/>
          </p:nvGrpSpPr>
          <p:grpSpPr>
            <a:xfrm>
              <a:off x="2589367" y="3897750"/>
              <a:ext cx="483319" cy="644424"/>
              <a:chOff x="11016089" y="2481362"/>
              <a:chExt cx="483319" cy="644424"/>
            </a:xfrm>
          </p:grpSpPr>
          <p:pic>
            <p:nvPicPr>
              <p:cNvPr id="62" name="Picture 61" descr="A red balloon on a stand&#10;&#10;Description automatically generated with low confidence">
                <a:extLst>
                  <a:ext uri="{FF2B5EF4-FFF2-40B4-BE49-F238E27FC236}">
                    <a16:creationId xmlns:a16="http://schemas.microsoft.com/office/drawing/2014/main" id="{350DDA23-866B-7E32-0572-CFD9D01F8A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16089" y="2481362"/>
                <a:ext cx="483319" cy="644424"/>
              </a:xfrm>
              <a:prstGeom prst="rect">
                <a:avLst/>
              </a:prstGeom>
              <a:ln>
                <a:noFill/>
              </a:ln>
            </p:spPr>
          </p:pic>
          <p:pic>
            <p:nvPicPr>
              <p:cNvPr id="63" name="Picture 62" descr="Shape, icon&#10;&#10;Description automatically generated">
                <a:extLst>
                  <a:ext uri="{FF2B5EF4-FFF2-40B4-BE49-F238E27FC236}">
                    <a16:creationId xmlns:a16="http://schemas.microsoft.com/office/drawing/2014/main" id="{83EB6B87-99F4-D372-0BC2-3943C9E4620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3798" b="41455"/>
              <a:stretch/>
            </p:blipFill>
            <p:spPr>
              <a:xfrm>
                <a:off x="11096089" y="2544516"/>
                <a:ext cx="280225" cy="190318"/>
              </a:xfrm>
              <a:prstGeom prst="rect">
                <a:avLst/>
              </a:prstGeom>
            </p:spPr>
          </p:pic>
        </p:grpSp>
      </p:grpSp>
    </p:spTree>
    <p:extLst>
      <p:ext uri="{BB962C8B-B14F-4D97-AF65-F5344CB8AC3E}">
        <p14:creationId xmlns:p14="http://schemas.microsoft.com/office/powerpoint/2010/main" val="1943537181"/>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0356-542A-44F4-834B-C784B7D82451}"/>
              </a:ext>
            </a:extLst>
          </p:cNvPr>
          <p:cNvSpPr>
            <a:spLocks noGrp="1"/>
          </p:cNvSpPr>
          <p:nvPr>
            <p:ph type="title"/>
          </p:nvPr>
        </p:nvSpPr>
        <p:spPr>
          <a:xfrm>
            <a:off x="625184" y="432254"/>
            <a:ext cx="5579673" cy="743403"/>
          </a:xfrm>
        </p:spPr>
        <p:txBody>
          <a:bodyPr>
            <a:normAutofit/>
          </a:bodyPr>
          <a:lstStyle/>
          <a:p>
            <a:pPr algn="ctr"/>
            <a:r>
              <a:rPr lang="en-US" sz="3600" dirty="0"/>
              <a:t>Case Presentation</a:t>
            </a:r>
          </a:p>
        </p:txBody>
      </p:sp>
      <p:sp>
        <p:nvSpPr>
          <p:cNvPr id="4" name="Picture Placeholder 3">
            <a:extLst>
              <a:ext uri="{FF2B5EF4-FFF2-40B4-BE49-F238E27FC236}">
                <a16:creationId xmlns:a16="http://schemas.microsoft.com/office/drawing/2014/main" id="{D57206F2-445C-4169-8270-397F45711043}"/>
              </a:ext>
            </a:extLst>
          </p:cNvPr>
          <p:cNvSpPr>
            <a:spLocks noGrp="1"/>
          </p:cNvSpPr>
          <p:nvPr>
            <p:ph type="pic" idx="1"/>
          </p:nvPr>
        </p:nvSpPr>
        <p:spPr>
          <a:xfrm>
            <a:off x="7511142" y="987425"/>
            <a:ext cx="3844245" cy="4873625"/>
          </a:xfrm>
        </p:spPr>
      </p:sp>
      <p:sp>
        <p:nvSpPr>
          <p:cNvPr id="3" name="Content Placeholder 2">
            <a:extLst>
              <a:ext uri="{FF2B5EF4-FFF2-40B4-BE49-F238E27FC236}">
                <a16:creationId xmlns:a16="http://schemas.microsoft.com/office/drawing/2014/main" id="{522AD599-7D4E-4A6D-9662-E021C9390F17}"/>
              </a:ext>
            </a:extLst>
          </p:cNvPr>
          <p:cNvSpPr>
            <a:spLocks noGrp="1"/>
          </p:cNvSpPr>
          <p:nvPr>
            <p:ph type="body" sz="half" idx="2"/>
          </p:nvPr>
        </p:nvSpPr>
        <p:spPr>
          <a:xfrm>
            <a:off x="528506" y="1240546"/>
            <a:ext cx="5964573" cy="4620503"/>
          </a:xfrm>
        </p:spPr>
        <p:txBody>
          <a:bodyPr/>
          <a:lstStyle/>
          <a:p>
            <a:pPr marL="457200" indent="-457200">
              <a:buFont typeface="Arial" panose="020B0604020202020204" pitchFamily="34" charset="0"/>
              <a:buChar char="•"/>
            </a:pPr>
            <a:r>
              <a:rPr lang="en-US" sz="2800" dirty="0"/>
              <a:t>67 </a:t>
            </a:r>
            <a:r>
              <a:rPr lang="en-US" sz="2800" dirty="0" err="1"/>
              <a:t>yo</a:t>
            </a:r>
            <a:r>
              <a:rPr lang="en-US" sz="2800" dirty="0"/>
              <a:t> man, born in a TB endemic country, living in the US x 1 year</a:t>
            </a:r>
          </a:p>
          <a:p>
            <a:pPr marL="457200" indent="-457200">
              <a:buFont typeface="Arial" panose="020B0604020202020204" pitchFamily="34" charset="0"/>
              <a:buChar char="•"/>
            </a:pPr>
            <a:r>
              <a:rPr lang="en-US" sz="2800" dirty="0"/>
              <a:t>DM2</a:t>
            </a:r>
          </a:p>
          <a:p>
            <a:pPr marL="457200" indent="-457200">
              <a:buFont typeface="Arial" panose="020B0604020202020204" pitchFamily="34" charset="0"/>
              <a:buChar char="•"/>
            </a:pPr>
            <a:r>
              <a:rPr lang="en-US" sz="2800" dirty="0"/>
              <a:t>3 months of cough, fatigue, weight loss, then hemoptysis</a:t>
            </a:r>
          </a:p>
          <a:p>
            <a:pPr marL="457200" indent="-457200">
              <a:buFont typeface="Arial" panose="020B0604020202020204" pitchFamily="34" charset="0"/>
              <a:buChar char="•"/>
            </a:pPr>
            <a:r>
              <a:rPr lang="en-US" sz="2800" dirty="0"/>
              <a:t>CXR with RLL cavity</a:t>
            </a:r>
          </a:p>
          <a:p>
            <a:pPr marL="457200" indent="-457200">
              <a:buFont typeface="Arial" panose="020B0604020202020204" pitchFamily="34" charset="0"/>
              <a:buChar char="•"/>
            </a:pPr>
            <a:r>
              <a:rPr lang="en-US" sz="2800" dirty="0"/>
              <a:t>Just about to start being the caregiver for his 3 year old granddaughter</a:t>
            </a:r>
          </a:p>
          <a:p>
            <a:pPr marL="0" indent="0">
              <a:buNone/>
            </a:pPr>
            <a:endParaRPr lang="en-US" dirty="0"/>
          </a:p>
        </p:txBody>
      </p:sp>
      <p:pic>
        <p:nvPicPr>
          <p:cNvPr id="7" name="Picture 6">
            <a:extLst>
              <a:ext uri="{FF2B5EF4-FFF2-40B4-BE49-F238E27FC236}">
                <a16:creationId xmlns:a16="http://schemas.microsoft.com/office/drawing/2014/main" id="{EE76C2C3-C74A-47D8-B8CE-6A65A3DA94D1}"/>
              </a:ext>
            </a:extLst>
          </p:cNvPr>
          <p:cNvPicPr>
            <a:picLocks noChangeAspect="1"/>
          </p:cNvPicPr>
          <p:nvPr/>
        </p:nvPicPr>
        <p:blipFill>
          <a:blip r:embed="rId2"/>
          <a:stretch>
            <a:fillRect/>
          </a:stretch>
        </p:blipFill>
        <p:spPr>
          <a:xfrm>
            <a:off x="6542486" y="595997"/>
            <a:ext cx="4940387" cy="4873625"/>
          </a:xfrm>
          <a:prstGeom prst="rect">
            <a:avLst/>
          </a:prstGeom>
        </p:spPr>
      </p:pic>
      <p:sp>
        <p:nvSpPr>
          <p:cNvPr id="8" name="TextBox 7">
            <a:extLst>
              <a:ext uri="{FF2B5EF4-FFF2-40B4-BE49-F238E27FC236}">
                <a16:creationId xmlns:a16="http://schemas.microsoft.com/office/drawing/2014/main" id="{72329C57-21A5-4DBA-A1CF-A7757ABFB09A}"/>
              </a:ext>
            </a:extLst>
          </p:cNvPr>
          <p:cNvSpPr txBox="1"/>
          <p:nvPr/>
        </p:nvSpPr>
        <p:spPr>
          <a:xfrm>
            <a:off x="0" y="6581001"/>
            <a:ext cx="6027575" cy="276999"/>
          </a:xfrm>
          <a:prstGeom prst="rect">
            <a:avLst/>
          </a:prstGeom>
          <a:noFill/>
        </p:spPr>
        <p:txBody>
          <a:bodyPr wrap="square" rtlCol="0">
            <a:spAutoFit/>
          </a:bodyPr>
          <a:lstStyle/>
          <a:p>
            <a:r>
              <a:rPr lang="en-US" sz="1200" dirty="0"/>
              <a:t>https://www.cdc.gov/tb/education/corecurr/pdf/chapter4.pdf</a:t>
            </a:r>
          </a:p>
        </p:txBody>
      </p:sp>
    </p:spTree>
    <p:extLst>
      <p:ext uri="{BB962C8B-B14F-4D97-AF65-F5344CB8AC3E}">
        <p14:creationId xmlns:p14="http://schemas.microsoft.com/office/powerpoint/2010/main" val="39129939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44286-6DDB-496B-B37B-E8071780F634}"/>
              </a:ext>
            </a:extLst>
          </p:cNvPr>
          <p:cNvSpPr>
            <a:spLocks noGrp="1"/>
          </p:cNvSpPr>
          <p:nvPr>
            <p:ph type="title"/>
          </p:nvPr>
        </p:nvSpPr>
        <p:spPr>
          <a:xfrm>
            <a:off x="831220" y="186276"/>
            <a:ext cx="3932237" cy="801149"/>
          </a:xfrm>
        </p:spPr>
        <p:txBody>
          <a:bodyPr>
            <a:normAutofit/>
          </a:bodyPr>
          <a:lstStyle/>
          <a:p>
            <a:r>
              <a:rPr lang="en-US" sz="3600" dirty="0"/>
              <a:t>Epidemiology</a:t>
            </a:r>
          </a:p>
        </p:txBody>
      </p:sp>
      <p:sp>
        <p:nvSpPr>
          <p:cNvPr id="7" name="Picture Placeholder 6">
            <a:extLst>
              <a:ext uri="{FF2B5EF4-FFF2-40B4-BE49-F238E27FC236}">
                <a16:creationId xmlns:a16="http://schemas.microsoft.com/office/drawing/2014/main" id="{6D862040-09EA-4995-9631-71667428CB3B}"/>
              </a:ext>
            </a:extLst>
          </p:cNvPr>
          <p:cNvSpPr>
            <a:spLocks noGrp="1"/>
          </p:cNvSpPr>
          <p:nvPr>
            <p:ph type="pic" idx="1"/>
          </p:nvPr>
        </p:nvSpPr>
        <p:spPr>
          <a:xfrm>
            <a:off x="4846743" y="987425"/>
            <a:ext cx="6508645" cy="5002314"/>
          </a:xfrm>
        </p:spPr>
      </p:sp>
      <p:sp>
        <p:nvSpPr>
          <p:cNvPr id="3" name="Content Placeholder 2">
            <a:extLst>
              <a:ext uri="{FF2B5EF4-FFF2-40B4-BE49-F238E27FC236}">
                <a16:creationId xmlns:a16="http://schemas.microsoft.com/office/drawing/2014/main" id="{F09FC01F-88A8-4088-A5C1-DA1D7019524E}"/>
              </a:ext>
            </a:extLst>
          </p:cNvPr>
          <p:cNvSpPr>
            <a:spLocks noGrp="1"/>
          </p:cNvSpPr>
          <p:nvPr>
            <p:ph type="body" sz="half" idx="2"/>
          </p:nvPr>
        </p:nvSpPr>
        <p:spPr>
          <a:xfrm>
            <a:off x="578061" y="1293865"/>
            <a:ext cx="4438556" cy="4632075"/>
          </a:xfrm>
        </p:spPr>
        <p:txBody>
          <a:bodyPr>
            <a:normAutofit/>
          </a:bodyPr>
          <a:lstStyle/>
          <a:p>
            <a:r>
              <a:rPr lang="en-US" sz="2400" dirty="0"/>
              <a:t>What is the likelihood of TB exposure in their lifetime</a:t>
            </a:r>
          </a:p>
          <a:p>
            <a:pPr marL="342900" indent="-342900">
              <a:buFont typeface="Arial" panose="020B0604020202020204" pitchFamily="34" charset="0"/>
              <a:buChar char="•"/>
            </a:pPr>
            <a:r>
              <a:rPr lang="en-US" sz="2400" dirty="0"/>
              <a:t>resided in high burden country</a:t>
            </a:r>
          </a:p>
          <a:p>
            <a:pPr marL="342900" indent="-342900">
              <a:buFont typeface="Arial" panose="020B0604020202020204" pitchFamily="34" charset="0"/>
              <a:buChar char="•"/>
            </a:pPr>
            <a:r>
              <a:rPr lang="en-US" sz="2400" dirty="0"/>
              <a:t>involved in correctional settings</a:t>
            </a:r>
          </a:p>
          <a:p>
            <a:pPr marL="342900" indent="-342900">
              <a:buFont typeface="Arial" panose="020B0604020202020204" pitchFamily="34" charset="0"/>
              <a:buChar char="•"/>
            </a:pPr>
            <a:r>
              <a:rPr lang="en-US" sz="2400" dirty="0"/>
              <a:t>experiencing homelessness</a:t>
            </a:r>
          </a:p>
          <a:p>
            <a:pPr marL="342900" indent="-342900">
              <a:buFont typeface="Arial" panose="020B0604020202020204" pitchFamily="34" charset="0"/>
              <a:buChar char="•"/>
            </a:pPr>
            <a:r>
              <a:rPr lang="en-US" sz="2400" dirty="0"/>
              <a:t>experiencing substance abuse</a:t>
            </a:r>
          </a:p>
        </p:txBody>
      </p:sp>
      <p:pic>
        <p:nvPicPr>
          <p:cNvPr id="5" name="Picture 4">
            <a:extLst>
              <a:ext uri="{FF2B5EF4-FFF2-40B4-BE49-F238E27FC236}">
                <a16:creationId xmlns:a16="http://schemas.microsoft.com/office/drawing/2014/main" id="{92375F77-A8FF-4555-AA0D-F9FC8E7C3362}"/>
              </a:ext>
            </a:extLst>
          </p:cNvPr>
          <p:cNvPicPr>
            <a:picLocks noChangeAspect="1"/>
          </p:cNvPicPr>
          <p:nvPr/>
        </p:nvPicPr>
        <p:blipFill>
          <a:blip r:embed="rId2"/>
          <a:stretch>
            <a:fillRect/>
          </a:stretch>
        </p:blipFill>
        <p:spPr>
          <a:xfrm>
            <a:off x="4846743" y="932059"/>
            <a:ext cx="6845090" cy="4009057"/>
          </a:xfrm>
          <a:prstGeom prst="rect">
            <a:avLst/>
          </a:prstGeom>
        </p:spPr>
      </p:pic>
      <p:sp>
        <p:nvSpPr>
          <p:cNvPr id="6" name="TextBox 5">
            <a:extLst>
              <a:ext uri="{FF2B5EF4-FFF2-40B4-BE49-F238E27FC236}">
                <a16:creationId xmlns:a16="http://schemas.microsoft.com/office/drawing/2014/main" id="{9BD9FA24-D5C1-496F-8727-963C1FF77FA5}"/>
              </a:ext>
            </a:extLst>
          </p:cNvPr>
          <p:cNvSpPr txBox="1"/>
          <p:nvPr/>
        </p:nvSpPr>
        <p:spPr>
          <a:xfrm>
            <a:off x="92279" y="6560226"/>
            <a:ext cx="8064617" cy="276999"/>
          </a:xfrm>
          <a:prstGeom prst="rect">
            <a:avLst/>
          </a:prstGeom>
          <a:noFill/>
        </p:spPr>
        <p:txBody>
          <a:bodyPr wrap="square" rtlCol="0">
            <a:spAutoFit/>
          </a:bodyPr>
          <a:lstStyle/>
          <a:p>
            <a:r>
              <a:rPr lang="en-US" sz="1200" dirty="0"/>
              <a:t>https://www.who.int/publications/digital/global-tuberculosis-report-2021/tb-disease-burden/incidence#fig--2-1-1</a:t>
            </a:r>
          </a:p>
        </p:txBody>
      </p:sp>
    </p:spTree>
    <p:extLst>
      <p:ext uri="{BB962C8B-B14F-4D97-AF65-F5344CB8AC3E}">
        <p14:creationId xmlns:p14="http://schemas.microsoft.com/office/powerpoint/2010/main" val="4142866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814F-7614-4AB5-B874-E074A6C7CC86}"/>
              </a:ext>
            </a:extLst>
          </p:cNvPr>
          <p:cNvSpPr>
            <a:spLocks noGrp="1"/>
          </p:cNvSpPr>
          <p:nvPr>
            <p:ph type="title"/>
          </p:nvPr>
        </p:nvSpPr>
        <p:spPr/>
        <p:txBody>
          <a:bodyPr/>
          <a:lstStyle/>
          <a:p>
            <a:r>
              <a:rPr lang="en-US" dirty="0"/>
              <a:t>Risk Factors for progression from latent to active TB</a:t>
            </a:r>
          </a:p>
        </p:txBody>
      </p:sp>
      <p:sp>
        <p:nvSpPr>
          <p:cNvPr id="3" name="Content Placeholder 2">
            <a:extLst>
              <a:ext uri="{FF2B5EF4-FFF2-40B4-BE49-F238E27FC236}">
                <a16:creationId xmlns:a16="http://schemas.microsoft.com/office/drawing/2014/main" id="{7D10EB32-C490-4069-A6DE-A58B618B2E52}"/>
              </a:ext>
            </a:extLst>
          </p:cNvPr>
          <p:cNvSpPr>
            <a:spLocks noGrp="1"/>
          </p:cNvSpPr>
          <p:nvPr>
            <p:ph idx="1"/>
          </p:nvPr>
        </p:nvSpPr>
        <p:spPr/>
        <p:txBody>
          <a:bodyPr/>
          <a:lstStyle/>
          <a:p>
            <a:pPr lvl="1"/>
            <a:endParaRPr lang="en-US" dirty="0"/>
          </a:p>
          <a:p>
            <a:pPr lvl="1"/>
            <a:r>
              <a:rPr lang="en-US" dirty="0" err="1"/>
              <a:t>Immunosuppresion</a:t>
            </a:r>
            <a:r>
              <a:rPr lang="en-US" dirty="0"/>
              <a:t>: HIV, DM, ESRD, immunosuppressants (e.g. TNF-alpha inhibitors)</a:t>
            </a:r>
          </a:p>
          <a:p>
            <a:pPr lvl="1"/>
            <a:r>
              <a:rPr lang="en-US" dirty="0"/>
              <a:t>Recent converters/recently exposed</a:t>
            </a:r>
          </a:p>
          <a:p>
            <a:pPr lvl="1"/>
            <a:r>
              <a:rPr lang="en-US" dirty="0"/>
              <a:t>Children &lt; 5 </a:t>
            </a:r>
            <a:r>
              <a:rPr lang="en-US" dirty="0" err="1"/>
              <a:t>y.o</a:t>
            </a:r>
            <a:r>
              <a:rPr lang="en-US" dirty="0"/>
              <a:t>.</a:t>
            </a:r>
          </a:p>
          <a:p>
            <a:pPr lvl="1"/>
            <a:r>
              <a:rPr lang="en-US" dirty="0"/>
              <a:t>CXR with apical fibrosis/scarring concerning for prior untreated TB</a:t>
            </a:r>
          </a:p>
          <a:p>
            <a:endParaRPr lang="en-US" dirty="0"/>
          </a:p>
        </p:txBody>
      </p:sp>
    </p:spTree>
    <p:extLst>
      <p:ext uri="{BB962C8B-B14F-4D97-AF65-F5344CB8AC3E}">
        <p14:creationId xmlns:p14="http://schemas.microsoft.com/office/powerpoint/2010/main" val="39258470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35EE-8DBA-4DCF-8293-44BB9A0ABB22}"/>
              </a:ext>
            </a:extLst>
          </p:cNvPr>
          <p:cNvSpPr>
            <a:spLocks noGrp="1"/>
          </p:cNvSpPr>
          <p:nvPr>
            <p:ph type="title"/>
          </p:nvPr>
        </p:nvSpPr>
        <p:spPr/>
        <p:txBody>
          <a:bodyPr/>
          <a:lstStyle/>
          <a:p>
            <a:r>
              <a:rPr lang="en-US" dirty="0"/>
              <a:t>Patient Environment</a:t>
            </a:r>
          </a:p>
        </p:txBody>
      </p:sp>
      <p:sp>
        <p:nvSpPr>
          <p:cNvPr id="3" name="Content Placeholder 2">
            <a:extLst>
              <a:ext uri="{FF2B5EF4-FFF2-40B4-BE49-F238E27FC236}">
                <a16:creationId xmlns:a16="http://schemas.microsoft.com/office/drawing/2014/main" id="{BCD8F98A-9FD9-43B4-9893-BD8B7E13F572}"/>
              </a:ext>
            </a:extLst>
          </p:cNvPr>
          <p:cNvSpPr>
            <a:spLocks noGrp="1"/>
          </p:cNvSpPr>
          <p:nvPr>
            <p:ph idx="1"/>
          </p:nvPr>
        </p:nvSpPr>
        <p:spPr/>
        <p:txBody>
          <a:bodyPr/>
          <a:lstStyle/>
          <a:p>
            <a:pPr marL="0" indent="0">
              <a:buNone/>
            </a:pPr>
            <a:r>
              <a:rPr lang="en-US" dirty="0"/>
              <a:t>The threshold to start empiric TB treatment can be lowered by patient’s social environment</a:t>
            </a:r>
          </a:p>
          <a:p>
            <a:pPr marL="0" indent="0">
              <a:buNone/>
            </a:pPr>
            <a:endParaRPr lang="en-US" dirty="0"/>
          </a:p>
          <a:p>
            <a:r>
              <a:rPr lang="en-US" dirty="0"/>
              <a:t>Healthcare worker</a:t>
            </a:r>
          </a:p>
          <a:p>
            <a:r>
              <a:rPr lang="en-US" dirty="0"/>
              <a:t>Congregate settings</a:t>
            </a:r>
          </a:p>
          <a:p>
            <a:pPr lvl="1"/>
            <a:r>
              <a:rPr lang="en-US" dirty="0"/>
              <a:t>Shelter, nursing home, school, dialysis</a:t>
            </a:r>
          </a:p>
          <a:p>
            <a:r>
              <a:rPr lang="en-US" dirty="0"/>
              <a:t>Household contact to high-risk individuals</a:t>
            </a:r>
          </a:p>
          <a:p>
            <a:pPr lvl="1"/>
            <a:r>
              <a:rPr lang="en-US" dirty="0"/>
              <a:t>Children &lt; 5 </a:t>
            </a:r>
            <a:r>
              <a:rPr lang="en-US" dirty="0" err="1"/>
              <a:t>y.o</a:t>
            </a:r>
            <a:r>
              <a:rPr lang="en-US" dirty="0"/>
              <a:t>.</a:t>
            </a:r>
          </a:p>
          <a:p>
            <a:pPr lvl="1"/>
            <a:r>
              <a:rPr lang="en-US" dirty="0"/>
              <a:t>Immunosuppressed: HIV, chemotherapy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8118023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0356-542A-44F4-834B-C784B7D82451}"/>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522AD599-7D4E-4A6D-9662-E021C9390F17}"/>
              </a:ext>
            </a:extLst>
          </p:cNvPr>
          <p:cNvSpPr>
            <a:spLocks noGrp="1"/>
          </p:cNvSpPr>
          <p:nvPr>
            <p:ph idx="1"/>
          </p:nvPr>
        </p:nvSpPr>
        <p:spPr/>
        <p:txBody>
          <a:bodyPr>
            <a:normAutofit fontScale="92500" lnSpcReduction="20000"/>
          </a:bodyPr>
          <a:lstStyle/>
          <a:p>
            <a:r>
              <a:rPr lang="en-US" dirty="0"/>
              <a:t>67 </a:t>
            </a:r>
            <a:r>
              <a:rPr lang="en-US" dirty="0" err="1"/>
              <a:t>yo</a:t>
            </a:r>
            <a:r>
              <a:rPr lang="en-US" dirty="0"/>
              <a:t> man, born in a TB endemic country, living in the US x 1 year</a:t>
            </a:r>
          </a:p>
          <a:p>
            <a:r>
              <a:rPr lang="en-US" dirty="0"/>
              <a:t>DM2</a:t>
            </a:r>
          </a:p>
          <a:p>
            <a:r>
              <a:rPr lang="en-US" dirty="0"/>
              <a:t>3 months of cough, fatigue, weight loss, then hemoptysis</a:t>
            </a:r>
          </a:p>
          <a:p>
            <a:r>
              <a:rPr lang="en-US" dirty="0"/>
              <a:t>CXR with RLL cavity</a:t>
            </a:r>
          </a:p>
          <a:p>
            <a:endParaRPr lang="en-US" dirty="0"/>
          </a:p>
          <a:p>
            <a:pPr marL="0" indent="0">
              <a:buNone/>
            </a:pPr>
            <a:r>
              <a:rPr lang="en-US" dirty="0"/>
              <a:t>Next steps?</a:t>
            </a:r>
          </a:p>
          <a:p>
            <a:r>
              <a:rPr lang="en-US" dirty="0"/>
              <a:t>Concern for TB?  </a:t>
            </a:r>
          </a:p>
          <a:p>
            <a:r>
              <a:rPr lang="en-US" dirty="0"/>
              <a:t>Isolate? </a:t>
            </a:r>
          </a:p>
          <a:p>
            <a:r>
              <a:rPr lang="en-US" dirty="0"/>
              <a:t>Start treatment? </a:t>
            </a:r>
          </a:p>
          <a:p>
            <a:r>
              <a:rPr lang="en-US" dirty="0"/>
              <a:t>Further tests needed?  </a:t>
            </a:r>
          </a:p>
        </p:txBody>
      </p:sp>
    </p:spTree>
    <p:extLst>
      <p:ext uri="{BB962C8B-B14F-4D97-AF65-F5344CB8AC3E}">
        <p14:creationId xmlns:p14="http://schemas.microsoft.com/office/powerpoint/2010/main" val="26001746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0356-542A-44F4-834B-C784B7D82451}"/>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522AD599-7D4E-4A6D-9662-E021C9390F17}"/>
              </a:ext>
            </a:extLst>
          </p:cNvPr>
          <p:cNvSpPr>
            <a:spLocks noGrp="1"/>
          </p:cNvSpPr>
          <p:nvPr>
            <p:ph idx="1"/>
          </p:nvPr>
        </p:nvSpPr>
        <p:spPr/>
        <p:txBody>
          <a:bodyPr>
            <a:normAutofit fontScale="92500" lnSpcReduction="20000"/>
          </a:bodyPr>
          <a:lstStyle/>
          <a:p>
            <a:r>
              <a:rPr lang="en-US" dirty="0"/>
              <a:t>67 </a:t>
            </a:r>
            <a:r>
              <a:rPr lang="en-US" dirty="0" err="1"/>
              <a:t>yo</a:t>
            </a:r>
            <a:r>
              <a:rPr lang="en-US" dirty="0"/>
              <a:t> man, born in a TB endemic country, living in the US x 1 year</a:t>
            </a:r>
          </a:p>
          <a:p>
            <a:r>
              <a:rPr lang="en-US" dirty="0"/>
              <a:t>DM2</a:t>
            </a:r>
          </a:p>
          <a:p>
            <a:r>
              <a:rPr lang="en-US" dirty="0"/>
              <a:t>3 months of cough, fatigue, weight loss, then hemoptysis</a:t>
            </a:r>
          </a:p>
          <a:p>
            <a:r>
              <a:rPr lang="en-US" dirty="0"/>
              <a:t>CXR with RLL cavity</a:t>
            </a:r>
          </a:p>
          <a:p>
            <a:endParaRPr lang="en-US" dirty="0"/>
          </a:p>
          <a:p>
            <a:pPr marL="0" indent="0">
              <a:buNone/>
            </a:pPr>
            <a:r>
              <a:rPr lang="en-US" dirty="0"/>
              <a:t>Next steps?</a:t>
            </a:r>
          </a:p>
          <a:p>
            <a:r>
              <a:rPr lang="en-US" dirty="0"/>
              <a:t>Concern for TB?   Yes</a:t>
            </a:r>
          </a:p>
          <a:p>
            <a:r>
              <a:rPr lang="en-US" dirty="0"/>
              <a:t>Isolate?  Yes and avoid contact with his granddaughter</a:t>
            </a:r>
          </a:p>
          <a:p>
            <a:r>
              <a:rPr lang="en-US" dirty="0"/>
              <a:t>Start treatment?  Not just yet</a:t>
            </a:r>
          </a:p>
          <a:p>
            <a:r>
              <a:rPr lang="en-US" dirty="0"/>
              <a:t>Further tests needed?  Yes</a:t>
            </a:r>
          </a:p>
          <a:p>
            <a:pPr marL="0" indent="0">
              <a:buNone/>
            </a:pPr>
            <a:endParaRPr lang="en-US" dirty="0"/>
          </a:p>
        </p:txBody>
      </p:sp>
    </p:spTree>
    <p:extLst>
      <p:ext uri="{BB962C8B-B14F-4D97-AF65-F5344CB8AC3E}">
        <p14:creationId xmlns:p14="http://schemas.microsoft.com/office/powerpoint/2010/main" val="18835121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0356-542A-44F4-834B-C784B7D82451}"/>
              </a:ext>
            </a:extLst>
          </p:cNvPr>
          <p:cNvSpPr>
            <a:spLocks noGrp="1"/>
          </p:cNvSpPr>
          <p:nvPr>
            <p:ph type="title"/>
          </p:nvPr>
        </p:nvSpPr>
        <p:spPr/>
        <p:txBody>
          <a:bodyPr/>
          <a:lstStyle/>
          <a:p>
            <a:r>
              <a:rPr lang="en-US" dirty="0"/>
              <a:t>Case Presentation: Early Data Phase</a:t>
            </a:r>
          </a:p>
        </p:txBody>
      </p:sp>
      <p:sp>
        <p:nvSpPr>
          <p:cNvPr id="3" name="Content Placeholder 2">
            <a:extLst>
              <a:ext uri="{FF2B5EF4-FFF2-40B4-BE49-F238E27FC236}">
                <a16:creationId xmlns:a16="http://schemas.microsoft.com/office/drawing/2014/main" id="{522AD599-7D4E-4A6D-9662-E021C9390F17}"/>
              </a:ext>
            </a:extLst>
          </p:cNvPr>
          <p:cNvSpPr>
            <a:spLocks noGrp="1"/>
          </p:cNvSpPr>
          <p:nvPr>
            <p:ph idx="1"/>
          </p:nvPr>
        </p:nvSpPr>
        <p:spPr/>
        <p:txBody>
          <a:bodyPr>
            <a:normAutofit fontScale="77500" lnSpcReduction="20000"/>
          </a:bodyPr>
          <a:lstStyle/>
          <a:p>
            <a:r>
              <a:rPr lang="en-US" dirty="0"/>
              <a:t>67 </a:t>
            </a:r>
            <a:r>
              <a:rPr lang="en-US" dirty="0" err="1"/>
              <a:t>yo</a:t>
            </a:r>
            <a:r>
              <a:rPr lang="en-US" dirty="0"/>
              <a:t> man, born in a TB endemic country, living in the US x 1 year</a:t>
            </a:r>
          </a:p>
          <a:p>
            <a:r>
              <a:rPr lang="en-US" dirty="0"/>
              <a:t>DM2</a:t>
            </a:r>
          </a:p>
          <a:p>
            <a:r>
              <a:rPr lang="en-US" dirty="0"/>
              <a:t>3 months of cough, fatigue, weight loss, then hemoptysis</a:t>
            </a:r>
          </a:p>
          <a:p>
            <a:r>
              <a:rPr lang="en-US" dirty="0"/>
              <a:t>CXR with RLL cavity</a:t>
            </a:r>
          </a:p>
          <a:p>
            <a:pPr marL="0" indent="0">
              <a:buNone/>
            </a:pPr>
            <a:endParaRPr lang="en-US" dirty="0"/>
          </a:p>
          <a:p>
            <a:pPr marL="0" indent="0">
              <a:buNone/>
            </a:pPr>
            <a:r>
              <a:rPr lang="en-US" dirty="0"/>
              <a:t>2 days later: Smear results 4+ AFB, PCR MTB positive</a:t>
            </a:r>
          </a:p>
          <a:p>
            <a:endParaRPr lang="en-US" dirty="0">
              <a:highlight>
                <a:srgbClr val="FFFF00"/>
              </a:highlight>
            </a:endParaRPr>
          </a:p>
          <a:p>
            <a:pPr marL="0" indent="0">
              <a:buNone/>
            </a:pPr>
            <a:r>
              <a:rPr lang="en-US" dirty="0"/>
              <a:t>Next steps</a:t>
            </a:r>
          </a:p>
          <a:p>
            <a:r>
              <a:rPr lang="en-US" dirty="0"/>
              <a:t>Concern for TB?  </a:t>
            </a:r>
          </a:p>
          <a:p>
            <a:r>
              <a:rPr lang="en-US" dirty="0"/>
              <a:t>Isolate? </a:t>
            </a:r>
          </a:p>
          <a:p>
            <a:r>
              <a:rPr lang="en-US" dirty="0"/>
              <a:t>Start treatment?  </a:t>
            </a:r>
          </a:p>
          <a:p>
            <a:r>
              <a:rPr lang="en-US" dirty="0"/>
              <a:t>Further tests needed:</a:t>
            </a:r>
            <a:endParaRPr lang="en-US" dirty="0">
              <a:highlight>
                <a:srgbClr val="FFFF00"/>
              </a:highlight>
            </a:endParaRPr>
          </a:p>
          <a:p>
            <a:endParaRPr lang="en-US" dirty="0"/>
          </a:p>
        </p:txBody>
      </p:sp>
    </p:spTree>
    <p:extLst>
      <p:ext uri="{BB962C8B-B14F-4D97-AF65-F5344CB8AC3E}">
        <p14:creationId xmlns:p14="http://schemas.microsoft.com/office/powerpoint/2010/main" val="41700059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0356-542A-44F4-834B-C784B7D82451}"/>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522AD599-7D4E-4A6D-9662-E021C9390F17}"/>
              </a:ext>
            </a:extLst>
          </p:cNvPr>
          <p:cNvSpPr>
            <a:spLocks noGrp="1"/>
          </p:cNvSpPr>
          <p:nvPr>
            <p:ph idx="1"/>
          </p:nvPr>
        </p:nvSpPr>
        <p:spPr/>
        <p:txBody>
          <a:bodyPr>
            <a:normAutofit fontScale="77500" lnSpcReduction="20000"/>
          </a:bodyPr>
          <a:lstStyle/>
          <a:p>
            <a:r>
              <a:rPr lang="en-US" dirty="0"/>
              <a:t>67 </a:t>
            </a:r>
            <a:r>
              <a:rPr lang="en-US" dirty="0" err="1"/>
              <a:t>yo</a:t>
            </a:r>
            <a:r>
              <a:rPr lang="en-US" dirty="0"/>
              <a:t> man, born in a TB endemic country, living in the US x 1 year</a:t>
            </a:r>
          </a:p>
          <a:p>
            <a:r>
              <a:rPr lang="en-US" dirty="0"/>
              <a:t>DM2</a:t>
            </a:r>
          </a:p>
          <a:p>
            <a:r>
              <a:rPr lang="en-US" dirty="0"/>
              <a:t>3 months of cough, fatigue, weight loss, then hemoptysis</a:t>
            </a:r>
          </a:p>
          <a:p>
            <a:r>
              <a:rPr lang="en-US" dirty="0"/>
              <a:t>CXR with RLL cavity</a:t>
            </a:r>
          </a:p>
          <a:p>
            <a:pPr marL="0" indent="0">
              <a:buNone/>
            </a:pPr>
            <a:endParaRPr lang="en-US" dirty="0"/>
          </a:p>
          <a:p>
            <a:pPr marL="0" indent="0">
              <a:buNone/>
            </a:pPr>
            <a:r>
              <a:rPr lang="en-US" dirty="0"/>
              <a:t>2 days later: Smear results 4+ AFB, PCR MTB positive</a:t>
            </a:r>
          </a:p>
          <a:p>
            <a:endParaRPr lang="en-US" dirty="0">
              <a:highlight>
                <a:srgbClr val="FFFF00"/>
              </a:highlight>
            </a:endParaRPr>
          </a:p>
          <a:p>
            <a:pPr marL="0" indent="0">
              <a:buNone/>
            </a:pPr>
            <a:r>
              <a:rPr lang="en-US" dirty="0"/>
              <a:t>Next steps</a:t>
            </a:r>
          </a:p>
          <a:p>
            <a:r>
              <a:rPr lang="en-US" dirty="0"/>
              <a:t>Concern for TB?  Very strong</a:t>
            </a:r>
          </a:p>
          <a:p>
            <a:r>
              <a:rPr lang="en-US" dirty="0"/>
              <a:t>Isolate? Yes</a:t>
            </a:r>
          </a:p>
          <a:p>
            <a:r>
              <a:rPr lang="en-US" dirty="0"/>
              <a:t>Start treatment?  Yes</a:t>
            </a:r>
          </a:p>
          <a:p>
            <a:r>
              <a:rPr lang="en-US" dirty="0"/>
              <a:t>Further tests needed:  Yes, culture/sensitivities</a:t>
            </a:r>
          </a:p>
          <a:p>
            <a:pPr marL="0" indent="0">
              <a:buNone/>
            </a:pPr>
            <a:endParaRPr lang="en-US" dirty="0">
              <a:highlight>
                <a:srgbClr val="FFFF00"/>
              </a:highlight>
            </a:endParaRPr>
          </a:p>
          <a:p>
            <a:endParaRPr lang="en-US" dirty="0"/>
          </a:p>
        </p:txBody>
      </p:sp>
    </p:spTree>
    <p:extLst>
      <p:ext uri="{BB962C8B-B14F-4D97-AF65-F5344CB8AC3E}">
        <p14:creationId xmlns:p14="http://schemas.microsoft.com/office/powerpoint/2010/main" val="28670990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0356-542A-44F4-834B-C784B7D82451}"/>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522AD599-7D4E-4A6D-9662-E021C9390F17}"/>
              </a:ext>
            </a:extLst>
          </p:cNvPr>
          <p:cNvSpPr>
            <a:spLocks noGrp="1"/>
          </p:cNvSpPr>
          <p:nvPr>
            <p:ph idx="1"/>
          </p:nvPr>
        </p:nvSpPr>
        <p:spPr/>
        <p:txBody>
          <a:bodyPr/>
          <a:lstStyle/>
          <a:p>
            <a:r>
              <a:rPr lang="en-US" dirty="0"/>
              <a:t>67 </a:t>
            </a:r>
            <a:r>
              <a:rPr lang="en-US" dirty="0" err="1"/>
              <a:t>yo</a:t>
            </a:r>
            <a:r>
              <a:rPr lang="en-US" dirty="0"/>
              <a:t> man, born in a TB endemic country, living in the US x 1 year</a:t>
            </a:r>
          </a:p>
          <a:p>
            <a:r>
              <a:rPr lang="en-US" dirty="0"/>
              <a:t>DM2</a:t>
            </a:r>
          </a:p>
          <a:p>
            <a:r>
              <a:rPr lang="en-US" dirty="0"/>
              <a:t>3 months of cough, fatigue, weight loss, then hemoptysis</a:t>
            </a:r>
          </a:p>
          <a:p>
            <a:r>
              <a:rPr lang="en-US" dirty="0"/>
              <a:t>CXR with RLL cavity</a:t>
            </a:r>
          </a:p>
          <a:p>
            <a:r>
              <a:rPr lang="en-US" dirty="0"/>
              <a:t>Smear: 4+ AFB, PCR MTB positive</a:t>
            </a:r>
          </a:p>
          <a:p>
            <a:pPr marL="0" indent="0">
              <a:buNone/>
            </a:pPr>
            <a:endParaRPr lang="en-US" dirty="0"/>
          </a:p>
          <a:p>
            <a:pPr marL="0" indent="0">
              <a:buNone/>
            </a:pPr>
            <a:r>
              <a:rPr lang="en-US" dirty="0"/>
              <a:t>11 days later: Culture MTB positive</a:t>
            </a:r>
          </a:p>
        </p:txBody>
      </p:sp>
    </p:spTree>
    <p:extLst>
      <p:ext uri="{BB962C8B-B14F-4D97-AF65-F5344CB8AC3E}">
        <p14:creationId xmlns:p14="http://schemas.microsoft.com/office/powerpoint/2010/main" val="26353037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2FF4-A6A3-440B-AFC6-033427AF75EE}"/>
              </a:ext>
            </a:extLst>
          </p:cNvPr>
          <p:cNvSpPr>
            <a:spLocks noGrp="1"/>
          </p:cNvSpPr>
          <p:nvPr>
            <p:ph type="title"/>
          </p:nvPr>
        </p:nvSpPr>
        <p:spPr/>
        <p:txBody>
          <a:bodyPr/>
          <a:lstStyle/>
          <a:p>
            <a:r>
              <a:rPr lang="en-US" dirty="0"/>
              <a:t>CDC Definition of a TB Case</a:t>
            </a:r>
          </a:p>
        </p:txBody>
      </p:sp>
      <p:sp>
        <p:nvSpPr>
          <p:cNvPr id="3" name="Content Placeholder 2">
            <a:extLst>
              <a:ext uri="{FF2B5EF4-FFF2-40B4-BE49-F238E27FC236}">
                <a16:creationId xmlns:a16="http://schemas.microsoft.com/office/drawing/2014/main" id="{AC151ED9-7D9C-4B1D-9523-0FF7DC001238}"/>
              </a:ext>
            </a:extLst>
          </p:cNvPr>
          <p:cNvSpPr>
            <a:spLocks noGrp="1"/>
          </p:cNvSpPr>
          <p:nvPr>
            <p:ph idx="1"/>
          </p:nvPr>
        </p:nvSpPr>
        <p:spPr/>
        <p:txBody>
          <a:bodyPr/>
          <a:lstStyle/>
          <a:p>
            <a:pPr marL="0" indent="0">
              <a:buNone/>
            </a:pPr>
            <a:r>
              <a:rPr lang="en-US" dirty="0"/>
              <a:t>Laboratory TB Case</a:t>
            </a:r>
          </a:p>
          <a:p>
            <a:pPr lvl="1" eaLnBrk="1" hangingPunct="1">
              <a:spcBef>
                <a:spcPts val="0"/>
              </a:spcBef>
            </a:pPr>
            <a:r>
              <a:rPr lang="en-US" i="1" dirty="0"/>
              <a:t>M. tuberculosis</a:t>
            </a:r>
            <a:r>
              <a:rPr lang="en-US" dirty="0"/>
              <a:t> by culture or NAAT, or</a:t>
            </a:r>
          </a:p>
          <a:p>
            <a:pPr lvl="1" eaLnBrk="1" hangingPunct="1">
              <a:spcBef>
                <a:spcPts val="0"/>
              </a:spcBef>
            </a:pPr>
            <a:r>
              <a:rPr lang="en-US" dirty="0"/>
              <a:t>AFB smear + (if culture not obtained)</a:t>
            </a:r>
            <a:endParaRPr lang="en-US" u="sng" dirty="0"/>
          </a:p>
          <a:p>
            <a:pPr marL="0" indent="0">
              <a:buNone/>
            </a:pPr>
            <a:endParaRPr lang="en-US" dirty="0"/>
          </a:p>
          <a:p>
            <a:pPr marL="0" indent="0">
              <a:buNone/>
            </a:pPr>
            <a:r>
              <a:rPr lang="en-US" dirty="0"/>
              <a:t>Clinical TB Case</a:t>
            </a:r>
          </a:p>
          <a:p>
            <a:pPr lvl="1">
              <a:spcBef>
                <a:spcPts val="0"/>
              </a:spcBef>
            </a:pPr>
            <a:r>
              <a:rPr lang="en-US" dirty="0"/>
              <a:t>Positive TST or IGRA, </a:t>
            </a:r>
            <a:r>
              <a:rPr lang="en-US" dirty="0">
                <a:solidFill>
                  <a:srgbClr val="FF0000"/>
                </a:solidFill>
              </a:rPr>
              <a:t>AND</a:t>
            </a:r>
          </a:p>
          <a:p>
            <a:pPr lvl="1">
              <a:spcBef>
                <a:spcPts val="0"/>
              </a:spcBef>
            </a:pPr>
            <a:r>
              <a:rPr lang="en-US" dirty="0"/>
              <a:t>Compatible signs/symptoms/imaging findings, </a:t>
            </a:r>
            <a:r>
              <a:rPr lang="en-US" dirty="0">
                <a:solidFill>
                  <a:srgbClr val="FF0000"/>
                </a:solidFill>
              </a:rPr>
              <a:t>AND</a:t>
            </a:r>
          </a:p>
          <a:p>
            <a:pPr lvl="1">
              <a:spcBef>
                <a:spcPts val="0"/>
              </a:spcBef>
            </a:pPr>
            <a:r>
              <a:rPr lang="en-US" dirty="0"/>
              <a:t>Response to treatment with </a:t>
            </a:r>
            <a:r>
              <a:rPr lang="en-US" dirty="0">
                <a:cs typeface="Arial" charset="0"/>
              </a:rPr>
              <a:t>2 or more TB</a:t>
            </a:r>
            <a:r>
              <a:rPr lang="en-US" dirty="0"/>
              <a:t> meds, </a:t>
            </a:r>
            <a:r>
              <a:rPr lang="en-US" dirty="0">
                <a:solidFill>
                  <a:srgbClr val="FF0000"/>
                </a:solidFill>
              </a:rPr>
              <a:t>AND</a:t>
            </a:r>
          </a:p>
          <a:p>
            <a:pPr lvl="1">
              <a:spcBef>
                <a:spcPts val="0"/>
              </a:spcBef>
            </a:pPr>
            <a:r>
              <a:rPr lang="en-US" dirty="0"/>
              <a:t>Completed TB diagnostic evaluation</a:t>
            </a:r>
          </a:p>
          <a:p>
            <a:pPr marL="0" indent="0">
              <a:buNone/>
            </a:pPr>
            <a:endParaRPr lang="en-US" dirty="0"/>
          </a:p>
          <a:p>
            <a:pPr lvl="1"/>
            <a:endParaRPr lang="en-US" dirty="0"/>
          </a:p>
        </p:txBody>
      </p:sp>
      <p:sp>
        <p:nvSpPr>
          <p:cNvPr id="4" name="TextBox 3">
            <a:extLst>
              <a:ext uri="{FF2B5EF4-FFF2-40B4-BE49-F238E27FC236}">
                <a16:creationId xmlns:a16="http://schemas.microsoft.com/office/drawing/2014/main" id="{6084D847-2BD4-450A-9136-D42CC5ABBCE2}"/>
              </a:ext>
            </a:extLst>
          </p:cNvPr>
          <p:cNvSpPr txBox="1"/>
          <p:nvPr/>
        </p:nvSpPr>
        <p:spPr>
          <a:xfrm>
            <a:off x="0" y="6581001"/>
            <a:ext cx="8128932" cy="276999"/>
          </a:xfrm>
          <a:prstGeom prst="rect">
            <a:avLst/>
          </a:prstGeom>
          <a:noFill/>
        </p:spPr>
        <p:txBody>
          <a:bodyPr wrap="square" rtlCol="0">
            <a:spAutoFit/>
          </a:bodyPr>
          <a:lstStyle/>
          <a:p>
            <a:r>
              <a:rPr lang="en-US" sz="1200" dirty="0">
                <a:hlinkClick r:id="rId2"/>
              </a:rPr>
              <a:t>Appendix B | Reported TB in the US 2019 | Data &amp; Statistics | TB | CDC</a:t>
            </a:r>
            <a:r>
              <a:rPr lang="en-US" sz="1200" dirty="0"/>
              <a:t>; phrasing courtesy of Dr. Narita</a:t>
            </a:r>
          </a:p>
        </p:txBody>
      </p:sp>
    </p:spTree>
    <p:extLst>
      <p:ext uri="{BB962C8B-B14F-4D97-AF65-F5344CB8AC3E}">
        <p14:creationId xmlns:p14="http://schemas.microsoft.com/office/powerpoint/2010/main" val="1698429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0"/>
          <p:cNvGraphicFramePr>
            <a:graphicFrameLocks/>
          </p:cNvGraphicFramePr>
          <p:nvPr/>
        </p:nvGraphicFramePr>
        <p:xfrm>
          <a:off x="-88965" y="1334022"/>
          <a:ext cx="10407316" cy="512284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609600" y="164592"/>
            <a:ext cx="10972800" cy="969264"/>
          </a:xfrm>
        </p:spPr>
        <p:txBody>
          <a:bodyPr anchor="b"/>
          <a:lstStyle/>
          <a:p>
            <a:pPr algn="ctr">
              <a:lnSpc>
                <a:spcPct val="100000"/>
              </a:lnSpc>
            </a:pPr>
            <a:r>
              <a:rPr lang="en-US" sz="3000" dirty="0">
                <a:solidFill>
                  <a:schemeClr val="accent1"/>
                </a:solidFill>
              </a:rPr>
              <a:t>TB Incidence Rates and Percentages by Origin of Birth,</a:t>
            </a:r>
            <a:r>
              <a:rPr lang="en-US" sz="3000" baseline="30000" dirty="0">
                <a:solidFill>
                  <a:schemeClr val="accent1"/>
                </a:solidFill>
                <a:latin typeface="Segoe UI" panose="020B0502040204020203" pitchFamily="34" charset="0"/>
                <a:cs typeface="Segoe UI" panose="020B0502040204020203" pitchFamily="34" charset="0"/>
              </a:rPr>
              <a:t>*</a:t>
            </a:r>
            <a:r>
              <a:rPr lang="en-US" sz="3000" dirty="0">
                <a:solidFill>
                  <a:schemeClr val="accent1"/>
                </a:solidFill>
              </a:rPr>
              <a:t> </a:t>
            </a:r>
            <a:br>
              <a:rPr lang="en-US" sz="3000" dirty="0">
                <a:solidFill>
                  <a:schemeClr val="accent1"/>
                </a:solidFill>
              </a:rPr>
            </a:br>
            <a:r>
              <a:rPr lang="en-US" sz="3000" dirty="0">
                <a:solidFill>
                  <a:schemeClr val="accent1"/>
                </a:solidFill>
              </a:rPr>
              <a:t>United States, 2021 </a:t>
            </a:r>
            <a:r>
              <a:rPr lang="en-US" sz="3000" b="0" dirty="0">
                <a:solidFill>
                  <a:schemeClr val="tx1"/>
                </a:solidFill>
              </a:rPr>
              <a:t>(N=7,849)</a:t>
            </a:r>
          </a:p>
        </p:txBody>
      </p:sp>
      <p:sp>
        <p:nvSpPr>
          <p:cNvPr id="3" name="TextBox 2">
            <a:extLst>
              <a:ext uri="{FF2B5EF4-FFF2-40B4-BE49-F238E27FC236}">
                <a16:creationId xmlns:a16="http://schemas.microsoft.com/office/drawing/2014/main" id="{B52B250B-B1D8-4AC0-A5F1-589329B7D64F}"/>
              </a:ext>
            </a:extLst>
          </p:cNvPr>
          <p:cNvSpPr txBox="1"/>
          <p:nvPr/>
        </p:nvSpPr>
        <p:spPr>
          <a:xfrm>
            <a:off x="6890682" y="2519833"/>
            <a:ext cx="3214256" cy="830997"/>
          </a:xfrm>
          <a:prstGeom prst="rect">
            <a:avLst/>
          </a:prstGeom>
          <a:solidFill>
            <a:schemeClr val="bg2"/>
          </a:solidFill>
          <a:ln w="22225">
            <a:solidFill>
              <a:schemeClr val="accent2">
                <a:lumMod val="75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U.S.-born, 28% </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(Rate: 0.8 per 100,000)</a:t>
            </a:r>
          </a:p>
        </p:txBody>
      </p:sp>
      <p:sp>
        <p:nvSpPr>
          <p:cNvPr id="6" name="TextBox 5">
            <a:extLst>
              <a:ext uri="{FF2B5EF4-FFF2-40B4-BE49-F238E27FC236}">
                <a16:creationId xmlns:a16="http://schemas.microsoft.com/office/drawing/2014/main" id="{0F4E57C1-CED4-41A7-B46C-792A3F8BF2D5}"/>
              </a:ext>
            </a:extLst>
          </p:cNvPr>
          <p:cNvSpPr txBox="1"/>
          <p:nvPr/>
        </p:nvSpPr>
        <p:spPr>
          <a:xfrm>
            <a:off x="2498595" y="3651825"/>
            <a:ext cx="3214256" cy="830997"/>
          </a:xfrm>
          <a:prstGeom prst="rect">
            <a:avLst/>
          </a:prstGeom>
          <a:solidFill>
            <a:schemeClr val="bg2"/>
          </a:solidFill>
          <a:ln w="22225">
            <a:solidFill>
              <a:schemeClr val="accent6">
                <a:lumMod val="75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Non-U.S.–born 71%</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(Rate: 12.5 per 100,000)</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9AC18A7-C2AE-4F9F-B654-609B7A7F4B22}"/>
                  </a:ext>
                </a:extLst>
              </p:cNvPr>
              <p:cNvSpPr txBox="1"/>
              <p:nvPr/>
            </p:nvSpPr>
            <p:spPr>
              <a:xfrm>
                <a:off x="4693920" y="2822449"/>
                <a:ext cx="137858" cy="225767"/>
              </a:xfrm>
              <a:prstGeom prst="rect">
                <a:avLst/>
              </a:prstGeom>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1467" b="0" i="1" u="none" strike="noStrike" kern="1200" cap="none" spc="0" normalizeH="0" baseline="0" noProof="0">
                          <a:ln>
                            <a:noFill/>
                          </a:ln>
                          <a:solidFill>
                            <a:srgbClr val="86B2D8">
                              <a:lumMod val="50000"/>
                            </a:srgbClr>
                          </a:solidFill>
                          <a:effectLst/>
                          <a:uLnTx/>
                          <a:uFillTx/>
                          <a:latin typeface="Cambria Math" panose="02040503050406030204" pitchFamily="18" charset="0"/>
                          <a:ea typeface="+mn-ea"/>
                          <a:cs typeface="+mn-cs"/>
                        </a:rPr>
                        <m:t>–</m:t>
                      </m:r>
                    </m:oMath>
                  </m:oMathPara>
                </a14:m>
                <a:endParaRPr kumimoji="0" lang="en-US" sz="1467" b="0" i="0" u="none" strike="noStrike" kern="1200" cap="none" spc="0" normalizeH="0" baseline="0" noProof="0">
                  <a:ln>
                    <a:noFill/>
                  </a:ln>
                  <a:solidFill>
                    <a:srgbClr val="86B2D8">
                      <a:lumMod val="50000"/>
                    </a:srgbClr>
                  </a:solidFill>
                  <a:effectLst/>
                  <a:uLnTx/>
                  <a:uFillTx/>
                  <a:latin typeface="Calibri" panose="020F0502020204030204" pitchFamily="34" charset="0"/>
                  <a:ea typeface="+mn-ea"/>
                  <a:cs typeface="+mn-cs"/>
                </a:endParaRPr>
              </a:p>
            </p:txBody>
          </p:sp>
        </mc:Choice>
        <mc:Fallback xmlns="">
          <p:sp>
            <p:nvSpPr>
              <p:cNvPr id="4" name="TextBox 3">
                <a:extLst>
                  <a:ext uri="{FF2B5EF4-FFF2-40B4-BE49-F238E27FC236}">
                    <a16:creationId xmlns:a16="http://schemas.microsoft.com/office/drawing/2014/main" id="{19AC18A7-C2AE-4F9F-B654-609B7A7F4B22}"/>
                  </a:ext>
                </a:extLst>
              </p:cNvPr>
              <p:cNvSpPr txBox="1">
                <a:spLocks noRot="1" noChangeAspect="1" noMove="1" noResize="1" noEditPoints="1" noAdjustHandles="1" noChangeArrowheads="1" noChangeShapeType="1" noTextEdit="1"/>
              </p:cNvSpPr>
              <p:nvPr/>
            </p:nvSpPr>
            <p:spPr>
              <a:xfrm>
                <a:off x="4693920" y="2822449"/>
                <a:ext cx="137858" cy="225767"/>
              </a:xfrm>
              <a:prstGeom prst="rect">
                <a:avLst/>
              </a:prstGeom>
              <a:blipFill>
                <a:blip r:embed="rId5"/>
                <a:stretch>
                  <a:fillRect l="-4348" r="-869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75DF470C-7B00-43B8-B4BF-A5049A05A272}"/>
              </a:ext>
            </a:extLst>
          </p:cNvPr>
          <p:cNvSpPr txBox="1"/>
          <p:nvPr/>
        </p:nvSpPr>
        <p:spPr>
          <a:xfrm>
            <a:off x="0" y="6436750"/>
            <a:ext cx="12192000" cy="276999"/>
          </a:xfrm>
          <a:prstGeom prst="rect">
            <a:avLst/>
          </a:prstGeom>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30000" noProof="0" dirty="0">
                <a:ln>
                  <a:noFill/>
                </a:ln>
                <a:solidFill>
                  <a:srgbClr val="000000"/>
                </a:solidFill>
                <a:effectLst/>
                <a:uLnTx/>
                <a:uFillTx/>
                <a:latin typeface="Segoe UI" panose="020B0502040204020203" pitchFamily="34" charset="0"/>
                <a:ea typeface="+mn-ea"/>
                <a:cs typeface="Segoe UI" panose="020B0502040204020203" pitchFamily="34" charset="0"/>
              </a:rPr>
              <a:t>*</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Persons born in the United States, certain U.S. territories, or elsewhere to at least one U.S. citizen parent are categorized as U.S.-born. All other persons are categorized as non-U.S.–born.</a:t>
            </a:r>
          </a:p>
        </p:txBody>
      </p:sp>
      <p:sp>
        <p:nvSpPr>
          <p:cNvPr id="8" name="TextBox 7">
            <a:extLst>
              <a:ext uri="{FF2B5EF4-FFF2-40B4-BE49-F238E27FC236}">
                <a16:creationId xmlns:a16="http://schemas.microsoft.com/office/drawing/2014/main" id="{FB709AEA-51E9-4151-A9E1-522BB082BD5D}"/>
              </a:ext>
            </a:extLst>
          </p:cNvPr>
          <p:cNvSpPr txBox="1"/>
          <p:nvPr/>
        </p:nvSpPr>
        <p:spPr>
          <a:xfrm>
            <a:off x="3345262" y="1234430"/>
            <a:ext cx="4060249" cy="461665"/>
          </a:xfrm>
          <a:prstGeom prst="rect">
            <a:avLst/>
          </a:prstGeom>
          <a:solidFill>
            <a:schemeClr val="tx2"/>
          </a:solidFill>
          <a:ln w="22225">
            <a:solidFill>
              <a:schemeClr val="accent5"/>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Origin of birth unknown, &lt;1%</a:t>
            </a:r>
          </a:p>
        </p:txBody>
      </p:sp>
    </p:spTree>
    <p:extLst>
      <p:ext uri="{BB962C8B-B14F-4D97-AF65-F5344CB8AC3E}">
        <p14:creationId xmlns:p14="http://schemas.microsoft.com/office/powerpoint/2010/main" val="4221608872"/>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D37B-63C2-4710-9B45-B964DA08EBF4}"/>
              </a:ext>
            </a:extLst>
          </p:cNvPr>
          <p:cNvSpPr>
            <a:spLocks noGrp="1"/>
          </p:cNvSpPr>
          <p:nvPr>
            <p:ph type="title"/>
          </p:nvPr>
        </p:nvSpPr>
        <p:spPr/>
        <p:txBody>
          <a:bodyPr/>
          <a:lstStyle/>
          <a:p>
            <a:r>
              <a:rPr lang="en-US" dirty="0"/>
              <a:t>Try to capture the bacteria</a:t>
            </a:r>
          </a:p>
        </p:txBody>
      </p:sp>
      <p:sp>
        <p:nvSpPr>
          <p:cNvPr id="3" name="Content Placeholder 2">
            <a:extLst>
              <a:ext uri="{FF2B5EF4-FFF2-40B4-BE49-F238E27FC236}">
                <a16:creationId xmlns:a16="http://schemas.microsoft.com/office/drawing/2014/main" id="{E2DDDD5E-60F1-4757-BA4C-A77467948114}"/>
              </a:ext>
            </a:extLst>
          </p:cNvPr>
          <p:cNvSpPr>
            <a:spLocks noGrp="1"/>
          </p:cNvSpPr>
          <p:nvPr>
            <p:ph idx="1"/>
          </p:nvPr>
        </p:nvSpPr>
        <p:spPr/>
        <p:txBody>
          <a:bodyPr>
            <a:normAutofit lnSpcReduction="10000"/>
          </a:bodyPr>
          <a:lstStyle/>
          <a:p>
            <a:pPr marL="0" indent="0">
              <a:buNone/>
            </a:pPr>
            <a:r>
              <a:rPr lang="en-US" dirty="0"/>
              <a:t>Positive culture = confirmation of diagnosis and drug sensitivities</a:t>
            </a:r>
          </a:p>
          <a:p>
            <a:pPr marL="0" indent="0">
              <a:buNone/>
            </a:pPr>
            <a:endParaRPr lang="en-US" dirty="0"/>
          </a:p>
          <a:p>
            <a:pPr marL="0" indent="0">
              <a:buNone/>
            </a:pPr>
            <a:r>
              <a:rPr lang="en-US" dirty="0"/>
              <a:t>Empiric treatment for drug-resistant TB may lead to increased duration of treatment, unnecessary toxicities, and cost if the patient has drug-sensitive TB</a:t>
            </a:r>
          </a:p>
          <a:p>
            <a:pPr marL="0" indent="0">
              <a:buNone/>
            </a:pPr>
            <a:endParaRPr lang="en-US" dirty="0"/>
          </a:p>
          <a:p>
            <a:pPr marL="0" indent="0">
              <a:buNone/>
            </a:pPr>
            <a:r>
              <a:rPr lang="en-US" dirty="0"/>
              <a:t>Empiric treatment for drug-sensitive TB in the setting of drug-resistant TB may lead to progression of their TB causing increased morbidity and mortality, treatment failure, increased risk of transmission to others, and risk of worsening their drug-resistances</a:t>
            </a:r>
          </a:p>
        </p:txBody>
      </p:sp>
      <p:sp>
        <p:nvSpPr>
          <p:cNvPr id="5" name="TextBox 4">
            <a:extLst>
              <a:ext uri="{FF2B5EF4-FFF2-40B4-BE49-F238E27FC236}">
                <a16:creationId xmlns:a16="http://schemas.microsoft.com/office/drawing/2014/main" id="{2FB1976C-BCF4-40E4-97A6-538B0A639112}"/>
              </a:ext>
            </a:extLst>
          </p:cNvPr>
          <p:cNvSpPr txBox="1"/>
          <p:nvPr/>
        </p:nvSpPr>
        <p:spPr>
          <a:xfrm>
            <a:off x="0" y="6581001"/>
            <a:ext cx="2229374" cy="276999"/>
          </a:xfrm>
          <a:prstGeom prst="rect">
            <a:avLst/>
          </a:prstGeom>
          <a:noFill/>
        </p:spPr>
        <p:txBody>
          <a:bodyPr wrap="square">
            <a:spAutoFit/>
          </a:bodyPr>
          <a:lstStyle/>
          <a:p>
            <a:r>
              <a:rPr lang="en-US" sz="1200" dirty="0" err="1"/>
              <a:t>Lewinsohn</a:t>
            </a:r>
            <a:r>
              <a:rPr lang="en-US" sz="1200" dirty="0"/>
              <a:t> CID 2017</a:t>
            </a:r>
          </a:p>
        </p:txBody>
      </p:sp>
    </p:spTree>
    <p:extLst>
      <p:ext uri="{BB962C8B-B14F-4D97-AF65-F5344CB8AC3E}">
        <p14:creationId xmlns:p14="http://schemas.microsoft.com/office/powerpoint/2010/main" val="42007300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BA17-784F-4F8A-B506-46EFCC0119E4}"/>
              </a:ext>
            </a:extLst>
          </p:cNvPr>
          <p:cNvSpPr>
            <a:spLocks noGrp="1"/>
          </p:cNvSpPr>
          <p:nvPr>
            <p:ph type="title"/>
          </p:nvPr>
        </p:nvSpPr>
        <p:spPr>
          <a:xfrm>
            <a:off x="864955" y="169503"/>
            <a:ext cx="3932237" cy="712013"/>
          </a:xfrm>
        </p:spPr>
        <p:txBody>
          <a:bodyPr>
            <a:normAutofit/>
          </a:bodyPr>
          <a:lstStyle/>
          <a:p>
            <a:pPr algn="ctr"/>
            <a:r>
              <a:rPr lang="en-US" sz="3600" dirty="0"/>
              <a:t>TST/IGRA</a:t>
            </a:r>
          </a:p>
        </p:txBody>
      </p:sp>
      <p:sp>
        <p:nvSpPr>
          <p:cNvPr id="6" name="Picture Placeholder 5">
            <a:extLst>
              <a:ext uri="{FF2B5EF4-FFF2-40B4-BE49-F238E27FC236}">
                <a16:creationId xmlns:a16="http://schemas.microsoft.com/office/drawing/2014/main" id="{A6487451-0822-4C17-AD09-816CFBC34181}"/>
              </a:ext>
            </a:extLst>
          </p:cNvPr>
          <p:cNvSpPr>
            <a:spLocks noGrp="1"/>
          </p:cNvSpPr>
          <p:nvPr>
            <p:ph type="pic" idx="1"/>
          </p:nvPr>
        </p:nvSpPr>
        <p:spPr>
          <a:xfrm>
            <a:off x="6903750" y="987425"/>
            <a:ext cx="4451637" cy="4873625"/>
          </a:xfrm>
        </p:spPr>
      </p:sp>
      <p:sp>
        <p:nvSpPr>
          <p:cNvPr id="3" name="Content Placeholder 2">
            <a:extLst>
              <a:ext uri="{FF2B5EF4-FFF2-40B4-BE49-F238E27FC236}">
                <a16:creationId xmlns:a16="http://schemas.microsoft.com/office/drawing/2014/main" id="{F4EFE70B-C06A-4A02-8DBB-F116CBD62678}"/>
              </a:ext>
            </a:extLst>
          </p:cNvPr>
          <p:cNvSpPr>
            <a:spLocks noGrp="1"/>
          </p:cNvSpPr>
          <p:nvPr>
            <p:ph type="body" sz="half" idx="2"/>
          </p:nvPr>
        </p:nvSpPr>
        <p:spPr>
          <a:xfrm>
            <a:off x="529395" y="1007350"/>
            <a:ext cx="5712014" cy="4853699"/>
          </a:xfrm>
        </p:spPr>
        <p:txBody>
          <a:bodyPr>
            <a:normAutofit/>
          </a:bodyPr>
          <a:lstStyle/>
          <a:p>
            <a:pPr marL="0" indent="0">
              <a:spcBef>
                <a:spcPts val="0"/>
              </a:spcBef>
              <a:buClr>
                <a:srgbClr val="002060"/>
              </a:buClr>
              <a:buNone/>
            </a:pPr>
            <a:r>
              <a:rPr lang="en-US" sz="2800" dirty="0">
                <a:cs typeface="Arial" panose="020B0604020202020204" pitchFamily="34" charset="0"/>
              </a:rPr>
              <a:t>Measures cellular immune response to TB antigen</a:t>
            </a:r>
          </a:p>
          <a:p>
            <a:pPr marL="0" indent="0">
              <a:spcBef>
                <a:spcPts val="0"/>
              </a:spcBef>
              <a:buClr>
                <a:srgbClr val="002060"/>
              </a:buClr>
              <a:buNone/>
            </a:pPr>
            <a:endParaRPr lang="en-US" sz="2800" dirty="0">
              <a:cs typeface="Arial" panose="020B0604020202020204" pitchFamily="34" charset="0"/>
            </a:endParaRPr>
          </a:p>
          <a:p>
            <a:pPr marL="0" indent="0">
              <a:spcBef>
                <a:spcPts val="0"/>
              </a:spcBef>
              <a:buClr>
                <a:srgbClr val="002060"/>
              </a:buClr>
              <a:buNone/>
            </a:pPr>
            <a:r>
              <a:rPr lang="en-US" sz="2800" dirty="0">
                <a:cs typeface="Arial" panose="020B0604020202020204" pitchFamily="34" charset="0"/>
              </a:rPr>
              <a:t>Requires a functional immune system</a:t>
            </a:r>
          </a:p>
          <a:p>
            <a:pPr marL="0" indent="0">
              <a:spcBef>
                <a:spcPts val="0"/>
              </a:spcBef>
              <a:buClr>
                <a:srgbClr val="002060"/>
              </a:buClr>
              <a:buNone/>
            </a:pPr>
            <a:endParaRPr lang="en-US" sz="2800" dirty="0">
              <a:cs typeface="Arial" panose="020B0604020202020204" pitchFamily="34" charset="0"/>
            </a:endParaRPr>
          </a:p>
          <a:p>
            <a:pPr marL="0" indent="0">
              <a:spcBef>
                <a:spcPts val="0"/>
              </a:spcBef>
              <a:buClr>
                <a:srgbClr val="002060"/>
              </a:buClr>
              <a:buNone/>
            </a:pPr>
            <a:r>
              <a:rPr lang="en-US" sz="2800" dirty="0">
                <a:cs typeface="Arial" panose="020B0604020202020204" pitchFamily="34" charset="0"/>
              </a:rPr>
              <a:t>Positive in ~80% of patients with active TB disease.</a:t>
            </a:r>
          </a:p>
          <a:p>
            <a:pPr marL="0" indent="0">
              <a:spcBef>
                <a:spcPts val="0"/>
              </a:spcBef>
              <a:buClr>
                <a:srgbClr val="002060"/>
              </a:buClr>
              <a:buNone/>
            </a:pPr>
            <a:endParaRPr lang="en-US" sz="2800" dirty="0">
              <a:cs typeface="Arial" panose="020B0604020202020204" pitchFamily="34" charset="0"/>
            </a:endParaRPr>
          </a:p>
          <a:p>
            <a:pPr marL="0" indent="0">
              <a:spcBef>
                <a:spcPts val="0"/>
              </a:spcBef>
              <a:buClr>
                <a:srgbClr val="002060"/>
              </a:buClr>
              <a:buNone/>
            </a:pPr>
            <a:r>
              <a:rPr lang="en-US" sz="2800" dirty="0">
                <a:ea typeface="ＭＳ Ｐゴシック" charset="0"/>
              </a:rPr>
              <a:t>TST or IGRA results do not make or break the diagnosis of active TB disease.</a:t>
            </a:r>
          </a:p>
        </p:txBody>
      </p:sp>
      <p:pic>
        <p:nvPicPr>
          <p:cNvPr id="4" name="Picture 6">
            <a:extLst>
              <a:ext uri="{FF2B5EF4-FFF2-40B4-BE49-F238E27FC236}">
                <a16:creationId xmlns:a16="http://schemas.microsoft.com/office/drawing/2014/main" id="{390A5451-4384-436D-8968-792513CF2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094" y="987425"/>
            <a:ext cx="4451636" cy="302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F6E5AF8E-4F76-4BAE-99A5-ADE0AE06A32D}"/>
              </a:ext>
            </a:extLst>
          </p:cNvPr>
          <p:cNvSpPr txBox="1"/>
          <p:nvPr/>
        </p:nvSpPr>
        <p:spPr>
          <a:xfrm>
            <a:off x="0" y="6581001"/>
            <a:ext cx="6922094" cy="276999"/>
          </a:xfrm>
          <a:prstGeom prst="rect">
            <a:avLst/>
          </a:prstGeom>
          <a:noFill/>
        </p:spPr>
        <p:txBody>
          <a:bodyPr wrap="square" rtlCol="0">
            <a:spAutoFit/>
          </a:bodyPr>
          <a:lstStyle/>
          <a:p>
            <a:r>
              <a:rPr lang="en-US" sz="1200" dirty="0"/>
              <a:t>Borrowed from Dr. Masa Narita</a:t>
            </a:r>
          </a:p>
        </p:txBody>
      </p:sp>
    </p:spTree>
    <p:extLst>
      <p:ext uri="{BB962C8B-B14F-4D97-AF65-F5344CB8AC3E}">
        <p14:creationId xmlns:p14="http://schemas.microsoft.com/office/powerpoint/2010/main" val="42563156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3E8732E-CE1C-49D3-9ECA-5FAAC989C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323975"/>
            <a:ext cx="9277350" cy="42100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7443D31-4524-4CF2-BAEF-AB4AB378585C}"/>
              </a:ext>
            </a:extLst>
          </p:cNvPr>
          <p:cNvSpPr txBox="1"/>
          <p:nvPr/>
        </p:nvSpPr>
        <p:spPr>
          <a:xfrm>
            <a:off x="8231697" y="6039965"/>
            <a:ext cx="2065985" cy="369332"/>
          </a:xfrm>
          <a:prstGeom prst="rect">
            <a:avLst/>
          </a:prstGeom>
          <a:noFill/>
        </p:spPr>
        <p:txBody>
          <a:bodyPr wrap="square">
            <a:spAutoFit/>
          </a:bodyPr>
          <a:lstStyle/>
          <a:p>
            <a:r>
              <a:rPr lang="en-US" b="0" i="0" u="none" strike="noStrike" dirty="0">
                <a:solidFill>
                  <a:srgbClr val="081D58"/>
                </a:solidFill>
                <a:effectLst/>
                <a:latin typeface="Segoe UI" panose="020B0502040204020203" pitchFamily="34" charset="0"/>
              </a:rPr>
              <a:t>Published in 2017</a:t>
            </a:r>
            <a:r>
              <a:rPr lang="en-US" b="0" i="0" dirty="0">
                <a:solidFill>
                  <a:srgbClr val="000000"/>
                </a:solidFill>
                <a:effectLst/>
                <a:latin typeface="Segoe UI" panose="020B0502040204020203" pitchFamily="34" charset="0"/>
              </a:rPr>
              <a:t>​</a:t>
            </a:r>
            <a:endParaRPr lang="en-US" dirty="0"/>
          </a:p>
        </p:txBody>
      </p:sp>
    </p:spTree>
    <p:extLst>
      <p:ext uri="{BB962C8B-B14F-4D97-AF65-F5344CB8AC3E}">
        <p14:creationId xmlns:p14="http://schemas.microsoft.com/office/powerpoint/2010/main" val="42745851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6B689-677B-4633-82B5-8F15960E190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19FC27FC-E3CC-4A79-AF72-E3D25BCA2026}"/>
              </a:ext>
            </a:extLst>
          </p:cNvPr>
          <p:cNvSpPr>
            <a:spLocks noGrp="1"/>
          </p:cNvSpPr>
          <p:nvPr>
            <p:ph idx="1"/>
          </p:nvPr>
        </p:nvSpPr>
        <p:spPr/>
        <p:txBody>
          <a:bodyPr/>
          <a:lstStyle/>
          <a:p>
            <a:r>
              <a:rPr lang="en-US" dirty="0"/>
              <a:t>Be alert to the common signs and symptoms of pulmonary TB</a:t>
            </a:r>
          </a:p>
          <a:p>
            <a:r>
              <a:rPr lang="en-US" dirty="0"/>
              <a:t>Recognize that TB presents in many fashions</a:t>
            </a:r>
          </a:p>
          <a:p>
            <a:r>
              <a:rPr lang="en-US" dirty="0"/>
              <a:t>Use TB diagnostics and pillars to guide care at every step</a:t>
            </a:r>
          </a:p>
        </p:txBody>
      </p:sp>
    </p:spTree>
    <p:extLst>
      <p:ext uri="{BB962C8B-B14F-4D97-AF65-F5344CB8AC3E}">
        <p14:creationId xmlns:p14="http://schemas.microsoft.com/office/powerpoint/2010/main" val="29152197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E61B50-6521-4460-B980-F70B7C064478}"/>
              </a:ext>
            </a:extLst>
          </p:cNvPr>
          <p:cNvSpPr>
            <a:spLocks noGrp="1"/>
          </p:cNvSpPr>
          <p:nvPr>
            <p:ph type="title"/>
          </p:nvPr>
        </p:nvSpPr>
        <p:spPr>
          <a:xfrm>
            <a:off x="831988" y="4072042"/>
            <a:ext cx="6164078" cy="2057045"/>
          </a:xfrm>
        </p:spPr>
        <p:txBody>
          <a:bodyPr vert="horz" lIns="91440" tIns="45720" rIns="91440" bIns="45720" rtlCol="0" anchor="ctr">
            <a:normAutofit/>
          </a:bodyPr>
          <a:lstStyle/>
          <a:p>
            <a:r>
              <a:rPr lang="en-US" sz="5200" dirty="0"/>
              <a:t>Treating TB Disease</a:t>
            </a:r>
          </a:p>
        </p:txBody>
      </p:sp>
      <p:pic>
        <p:nvPicPr>
          <p:cNvPr id="8" name="Content Placeholder 7" descr="A picture containing screenshot&#10;&#10;Description generated with high confidence">
            <a:extLst>
              <a:ext uri="{FF2B5EF4-FFF2-40B4-BE49-F238E27FC236}">
                <a16:creationId xmlns:a16="http://schemas.microsoft.com/office/drawing/2014/main" id="{026C4FFB-151D-4338-89AD-B0D51A20E68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b="-1"/>
          <a:stretch/>
        </p:blipFill>
        <p:spPr>
          <a:xfrm>
            <a:off x="196704" y="174032"/>
            <a:ext cx="11814054" cy="3726295"/>
          </a:xfrm>
          <a:prstGeom prst="rect">
            <a:avLst/>
          </a:prstGeom>
        </p:spPr>
      </p:pic>
    </p:spTree>
    <p:extLst>
      <p:ext uri="{BB962C8B-B14F-4D97-AF65-F5344CB8AC3E}">
        <p14:creationId xmlns:p14="http://schemas.microsoft.com/office/powerpoint/2010/main" val="6033058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a:solidFill>
                  <a:schemeClr val="bg1"/>
                </a:solidFill>
              </a:rPr>
              <a:t>The Drugs (first-line)</a:t>
            </a:r>
          </a:p>
        </p:txBody>
      </p:sp>
      <p:sp>
        <p:nvSpPr>
          <p:cNvPr id="3" name="Content Placeholder 2"/>
          <p:cNvSpPr>
            <a:spLocks noGrp="1"/>
          </p:cNvSpPr>
          <p:nvPr>
            <p:ph idx="1"/>
          </p:nvPr>
        </p:nvSpPr>
        <p:spPr/>
        <p:txBody>
          <a:bodyPr/>
          <a:lstStyle/>
          <a:p>
            <a:r>
              <a:rPr lang="en-US" dirty="0"/>
              <a:t>Isoniazid (INH, “H”), 5 mg/kg/d</a:t>
            </a:r>
          </a:p>
          <a:p>
            <a:r>
              <a:rPr lang="en-US" dirty="0"/>
              <a:t>Rifampin (RIF, “R”), 10 mg/kg/d</a:t>
            </a:r>
          </a:p>
          <a:p>
            <a:r>
              <a:rPr lang="en-US" dirty="0"/>
              <a:t>Pyrazinamide (PZA, “Z”), 25 mg/kg/d</a:t>
            </a:r>
          </a:p>
          <a:p>
            <a:r>
              <a:rPr lang="en-US" dirty="0"/>
              <a:t>Ethambutol (EMB, “E”), 15-25 mg/kg/d</a:t>
            </a:r>
          </a:p>
        </p:txBody>
      </p:sp>
      <p:pic>
        <p:nvPicPr>
          <p:cNvPr id="4" name="Picture 4">
            <a:extLst>
              <a:ext uri="{C183D7F6-B498-43B3-948B-1728B52AA6E4}">
                <adec:decorative xmlns:adec="http://schemas.microsoft.com/office/drawing/2017/decorative" val="1"/>
              </a:ext>
            </a:extLst>
          </p:cNvPr>
          <p:cNvPicPr>
            <a:picLocks noChangeAspect="1" noChangeArrowheads="1"/>
          </p:cNvPicPr>
          <p:nvPr/>
        </p:nvPicPr>
        <p:blipFill>
          <a:blip r:embed="rId3" cstate="print"/>
          <a:srcRect/>
          <a:stretch>
            <a:fillRect/>
          </a:stretch>
        </p:blipFill>
        <p:spPr bwMode="auto">
          <a:xfrm>
            <a:off x="9303883" y="4388078"/>
            <a:ext cx="2517764" cy="2000022"/>
          </a:xfrm>
          <a:prstGeom prst="rect">
            <a:avLst/>
          </a:prstGeom>
          <a:noFill/>
          <a:ln w="9525" algn="ctr">
            <a:noFill/>
            <a:miter lim="800000"/>
            <a:headEnd/>
            <a:tailEnd/>
          </a:ln>
          <a:effectLst/>
        </p:spPr>
      </p:pic>
    </p:spTree>
    <p:extLst>
      <p:ext uri="{BB962C8B-B14F-4D97-AF65-F5344CB8AC3E}">
        <p14:creationId xmlns:p14="http://schemas.microsoft.com/office/powerpoint/2010/main" val="26699861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a:solidFill>
                  <a:schemeClr val="bg1"/>
                </a:solidFill>
              </a:rPr>
              <a:t>General Principles</a:t>
            </a:r>
          </a:p>
        </p:txBody>
      </p:sp>
      <p:sp>
        <p:nvSpPr>
          <p:cNvPr id="3" name="Content Placeholder 2"/>
          <p:cNvSpPr>
            <a:spLocks noGrp="1"/>
          </p:cNvSpPr>
          <p:nvPr>
            <p:ph idx="1"/>
          </p:nvPr>
        </p:nvSpPr>
        <p:spPr/>
        <p:txBody>
          <a:bodyPr>
            <a:normAutofit/>
          </a:bodyPr>
          <a:lstStyle/>
          <a:p>
            <a:r>
              <a:rPr lang="en-US" altLang="en-US" sz="2800" dirty="0"/>
              <a:t>Always treat with a multiple-drug regimen</a:t>
            </a:r>
          </a:p>
          <a:p>
            <a:r>
              <a:rPr lang="en-US" dirty="0"/>
              <a:t>Never add a single drug to a failing regimen</a:t>
            </a:r>
          </a:p>
          <a:p>
            <a:r>
              <a:rPr lang="en-US" dirty="0"/>
              <a:t>Completion of treatment is based on number of doses taken, not duration alone</a:t>
            </a:r>
          </a:p>
          <a:p>
            <a:r>
              <a:rPr lang="en-US" dirty="0"/>
              <a:t>Duration of therapy (or number of doses needed) is dependent on: </a:t>
            </a:r>
          </a:p>
          <a:p>
            <a:pPr lvl="1"/>
            <a:r>
              <a:rPr lang="en-US" dirty="0"/>
              <a:t>drugs used</a:t>
            </a:r>
          </a:p>
          <a:p>
            <a:pPr lvl="1"/>
            <a:r>
              <a:rPr lang="en-US" dirty="0"/>
              <a:t>extent of disease </a:t>
            </a:r>
          </a:p>
          <a:p>
            <a:pPr lvl="1"/>
            <a:r>
              <a:rPr lang="en-US" dirty="0"/>
              <a:t>response to treatment</a:t>
            </a:r>
          </a:p>
          <a:p>
            <a:pPr lvl="1"/>
            <a:r>
              <a:rPr lang="en-US" dirty="0"/>
              <a:t>Co-morbidities (e.g. HIV, immune-compromise)</a:t>
            </a:r>
          </a:p>
          <a:p>
            <a:endParaRPr lang="en-US" dirty="0"/>
          </a:p>
        </p:txBody>
      </p:sp>
    </p:spTree>
    <p:extLst>
      <p:ext uri="{BB962C8B-B14F-4D97-AF65-F5344CB8AC3E}">
        <p14:creationId xmlns:p14="http://schemas.microsoft.com/office/powerpoint/2010/main" val="28898451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a:solidFill>
                  <a:schemeClr val="bg1"/>
                </a:solidFill>
              </a:rPr>
              <a:t>General Principles</a:t>
            </a:r>
          </a:p>
        </p:txBody>
      </p:sp>
      <p:sp>
        <p:nvSpPr>
          <p:cNvPr id="3" name="Content Placeholder 2"/>
          <p:cNvSpPr>
            <a:spLocks noGrp="1"/>
          </p:cNvSpPr>
          <p:nvPr>
            <p:ph idx="1"/>
          </p:nvPr>
        </p:nvSpPr>
        <p:spPr/>
        <p:txBody>
          <a:bodyPr>
            <a:normAutofit/>
          </a:bodyPr>
          <a:lstStyle/>
          <a:p>
            <a:r>
              <a:rPr lang="en-US" altLang="en-US" dirty="0"/>
              <a:t>INH, RIF, PZA, and EMB are the basis of modern short-course (6 months) therapy</a:t>
            </a:r>
          </a:p>
          <a:p>
            <a:r>
              <a:rPr lang="en-US" altLang="en-US" dirty="0"/>
              <a:t>Directly observed therapy (DOT) should be considered for all patients</a:t>
            </a:r>
          </a:p>
          <a:p>
            <a:r>
              <a:rPr lang="en-US" altLang="en-US" sz="2800" dirty="0"/>
              <a:t>Patients not on DOT should receive fixed dose combination therapy</a:t>
            </a:r>
          </a:p>
          <a:p>
            <a:r>
              <a:rPr lang="en-US" altLang="en-US" sz="2800" dirty="0"/>
              <a:t>All drugs should be taken once daily. Divided and/or decreased doses are indicated only in special circumstances</a:t>
            </a:r>
          </a:p>
          <a:p>
            <a:endParaRPr lang="en-US" altLang="en-US" dirty="0"/>
          </a:p>
          <a:p>
            <a:endParaRPr lang="en-US" dirty="0"/>
          </a:p>
        </p:txBody>
      </p:sp>
    </p:spTree>
    <p:extLst>
      <p:ext uri="{BB962C8B-B14F-4D97-AF65-F5344CB8AC3E}">
        <p14:creationId xmlns:p14="http://schemas.microsoft.com/office/powerpoint/2010/main" val="22165420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normAutofit/>
          </a:bodyPr>
          <a:lstStyle/>
          <a:p>
            <a:r>
              <a:rPr lang="en-US" dirty="0">
                <a:solidFill>
                  <a:schemeClr val="bg1"/>
                </a:solidFill>
              </a:rPr>
              <a:t>General Principles, pan-susceptible</a:t>
            </a:r>
          </a:p>
        </p:txBody>
      </p:sp>
      <p:sp>
        <p:nvSpPr>
          <p:cNvPr id="3" name="Content Placeholder 2"/>
          <p:cNvSpPr>
            <a:spLocks noGrp="1"/>
          </p:cNvSpPr>
          <p:nvPr>
            <p:ph idx="1"/>
          </p:nvPr>
        </p:nvSpPr>
        <p:spPr/>
        <p:txBody>
          <a:bodyPr/>
          <a:lstStyle/>
          <a:p>
            <a:r>
              <a:rPr lang="en-US" dirty="0"/>
              <a:t>Initial Phase (initial 2 months of treatment)</a:t>
            </a:r>
          </a:p>
          <a:p>
            <a:pPr lvl="1"/>
            <a:r>
              <a:rPr lang="en-US" dirty="0"/>
              <a:t>Prevents drug resistance until drug susceptibility testing (DST) is known</a:t>
            </a:r>
          </a:p>
          <a:p>
            <a:pPr marL="914400" lvl="1" indent="-457200">
              <a:spcBef>
                <a:spcPct val="70000"/>
              </a:spcBef>
            </a:pPr>
            <a:r>
              <a:rPr lang="en-US" altLang="en-US" sz="2000" dirty="0"/>
              <a:t>INH and RIF resistance rates are increasing. INH resistance in California is &gt;9% (as high as 27%) </a:t>
            </a:r>
          </a:p>
          <a:p>
            <a:pPr marL="914400" lvl="1" indent="-457200">
              <a:spcBef>
                <a:spcPct val="70000"/>
              </a:spcBef>
            </a:pPr>
            <a:r>
              <a:rPr lang="en-US" altLang="en-US" sz="2000" dirty="0"/>
              <a:t>Unless full susceptibility is known, a fourth drug should always be added to INH, RIF, and PZA</a:t>
            </a:r>
          </a:p>
          <a:p>
            <a:pPr marL="914400" lvl="1" indent="-457200">
              <a:spcBef>
                <a:spcPct val="70000"/>
              </a:spcBef>
            </a:pPr>
            <a:r>
              <a:rPr lang="en-US" altLang="en-US" sz="2000" dirty="0"/>
              <a:t>DOT should be considered for all patients</a:t>
            </a:r>
            <a:endParaRPr lang="en-US" dirty="0"/>
          </a:p>
          <a:p>
            <a:pPr lvl="1"/>
            <a:endParaRPr lang="en-US" dirty="0"/>
          </a:p>
        </p:txBody>
      </p:sp>
      <p:sp>
        <p:nvSpPr>
          <p:cNvPr id="4" name="Pentagon 3"/>
          <p:cNvSpPr/>
          <p:nvPr/>
        </p:nvSpPr>
        <p:spPr>
          <a:xfrm>
            <a:off x="1524000" y="5782980"/>
            <a:ext cx="2543999" cy="78796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Initial Phase</a:t>
            </a:r>
          </a:p>
          <a:p>
            <a:pPr algn="ctr"/>
            <a:r>
              <a:rPr lang="en-US" b="1" dirty="0"/>
              <a:t>(2 </a:t>
            </a:r>
            <a:r>
              <a:rPr lang="en-US" b="1" dirty="0" err="1"/>
              <a:t>mo</a:t>
            </a:r>
            <a:r>
              <a:rPr lang="en-US" b="1" dirty="0"/>
              <a:t>)</a:t>
            </a:r>
          </a:p>
        </p:txBody>
      </p:sp>
      <p:sp>
        <p:nvSpPr>
          <p:cNvPr id="5" name="Chevron 4"/>
          <p:cNvSpPr/>
          <p:nvPr/>
        </p:nvSpPr>
        <p:spPr>
          <a:xfrm>
            <a:off x="3657600" y="5782980"/>
            <a:ext cx="6340593" cy="787965"/>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chemeClr val="tx1"/>
                </a:solidFill>
              </a:rPr>
              <a:t>Continuation Phase </a:t>
            </a:r>
          </a:p>
          <a:p>
            <a:pPr algn="ctr"/>
            <a:r>
              <a:rPr lang="en-US" b="1" dirty="0">
                <a:solidFill>
                  <a:schemeClr val="tx1"/>
                </a:solidFill>
              </a:rPr>
              <a:t>(4-7 </a:t>
            </a:r>
            <a:r>
              <a:rPr lang="en-US" b="1" dirty="0" err="1">
                <a:solidFill>
                  <a:schemeClr val="tx1"/>
                </a:solidFill>
              </a:rPr>
              <a:t>mo</a:t>
            </a:r>
            <a:r>
              <a:rPr lang="en-US" b="1" dirty="0">
                <a:solidFill>
                  <a:schemeClr val="tx1"/>
                </a:solidFill>
              </a:rPr>
              <a:t>)</a:t>
            </a:r>
          </a:p>
        </p:txBody>
      </p:sp>
    </p:spTree>
    <p:extLst>
      <p:ext uri="{BB962C8B-B14F-4D97-AF65-F5344CB8AC3E}">
        <p14:creationId xmlns:p14="http://schemas.microsoft.com/office/powerpoint/2010/main" val="39733257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normAutofit/>
          </a:bodyPr>
          <a:lstStyle/>
          <a:p>
            <a:r>
              <a:rPr lang="en-US" dirty="0">
                <a:solidFill>
                  <a:schemeClr val="bg1"/>
                </a:solidFill>
              </a:rPr>
              <a:t>General Principles, pan-susceptible</a:t>
            </a:r>
          </a:p>
        </p:txBody>
      </p:sp>
      <p:sp>
        <p:nvSpPr>
          <p:cNvPr id="3" name="Content Placeholder 2"/>
          <p:cNvSpPr>
            <a:spLocks noGrp="1"/>
          </p:cNvSpPr>
          <p:nvPr>
            <p:ph idx="1"/>
          </p:nvPr>
        </p:nvSpPr>
        <p:spPr/>
        <p:txBody>
          <a:bodyPr>
            <a:normAutofit lnSpcReduction="10000"/>
          </a:bodyPr>
          <a:lstStyle/>
          <a:p>
            <a:r>
              <a:rPr lang="en-US" dirty="0"/>
              <a:t>Continuation Phase (subsequent 4-7 months of treatment)</a:t>
            </a:r>
          </a:p>
          <a:p>
            <a:pPr lvl="1"/>
            <a:r>
              <a:rPr lang="en-US" altLang="en-US" sz="2700" dirty="0"/>
              <a:t>Always check drug susceptibility results</a:t>
            </a:r>
          </a:p>
          <a:p>
            <a:pPr lvl="1"/>
            <a:r>
              <a:rPr lang="en-US" altLang="en-US" sz="2700" dirty="0"/>
              <a:t>If fully susceptible:</a:t>
            </a:r>
          </a:p>
          <a:p>
            <a:pPr marL="1543050" lvl="2" indent="342900">
              <a:spcBef>
                <a:spcPct val="10000"/>
              </a:spcBef>
            </a:pPr>
            <a:r>
              <a:rPr lang="en-US" altLang="en-US" sz="2700" dirty="0"/>
              <a:t>INH 300 mg oral dose every day (po q) PLUS</a:t>
            </a:r>
          </a:p>
          <a:p>
            <a:pPr marL="1543050" lvl="2" indent="342900">
              <a:spcBef>
                <a:spcPct val="10000"/>
              </a:spcBef>
            </a:pPr>
            <a:r>
              <a:rPr lang="en-US" altLang="en-US" sz="2700" dirty="0"/>
              <a:t>RIF 600 mg po q day</a:t>
            </a:r>
          </a:p>
          <a:p>
            <a:pPr lvl="1">
              <a:spcBef>
                <a:spcPct val="10000"/>
              </a:spcBef>
              <a:buFontTx/>
              <a:buNone/>
            </a:pPr>
            <a:r>
              <a:rPr lang="en-US" altLang="en-US" sz="2700" dirty="0"/>
              <a:t>			             </a:t>
            </a:r>
            <a:r>
              <a:rPr lang="en-US" altLang="en-US" sz="2700" b="1" dirty="0"/>
              <a:t> </a:t>
            </a:r>
            <a:r>
              <a:rPr lang="en-US" altLang="en-US" sz="2700" b="1" i="1" dirty="0"/>
              <a:t>OR</a:t>
            </a:r>
          </a:p>
          <a:p>
            <a:pPr marL="1543050" lvl="2" indent="342900">
              <a:spcBef>
                <a:spcPct val="10000"/>
              </a:spcBef>
            </a:pPr>
            <a:r>
              <a:rPr lang="en-US" altLang="en-US" sz="2700" dirty="0"/>
              <a:t>INH 900 mg oral dose bi-weekly (po </a:t>
            </a:r>
            <a:r>
              <a:rPr lang="en-US" altLang="en-US" sz="2700" dirty="0" err="1"/>
              <a:t>biw</a:t>
            </a:r>
            <a:r>
              <a:rPr lang="en-US" altLang="en-US" sz="2700" dirty="0"/>
              <a:t>) PLUS</a:t>
            </a:r>
          </a:p>
          <a:p>
            <a:pPr marL="1543050" lvl="2" indent="342900">
              <a:spcBef>
                <a:spcPct val="10000"/>
              </a:spcBef>
            </a:pPr>
            <a:r>
              <a:rPr lang="en-US" altLang="en-US" sz="2700" dirty="0"/>
              <a:t>RIF 600 mg po </a:t>
            </a:r>
            <a:r>
              <a:rPr lang="en-US" altLang="en-US" sz="2700" dirty="0" err="1"/>
              <a:t>biw</a:t>
            </a:r>
            <a:endParaRPr lang="en-US" altLang="en-US" sz="2700" dirty="0"/>
          </a:p>
          <a:p>
            <a:pPr marL="1543050" lvl="2" indent="342900" algn="ctr">
              <a:spcBef>
                <a:spcPct val="10000"/>
              </a:spcBef>
              <a:buNone/>
            </a:pPr>
            <a:r>
              <a:rPr lang="en-US" altLang="en-US" sz="2700" i="1" dirty="0"/>
              <a:t>(Use </a:t>
            </a:r>
            <a:r>
              <a:rPr lang="en-US" altLang="en-US" sz="2700" i="1" dirty="0" err="1"/>
              <a:t>Rifamate</a:t>
            </a:r>
            <a:r>
              <a:rPr lang="en-US" altLang="en-US" sz="2700" i="1" dirty="0"/>
              <a:t> whenever possible)</a:t>
            </a:r>
          </a:p>
          <a:p>
            <a:pPr marL="457200" indent="-457200">
              <a:spcBef>
                <a:spcPct val="50000"/>
              </a:spcBef>
            </a:pPr>
            <a:r>
              <a:rPr lang="en-US" altLang="en-US" sz="2700" dirty="0"/>
              <a:t>DOT for everyone on intermittent therapy</a:t>
            </a:r>
          </a:p>
          <a:p>
            <a:endParaRPr lang="en-US" dirty="0"/>
          </a:p>
        </p:txBody>
      </p:sp>
      <p:sp>
        <p:nvSpPr>
          <p:cNvPr id="4" name="Pentagon 3"/>
          <p:cNvSpPr/>
          <p:nvPr/>
        </p:nvSpPr>
        <p:spPr>
          <a:xfrm>
            <a:off x="1524000" y="5782980"/>
            <a:ext cx="2543999" cy="78796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Initial Phase</a:t>
            </a:r>
          </a:p>
          <a:p>
            <a:pPr algn="ctr"/>
            <a:r>
              <a:rPr lang="en-US" b="1" dirty="0"/>
              <a:t>(2 </a:t>
            </a:r>
            <a:r>
              <a:rPr lang="en-US" b="1" dirty="0" err="1"/>
              <a:t>mo</a:t>
            </a:r>
            <a:r>
              <a:rPr lang="en-US" b="1" dirty="0"/>
              <a:t>)</a:t>
            </a:r>
          </a:p>
        </p:txBody>
      </p:sp>
      <p:sp>
        <p:nvSpPr>
          <p:cNvPr id="5" name="Chevron 4"/>
          <p:cNvSpPr/>
          <p:nvPr/>
        </p:nvSpPr>
        <p:spPr>
          <a:xfrm>
            <a:off x="3657600" y="5782980"/>
            <a:ext cx="6340593" cy="787965"/>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chemeClr val="tx1"/>
                </a:solidFill>
              </a:rPr>
              <a:t>Continuation Phase </a:t>
            </a:r>
          </a:p>
          <a:p>
            <a:pPr algn="ctr"/>
            <a:r>
              <a:rPr lang="en-US" b="1" dirty="0">
                <a:solidFill>
                  <a:schemeClr val="tx1"/>
                </a:solidFill>
              </a:rPr>
              <a:t>(4-7 </a:t>
            </a:r>
            <a:r>
              <a:rPr lang="en-US" b="1" dirty="0" err="1">
                <a:solidFill>
                  <a:schemeClr val="tx1"/>
                </a:solidFill>
              </a:rPr>
              <a:t>mo</a:t>
            </a:r>
            <a:r>
              <a:rPr lang="en-US" b="1" dirty="0">
                <a:solidFill>
                  <a:schemeClr val="tx1"/>
                </a:solidFill>
              </a:rPr>
              <a:t>)</a:t>
            </a:r>
          </a:p>
        </p:txBody>
      </p:sp>
    </p:spTree>
    <p:extLst>
      <p:ext uri="{BB962C8B-B14F-4D97-AF65-F5344CB8AC3E}">
        <p14:creationId xmlns:p14="http://schemas.microsoft.com/office/powerpoint/2010/main" val="3077091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4592"/>
            <a:ext cx="10972800" cy="969264"/>
          </a:xfrm>
        </p:spPr>
        <p:txBody>
          <a:bodyPr lIns="91440" tIns="45720" rIns="91440" bIns="45720" anchor="b" anchorCtr="0"/>
          <a:lstStyle/>
          <a:p>
            <a:pPr algn="ctr">
              <a:lnSpc>
                <a:spcPct val="100000"/>
              </a:lnSpc>
            </a:pPr>
            <a:r>
              <a:rPr lang="en-US" sz="3000">
                <a:solidFill>
                  <a:schemeClr val="accent1"/>
                </a:solidFill>
                <a:latin typeface="Calibri"/>
                <a:cs typeface="Calibri"/>
              </a:rPr>
              <a:t>TB Cases by Countries of Birth Among Non-U.S.–Born</a:t>
            </a:r>
            <a:r>
              <a:rPr lang="en-US" sz="3000" baseline="30000">
                <a:solidFill>
                  <a:schemeClr val="accent1"/>
                </a:solidFill>
                <a:latin typeface="Calibri"/>
                <a:cs typeface="Calibri"/>
              </a:rPr>
              <a:t>*</a:t>
            </a:r>
            <a:r>
              <a:rPr lang="en-US" sz="3000">
                <a:solidFill>
                  <a:schemeClr val="accent1"/>
                </a:solidFill>
                <a:latin typeface="Calibri"/>
                <a:cs typeface="Calibri"/>
              </a:rPr>
              <a:t> Persons with TB, United States, 2021 </a:t>
            </a:r>
            <a:r>
              <a:rPr lang="en-US" sz="3000" b="0">
                <a:solidFill>
                  <a:schemeClr val="tx1"/>
                </a:solidFill>
                <a:latin typeface="Calibri"/>
                <a:cs typeface="Calibri"/>
              </a:rPr>
              <a:t>(N=5,626)</a:t>
            </a:r>
            <a:endParaRPr lang="en-US" sz="3000" b="0">
              <a:solidFill>
                <a:schemeClr val="tx1"/>
              </a:solidFill>
            </a:endParaRPr>
          </a:p>
        </p:txBody>
      </p:sp>
      <p:sp>
        <p:nvSpPr>
          <p:cNvPr id="3" name="TextBox 2">
            <a:extLst>
              <a:ext uri="{FF2B5EF4-FFF2-40B4-BE49-F238E27FC236}">
                <a16:creationId xmlns:a16="http://schemas.microsoft.com/office/drawing/2014/main" id="{7A4B7161-4CAB-4249-A8E3-158F60E4C910}"/>
              </a:ext>
            </a:extLst>
          </p:cNvPr>
          <p:cNvSpPr txBox="1"/>
          <p:nvPr/>
        </p:nvSpPr>
        <p:spPr>
          <a:xfrm>
            <a:off x="-1" y="6456871"/>
            <a:ext cx="11981947" cy="276999"/>
          </a:xfrm>
          <a:prstGeom prst="rect">
            <a:avLst/>
          </a:prstGeom>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30000" noProof="0">
                <a:ln>
                  <a:noFill/>
                </a:ln>
                <a:solidFill>
                  <a:srgbClr val="000000"/>
                </a:solidFill>
                <a:effectLst/>
                <a:uLnTx/>
                <a:uFillTx/>
                <a:latin typeface="Calibri" panose="020F0502020204030204" pitchFamily="34" charset="0"/>
                <a:ea typeface="+mn-ea"/>
                <a:cs typeface="+mn-cs"/>
              </a:rPr>
              <a:t>*</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Persons born in the United States, certain U.S. territories, or elsewhere to at least one U.S. citizen parent are categorized as U.S.-born. All other persons are categorized as non-U.S.–born.</a:t>
            </a:r>
          </a:p>
        </p:txBody>
      </p:sp>
      <p:grpSp>
        <p:nvGrpSpPr>
          <p:cNvPr id="25" name="Group 24">
            <a:extLst>
              <a:ext uri="{FF2B5EF4-FFF2-40B4-BE49-F238E27FC236}">
                <a16:creationId xmlns:a16="http://schemas.microsoft.com/office/drawing/2014/main" id="{4503F2AE-01ED-4628-BA27-E06F8921BFD2}"/>
              </a:ext>
            </a:extLst>
          </p:cNvPr>
          <p:cNvGrpSpPr/>
          <p:nvPr/>
        </p:nvGrpSpPr>
        <p:grpSpPr>
          <a:xfrm>
            <a:off x="10756658" y="4401632"/>
            <a:ext cx="1267042" cy="2055239"/>
            <a:chOff x="460703" y="4427615"/>
            <a:chExt cx="1267042" cy="2055239"/>
          </a:xfrm>
        </p:grpSpPr>
        <p:sp>
          <p:nvSpPr>
            <p:cNvPr id="20" name="TextBox 19">
              <a:extLst>
                <a:ext uri="{FF2B5EF4-FFF2-40B4-BE49-F238E27FC236}">
                  <a16:creationId xmlns:a16="http://schemas.microsoft.com/office/drawing/2014/main" id="{6839A91C-42B1-873C-2BFE-3E19863243EA}"/>
                </a:ext>
              </a:extLst>
            </p:cNvPr>
            <p:cNvSpPr txBox="1"/>
            <p:nvPr/>
          </p:nvSpPr>
          <p:spPr>
            <a:xfrm>
              <a:off x="757644" y="6175077"/>
              <a:ext cx="80605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600 +</a:t>
              </a:r>
              <a:endParaRPr kumimoji="0" lang="en-US" sz="14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grpSp>
          <p:nvGrpSpPr>
            <p:cNvPr id="8" name="Group 7">
              <a:extLst>
                <a:ext uri="{FF2B5EF4-FFF2-40B4-BE49-F238E27FC236}">
                  <a16:creationId xmlns:a16="http://schemas.microsoft.com/office/drawing/2014/main" id="{F355E3DA-4392-40E5-BF9F-56330AC1871E}"/>
                </a:ext>
              </a:extLst>
            </p:cNvPr>
            <p:cNvGrpSpPr/>
            <p:nvPr/>
          </p:nvGrpSpPr>
          <p:grpSpPr>
            <a:xfrm>
              <a:off x="460703" y="4427615"/>
              <a:ext cx="1267042" cy="1964998"/>
              <a:chOff x="460703" y="4427615"/>
              <a:chExt cx="1267042" cy="1964998"/>
            </a:xfrm>
          </p:grpSpPr>
          <p:pic>
            <p:nvPicPr>
              <p:cNvPr id="6" name="Picture 7">
                <a:extLst>
                  <a:ext uri="{FF2B5EF4-FFF2-40B4-BE49-F238E27FC236}">
                    <a16:creationId xmlns:a16="http://schemas.microsoft.com/office/drawing/2014/main" id="{A6A18D7C-264B-4394-EEB7-878930596287}"/>
                  </a:ext>
                </a:extLst>
              </p:cNvPr>
              <p:cNvPicPr>
                <a:picLocks noChangeAspect="1"/>
              </p:cNvPicPr>
              <p:nvPr/>
            </p:nvPicPr>
            <p:blipFill rotWithShape="1">
              <a:blip r:embed="rId3"/>
              <a:srcRect r="17241" b="529"/>
              <a:stretch/>
            </p:blipFill>
            <p:spPr>
              <a:xfrm>
                <a:off x="460703" y="4431370"/>
                <a:ext cx="252249" cy="1961243"/>
              </a:xfrm>
              <a:prstGeom prst="rect">
                <a:avLst/>
              </a:prstGeom>
            </p:spPr>
          </p:pic>
          <p:sp>
            <p:nvSpPr>
              <p:cNvPr id="12" name="TextBox 11">
                <a:extLst>
                  <a:ext uri="{FF2B5EF4-FFF2-40B4-BE49-F238E27FC236}">
                    <a16:creationId xmlns:a16="http://schemas.microsoft.com/office/drawing/2014/main" id="{04CAF4D6-4866-7411-53B0-AEEDC5A58C57}"/>
                  </a:ext>
                </a:extLst>
              </p:cNvPr>
              <p:cNvSpPr txBox="1"/>
              <p:nvPr/>
            </p:nvSpPr>
            <p:spPr>
              <a:xfrm>
                <a:off x="754682" y="4427615"/>
                <a:ext cx="80605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N/A</a:t>
                </a:r>
                <a:endParaRPr kumimoji="0" lang="en-US" sz="14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sp>
            <p:nvSpPr>
              <p:cNvPr id="18" name="TextBox 17">
                <a:extLst>
                  <a:ext uri="{FF2B5EF4-FFF2-40B4-BE49-F238E27FC236}">
                    <a16:creationId xmlns:a16="http://schemas.microsoft.com/office/drawing/2014/main" id="{D1705EE5-833E-1579-E64E-CB295EA40BA6}"/>
                  </a:ext>
                </a:extLst>
              </p:cNvPr>
              <p:cNvSpPr txBox="1"/>
              <p:nvPr/>
            </p:nvSpPr>
            <p:spPr>
              <a:xfrm>
                <a:off x="748994" y="4709449"/>
                <a:ext cx="80605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0 - 49</a:t>
                </a:r>
                <a:endParaRPr kumimoji="0" lang="en-US" sz="14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sp>
            <p:nvSpPr>
              <p:cNvPr id="22" name="TextBox 21">
                <a:extLst>
                  <a:ext uri="{FF2B5EF4-FFF2-40B4-BE49-F238E27FC236}">
                    <a16:creationId xmlns:a16="http://schemas.microsoft.com/office/drawing/2014/main" id="{F07CE4DC-F4F1-A47D-288A-148C22E95A99}"/>
                  </a:ext>
                </a:extLst>
              </p:cNvPr>
              <p:cNvSpPr txBox="1"/>
              <p:nvPr/>
            </p:nvSpPr>
            <p:spPr>
              <a:xfrm>
                <a:off x="739768" y="4985067"/>
                <a:ext cx="80605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50 - 99</a:t>
                </a:r>
              </a:p>
            </p:txBody>
          </p:sp>
          <p:sp>
            <p:nvSpPr>
              <p:cNvPr id="24" name="TextBox 23">
                <a:extLst>
                  <a:ext uri="{FF2B5EF4-FFF2-40B4-BE49-F238E27FC236}">
                    <a16:creationId xmlns:a16="http://schemas.microsoft.com/office/drawing/2014/main" id="{53CED697-74AA-40E6-0781-23BFBA1A6BC7}"/>
                  </a:ext>
                </a:extLst>
              </p:cNvPr>
              <p:cNvSpPr txBox="1"/>
              <p:nvPr/>
            </p:nvSpPr>
            <p:spPr>
              <a:xfrm>
                <a:off x="748994" y="5302311"/>
                <a:ext cx="97306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100 - 249</a:t>
                </a:r>
              </a:p>
            </p:txBody>
          </p:sp>
          <p:sp>
            <p:nvSpPr>
              <p:cNvPr id="90" name="TextBox 89">
                <a:extLst>
                  <a:ext uri="{FF2B5EF4-FFF2-40B4-BE49-F238E27FC236}">
                    <a16:creationId xmlns:a16="http://schemas.microsoft.com/office/drawing/2014/main" id="{76D035FA-E90D-E45D-9F15-70C9A8B828A3}"/>
                  </a:ext>
                </a:extLst>
              </p:cNvPr>
              <p:cNvSpPr txBox="1"/>
              <p:nvPr/>
            </p:nvSpPr>
            <p:spPr>
              <a:xfrm>
                <a:off x="754681" y="5585656"/>
                <a:ext cx="93131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250 - 399</a:t>
                </a:r>
                <a:endParaRPr kumimoji="0" lang="en-US" sz="14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sp>
            <p:nvSpPr>
              <p:cNvPr id="91" name="TextBox 90">
                <a:extLst>
                  <a:ext uri="{FF2B5EF4-FFF2-40B4-BE49-F238E27FC236}">
                    <a16:creationId xmlns:a16="http://schemas.microsoft.com/office/drawing/2014/main" id="{6C3AA0FE-B192-C899-EA23-541B45A17578}"/>
                  </a:ext>
                </a:extLst>
              </p:cNvPr>
              <p:cNvSpPr txBox="1"/>
              <p:nvPr/>
            </p:nvSpPr>
            <p:spPr>
              <a:xfrm>
                <a:off x="754681" y="5880441"/>
                <a:ext cx="973064"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400 - 599</a:t>
                </a:r>
                <a:endParaRPr kumimoji="0" lang="en-US" sz="14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grpSp>
      </p:grpSp>
      <p:grpSp>
        <p:nvGrpSpPr>
          <p:cNvPr id="31" name="Group 30">
            <a:extLst>
              <a:ext uri="{FF2B5EF4-FFF2-40B4-BE49-F238E27FC236}">
                <a16:creationId xmlns:a16="http://schemas.microsoft.com/office/drawing/2014/main" id="{990A58EC-73BB-438B-A8EA-08EE1FC47D29}"/>
              </a:ext>
            </a:extLst>
          </p:cNvPr>
          <p:cNvGrpSpPr/>
          <p:nvPr/>
        </p:nvGrpSpPr>
        <p:grpSpPr>
          <a:xfrm>
            <a:off x="233415" y="1080262"/>
            <a:ext cx="10769525" cy="5250042"/>
            <a:chOff x="-101279" y="1271646"/>
            <a:chExt cx="10769525" cy="5250042"/>
          </a:xfrm>
        </p:grpSpPr>
        <p:grpSp>
          <p:nvGrpSpPr>
            <p:cNvPr id="29" name="Group 28">
              <a:extLst>
                <a:ext uri="{FF2B5EF4-FFF2-40B4-BE49-F238E27FC236}">
                  <a16:creationId xmlns:a16="http://schemas.microsoft.com/office/drawing/2014/main" id="{A331464B-2B49-4F7F-A3A1-A99407F35B23}"/>
                </a:ext>
              </a:extLst>
            </p:cNvPr>
            <p:cNvGrpSpPr/>
            <p:nvPr/>
          </p:nvGrpSpPr>
          <p:grpSpPr>
            <a:xfrm>
              <a:off x="-101279" y="1271646"/>
              <a:ext cx="10382946" cy="5250042"/>
              <a:chOff x="516558" y="1200636"/>
              <a:chExt cx="10382946" cy="5250042"/>
            </a:xfrm>
          </p:grpSpPr>
          <p:pic>
            <p:nvPicPr>
              <p:cNvPr id="4" name="Picture 7">
                <a:extLst>
                  <a:ext uri="{FF2B5EF4-FFF2-40B4-BE49-F238E27FC236}">
                    <a16:creationId xmlns:a16="http://schemas.microsoft.com/office/drawing/2014/main" id="{A91ACB1B-B023-D53B-850C-E9C00E70FE81}"/>
                  </a:ext>
                </a:extLst>
              </p:cNvPr>
              <p:cNvPicPr>
                <a:picLocks noChangeAspect="1"/>
              </p:cNvPicPr>
              <p:nvPr/>
            </p:nvPicPr>
            <p:blipFill>
              <a:blip r:embed="rId4"/>
              <a:stretch>
                <a:fillRect/>
              </a:stretch>
            </p:blipFill>
            <p:spPr>
              <a:xfrm>
                <a:off x="2020867" y="1200636"/>
                <a:ext cx="8599116" cy="5250042"/>
              </a:xfrm>
              <a:prstGeom prst="rect">
                <a:avLst/>
              </a:prstGeom>
            </p:spPr>
          </p:pic>
          <p:cxnSp>
            <p:nvCxnSpPr>
              <p:cNvPr id="7" name="Straight Connector 6">
                <a:extLst>
                  <a:ext uri="{FF2B5EF4-FFF2-40B4-BE49-F238E27FC236}">
                    <a16:creationId xmlns:a16="http://schemas.microsoft.com/office/drawing/2014/main" id="{AC71F1BE-0C41-33F7-334E-2E2296B4B5C5}"/>
                  </a:ext>
                </a:extLst>
              </p:cNvPr>
              <p:cNvCxnSpPr>
                <a:cxnSpLocks/>
              </p:cNvCxnSpPr>
              <p:nvPr/>
            </p:nvCxnSpPr>
            <p:spPr>
              <a:xfrm flipH="1" flipV="1">
                <a:off x="1638850" y="3369207"/>
                <a:ext cx="1079647" cy="130164"/>
              </a:xfrm>
              <a:prstGeom prst="line">
                <a:avLst/>
              </a:prstGeom>
              <a:ln w="31750">
                <a:solidFill>
                  <a:srgbClr val="25939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275926-F1E5-95A6-EE52-D47A6E9AA232}"/>
                  </a:ext>
                </a:extLst>
              </p:cNvPr>
              <p:cNvCxnSpPr>
                <a:cxnSpLocks/>
              </p:cNvCxnSpPr>
              <p:nvPr/>
            </p:nvCxnSpPr>
            <p:spPr>
              <a:xfrm flipV="1">
                <a:off x="6966041" y="3433768"/>
                <a:ext cx="899484" cy="553226"/>
              </a:xfrm>
              <a:prstGeom prst="line">
                <a:avLst/>
              </a:prstGeom>
              <a:ln w="31750">
                <a:solidFill>
                  <a:srgbClr val="25939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8436AC-9760-1323-B197-DBD833EB11FF}"/>
                  </a:ext>
                </a:extLst>
              </p:cNvPr>
              <p:cNvCxnSpPr>
                <a:cxnSpLocks/>
              </p:cNvCxnSpPr>
              <p:nvPr/>
            </p:nvCxnSpPr>
            <p:spPr>
              <a:xfrm flipH="1">
                <a:off x="9403124" y="3345080"/>
                <a:ext cx="620946" cy="535138"/>
              </a:xfrm>
              <a:prstGeom prst="line">
                <a:avLst/>
              </a:prstGeom>
              <a:ln w="31750">
                <a:solidFill>
                  <a:srgbClr val="25939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D1144FC-D66D-E3C4-4894-58BCDB1704AC}"/>
                  </a:ext>
                </a:extLst>
              </p:cNvPr>
              <p:cNvSpPr txBox="1"/>
              <p:nvPr/>
            </p:nvSpPr>
            <p:spPr>
              <a:xfrm>
                <a:off x="6197193" y="3880218"/>
                <a:ext cx="1496380" cy="646331"/>
              </a:xfrm>
              <a:prstGeom prst="rect">
                <a:avLst/>
              </a:prstGeom>
              <a:solidFill>
                <a:schemeClr val="bg1"/>
              </a:solidFill>
              <a:ln w="31750">
                <a:solidFill>
                  <a:srgbClr val="259393"/>
                </a:solidFill>
              </a:ln>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India</a:t>
                </a:r>
                <a:endParaRPr kumimoji="0" lang="en-US" sz="18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10%</a:t>
                </a:r>
                <a:endParaRPr kumimoji="0" lang="en-US" sz="18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cxnSp>
            <p:nvCxnSpPr>
              <p:cNvPr id="19" name="Straight Connector 18">
                <a:extLst>
                  <a:ext uri="{FF2B5EF4-FFF2-40B4-BE49-F238E27FC236}">
                    <a16:creationId xmlns:a16="http://schemas.microsoft.com/office/drawing/2014/main" id="{42783A54-5714-6811-80AC-F0EB830805A3}"/>
                  </a:ext>
                </a:extLst>
              </p:cNvPr>
              <p:cNvCxnSpPr>
                <a:cxnSpLocks/>
              </p:cNvCxnSpPr>
              <p:nvPr/>
            </p:nvCxnSpPr>
            <p:spPr>
              <a:xfrm flipH="1" flipV="1">
                <a:off x="8746912" y="3483530"/>
                <a:ext cx="540871" cy="1241438"/>
              </a:xfrm>
              <a:prstGeom prst="line">
                <a:avLst/>
              </a:prstGeom>
              <a:ln w="31750">
                <a:solidFill>
                  <a:srgbClr val="25939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BB2BF6D-6E34-C3C9-3DC0-FDF9104BFB72}"/>
                  </a:ext>
                </a:extLst>
              </p:cNvPr>
              <p:cNvSpPr txBox="1"/>
              <p:nvPr/>
            </p:nvSpPr>
            <p:spPr>
              <a:xfrm>
                <a:off x="8504013" y="4271958"/>
                <a:ext cx="1496380" cy="646331"/>
              </a:xfrm>
              <a:prstGeom prst="rect">
                <a:avLst/>
              </a:prstGeom>
              <a:solidFill>
                <a:schemeClr val="bg1"/>
              </a:solidFill>
              <a:ln w="31750">
                <a:solidFill>
                  <a:srgbClr val="259393"/>
                </a:solidFill>
              </a:ln>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Vietnam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8%</a:t>
                </a:r>
                <a:endParaRPr kumimoji="0" lang="en-US" sz="18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sp>
            <p:nvSpPr>
              <p:cNvPr id="9" name="TextBox 8">
                <a:extLst>
                  <a:ext uri="{FF2B5EF4-FFF2-40B4-BE49-F238E27FC236}">
                    <a16:creationId xmlns:a16="http://schemas.microsoft.com/office/drawing/2014/main" id="{7A79A53C-1875-419A-32CE-2BAED5BFDD12}"/>
                  </a:ext>
                </a:extLst>
              </p:cNvPr>
              <p:cNvSpPr txBox="1"/>
              <p:nvPr/>
            </p:nvSpPr>
            <p:spPr>
              <a:xfrm>
                <a:off x="516558" y="2986138"/>
                <a:ext cx="1496380" cy="646331"/>
              </a:xfrm>
              <a:prstGeom prst="rect">
                <a:avLst/>
              </a:prstGeom>
              <a:solidFill>
                <a:schemeClr val="bg1"/>
              </a:solidFill>
              <a:ln w="31750">
                <a:solidFill>
                  <a:srgbClr val="259393"/>
                </a:solidFill>
              </a:ln>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Calibri"/>
                    <a:ea typeface="+mn-ea"/>
                    <a:cs typeface="Calibri"/>
                  </a:rPr>
                  <a:t>Mexico </a:t>
                </a:r>
                <a:endParaRPr kumimoji="0" lang="en-US" sz="1800" b="0" i="0" u="none" strike="noStrike" kern="1200" cap="none" spc="0" normalizeH="0" baseline="0" noProof="0" dirty="0">
                  <a:ln>
                    <a:noFill/>
                  </a:ln>
                  <a:solidFill>
                    <a:srgbClr val="000000">
                      <a:lumMod val="85000"/>
                      <a:lumOff val="15000"/>
                    </a:srgbClr>
                  </a:solidFill>
                  <a:effectLst/>
                  <a:uLnTx/>
                  <a:uFillTx/>
                  <a:latin typeface="Myriad Web Pro" panose="020B0503030403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Calibri"/>
                    <a:ea typeface="+mn-ea"/>
                    <a:cs typeface="Calibri"/>
                  </a:rPr>
                  <a:t>19%</a:t>
                </a:r>
                <a:endParaRPr kumimoji="0" lang="en-US" sz="1800" b="0" i="0" u="none" strike="noStrike" kern="1200" cap="none" spc="0" normalizeH="0" baseline="0" noProof="0" dirty="0">
                  <a:ln>
                    <a:noFill/>
                  </a:ln>
                  <a:solidFill>
                    <a:srgbClr val="000000">
                      <a:lumMod val="85000"/>
                      <a:lumOff val="15000"/>
                    </a:srgbClr>
                  </a:solidFill>
                  <a:effectLst/>
                  <a:uLnTx/>
                  <a:uFillTx/>
                  <a:latin typeface="Myriad Web Pro" panose="020B0503030403020204" pitchFamily="34" charset="0"/>
                  <a:ea typeface="+mn-ea"/>
                  <a:cs typeface="+mn-cs"/>
                </a:endParaRPr>
              </a:p>
            </p:txBody>
          </p:sp>
          <p:cxnSp>
            <p:nvCxnSpPr>
              <p:cNvPr id="21" name="Straight Connector 20">
                <a:extLst>
                  <a:ext uri="{FF2B5EF4-FFF2-40B4-BE49-F238E27FC236}">
                    <a16:creationId xmlns:a16="http://schemas.microsoft.com/office/drawing/2014/main" id="{542BA8EF-F7BF-1B5E-DC8B-7BAC8253F380}"/>
                  </a:ext>
                </a:extLst>
              </p:cNvPr>
              <p:cNvCxnSpPr>
                <a:cxnSpLocks/>
              </p:cNvCxnSpPr>
              <p:nvPr/>
            </p:nvCxnSpPr>
            <p:spPr>
              <a:xfrm flipH="1">
                <a:off x="8603322" y="2541326"/>
                <a:ext cx="992776" cy="389942"/>
              </a:xfrm>
              <a:prstGeom prst="line">
                <a:avLst/>
              </a:prstGeom>
              <a:ln w="31750">
                <a:solidFill>
                  <a:srgbClr val="25939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27BECAC-4640-0B2A-487D-5E4F8BFBD40A}"/>
                  </a:ext>
                </a:extLst>
              </p:cNvPr>
              <p:cNvSpPr txBox="1"/>
              <p:nvPr/>
            </p:nvSpPr>
            <p:spPr>
              <a:xfrm>
                <a:off x="9403124" y="2121152"/>
                <a:ext cx="1496380" cy="646331"/>
              </a:xfrm>
              <a:prstGeom prst="rect">
                <a:avLst/>
              </a:prstGeom>
              <a:solidFill>
                <a:schemeClr val="bg1"/>
              </a:solidFill>
              <a:ln w="31750">
                <a:solidFill>
                  <a:srgbClr val="259393"/>
                </a:solidFill>
              </a:ln>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China</a:t>
                </a:r>
                <a:endParaRPr kumimoji="0" lang="en-US" sz="18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6%</a:t>
                </a:r>
                <a:endParaRPr kumimoji="0" lang="en-US" sz="18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grpSp>
        <p:sp>
          <p:nvSpPr>
            <p:cNvPr id="14" name="TextBox 13">
              <a:extLst>
                <a:ext uri="{FF2B5EF4-FFF2-40B4-BE49-F238E27FC236}">
                  <a16:creationId xmlns:a16="http://schemas.microsoft.com/office/drawing/2014/main" id="{DD8CEF80-8DCF-FBF5-2EF1-50B33B7CD113}"/>
                </a:ext>
              </a:extLst>
            </p:cNvPr>
            <p:cNvSpPr txBox="1"/>
            <p:nvPr/>
          </p:nvSpPr>
          <p:spPr>
            <a:xfrm>
              <a:off x="9171866" y="3209557"/>
              <a:ext cx="1496380" cy="646331"/>
            </a:xfrm>
            <a:prstGeom prst="rect">
              <a:avLst/>
            </a:prstGeom>
            <a:solidFill>
              <a:schemeClr val="bg1"/>
            </a:solidFill>
            <a:ln w="31750">
              <a:solidFill>
                <a:srgbClr val="259393"/>
              </a:solidFill>
            </a:ln>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Philippines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12%</a:t>
              </a:r>
              <a:endParaRPr kumimoji="0" lang="en-US" sz="18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grpSp>
    </p:spTree>
    <p:extLst>
      <p:ext uri="{BB962C8B-B14F-4D97-AF65-F5344CB8AC3E}">
        <p14:creationId xmlns:p14="http://schemas.microsoft.com/office/powerpoint/2010/main" val="896342909"/>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1325563"/>
          </a:xfrm>
          <a:solidFill>
            <a:schemeClr val="accent1"/>
          </a:solidFill>
        </p:spPr>
        <p:txBody>
          <a:bodyPr/>
          <a:lstStyle/>
          <a:p>
            <a:r>
              <a:rPr lang="en-US" dirty="0">
                <a:solidFill>
                  <a:schemeClr val="bg1"/>
                </a:solidFill>
              </a:rPr>
              <a:t>Treatment Guidelines, 2016</a:t>
            </a:r>
          </a:p>
        </p:txBody>
      </p:sp>
      <p:pic>
        <p:nvPicPr>
          <p:cNvPr id="4" name="Content Placeholder 3" descr="Text&#10;&#10;Description automatically generated"/>
          <p:cNvPicPr>
            <a:picLocks noGrp="1" noChangeAspect="1"/>
          </p:cNvPicPr>
          <p:nvPr>
            <p:ph idx="1"/>
          </p:nvPr>
        </p:nvPicPr>
        <p:blipFill>
          <a:blip r:embed="rId3"/>
          <a:srcRect t="-18070" b="-18070"/>
          <a:stretch>
            <a:fillRect/>
          </a:stretch>
        </p:blipFill>
        <p:spPr>
          <a:xfrm>
            <a:off x="808616" y="1532878"/>
            <a:ext cx="10195164" cy="4896677"/>
          </a:xfr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73755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Treatment Regimens</a:t>
            </a:r>
          </a:p>
        </p:txBody>
      </p:sp>
      <p:pic>
        <p:nvPicPr>
          <p:cNvPr id="4" name="Content Placeholder 3">
            <a:extLs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3407" r="-43407"/>
          <a:stretch>
            <a:fillRect/>
          </a:stretch>
        </p:blipFill>
        <p:spPr/>
      </p:pic>
    </p:spTree>
    <p:extLst>
      <p:ext uri="{BB962C8B-B14F-4D97-AF65-F5344CB8AC3E}">
        <p14:creationId xmlns:p14="http://schemas.microsoft.com/office/powerpoint/2010/main" val="9785827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F29B843-F2D5-4DC4-AA45-E736E236CBC1}"/>
              </a:ext>
            </a:extLst>
          </p:cNvPr>
          <p:cNvGraphicFramePr>
            <a:graphicFrameLocks noGrp="1"/>
          </p:cNvGraphicFramePr>
          <p:nvPr/>
        </p:nvGraphicFramePr>
        <p:xfrm>
          <a:off x="762000" y="1558012"/>
          <a:ext cx="10591800" cy="4766588"/>
        </p:xfrm>
        <a:graphic>
          <a:graphicData uri="http://schemas.openxmlformats.org/drawingml/2006/table">
            <a:tbl>
              <a:tblPr firstRow="1" firstCol="1" bandRow="1">
                <a:tableStyleId>{5C22544A-7EE6-4342-B048-85BDC9FD1C3A}</a:tableStyleId>
              </a:tblPr>
              <a:tblGrid>
                <a:gridCol w="730771">
                  <a:extLst>
                    <a:ext uri="{9D8B030D-6E8A-4147-A177-3AD203B41FA5}">
                      <a16:colId xmlns:a16="http://schemas.microsoft.com/office/drawing/2014/main" val="3368894813"/>
                    </a:ext>
                  </a:extLst>
                </a:gridCol>
                <a:gridCol w="869429">
                  <a:extLst>
                    <a:ext uri="{9D8B030D-6E8A-4147-A177-3AD203B41FA5}">
                      <a16:colId xmlns:a16="http://schemas.microsoft.com/office/drawing/2014/main" val="1515265509"/>
                    </a:ext>
                  </a:extLst>
                </a:gridCol>
                <a:gridCol w="2278505">
                  <a:extLst>
                    <a:ext uri="{9D8B030D-6E8A-4147-A177-3AD203B41FA5}">
                      <a16:colId xmlns:a16="http://schemas.microsoft.com/office/drawing/2014/main" val="1034342037"/>
                    </a:ext>
                  </a:extLst>
                </a:gridCol>
                <a:gridCol w="769495">
                  <a:extLst>
                    <a:ext uri="{9D8B030D-6E8A-4147-A177-3AD203B41FA5}">
                      <a16:colId xmlns:a16="http://schemas.microsoft.com/office/drawing/2014/main" val="321280193"/>
                    </a:ext>
                  </a:extLst>
                </a:gridCol>
                <a:gridCol w="1981200">
                  <a:extLst>
                    <a:ext uri="{9D8B030D-6E8A-4147-A177-3AD203B41FA5}">
                      <a16:colId xmlns:a16="http://schemas.microsoft.com/office/drawing/2014/main" val="2524796966"/>
                    </a:ext>
                  </a:extLst>
                </a:gridCol>
                <a:gridCol w="685800">
                  <a:extLst>
                    <a:ext uri="{9D8B030D-6E8A-4147-A177-3AD203B41FA5}">
                      <a16:colId xmlns:a16="http://schemas.microsoft.com/office/drawing/2014/main" val="1648237792"/>
                    </a:ext>
                  </a:extLst>
                </a:gridCol>
                <a:gridCol w="2188565">
                  <a:extLst>
                    <a:ext uri="{9D8B030D-6E8A-4147-A177-3AD203B41FA5}">
                      <a16:colId xmlns:a16="http://schemas.microsoft.com/office/drawing/2014/main" val="1856909448"/>
                    </a:ext>
                  </a:extLst>
                </a:gridCol>
                <a:gridCol w="1088035">
                  <a:extLst>
                    <a:ext uri="{9D8B030D-6E8A-4147-A177-3AD203B41FA5}">
                      <a16:colId xmlns:a16="http://schemas.microsoft.com/office/drawing/2014/main" val="549235684"/>
                    </a:ext>
                  </a:extLst>
                </a:gridCol>
              </a:tblGrid>
              <a:tr h="0">
                <a:tc rowSpan="2">
                  <a:txBody>
                    <a:bodyPr/>
                    <a:lstStyle/>
                    <a:p>
                      <a:pPr marL="0" marR="0" algn="ctr">
                        <a:spcBef>
                          <a:spcPts val="0"/>
                        </a:spcBef>
                        <a:spcAft>
                          <a:spcPts val="0"/>
                        </a:spcAft>
                      </a:pPr>
                      <a:r>
                        <a:rPr lang="en-US" sz="1400" dirty="0">
                          <a:effectLst/>
                        </a:rPr>
                        <a:t>Regimen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gridSpan="2">
                  <a:txBody>
                    <a:bodyPr/>
                    <a:lstStyle/>
                    <a:p>
                      <a:pPr marL="0" marR="0" algn="ctr">
                        <a:spcBef>
                          <a:spcPts val="0"/>
                        </a:spcBef>
                        <a:spcAft>
                          <a:spcPts val="0"/>
                        </a:spcAft>
                      </a:pPr>
                      <a:r>
                        <a:rPr lang="en-US" sz="1400" dirty="0">
                          <a:effectLst/>
                        </a:rPr>
                        <a:t>INTENSIVE PHASE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91440" marB="91440" anchor="ctr"/>
                </a:tc>
                <a:tc hMerge="1">
                  <a:txBody>
                    <a:bodyPr/>
                    <a:lstStyle/>
                    <a:p>
                      <a:endParaRPr lang="en-US"/>
                    </a:p>
                  </a:txBody>
                  <a:tcPr/>
                </a:tc>
                <a:tc gridSpan="2">
                  <a:txBody>
                    <a:bodyPr/>
                    <a:lstStyle/>
                    <a:p>
                      <a:pPr marL="0" marR="0" algn="ctr">
                        <a:spcBef>
                          <a:spcPts val="0"/>
                        </a:spcBef>
                        <a:spcAft>
                          <a:spcPts val="0"/>
                        </a:spcAft>
                      </a:pPr>
                      <a:r>
                        <a:rPr lang="en-US" sz="1400" dirty="0">
                          <a:effectLst/>
                        </a:rPr>
                        <a:t>CONTINUATION PHASE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hMerge="1">
                  <a:txBody>
                    <a:bodyPr/>
                    <a:lstStyle/>
                    <a:p>
                      <a:endParaRPr lang="en-US"/>
                    </a:p>
                  </a:txBody>
                  <a:tcPr/>
                </a:tc>
                <a:tc rowSpan="2">
                  <a:txBody>
                    <a:bodyPr/>
                    <a:lstStyle/>
                    <a:p>
                      <a:pPr marL="0" marR="0" algn="ctr">
                        <a:spcBef>
                          <a:spcPts val="0"/>
                        </a:spcBef>
                        <a:spcAft>
                          <a:spcPts val="0"/>
                        </a:spcAft>
                      </a:pPr>
                      <a:r>
                        <a:rPr lang="en-US" sz="1400" dirty="0">
                          <a:effectLst/>
                        </a:rPr>
                        <a:t>Range of total doses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rowSpan="2">
                  <a:txBody>
                    <a:bodyPr/>
                    <a:lstStyle/>
                    <a:p>
                      <a:pPr marL="0" marR="0" algn="ctr">
                        <a:spcBef>
                          <a:spcPts val="0"/>
                        </a:spcBef>
                        <a:spcAft>
                          <a:spcPts val="0"/>
                        </a:spcAft>
                      </a:pPr>
                      <a:r>
                        <a:rPr lang="en-US" sz="1400" dirty="0">
                          <a:effectLst/>
                        </a:rPr>
                        <a:t>Comments</a:t>
                      </a:r>
                      <a:r>
                        <a:rPr lang="en-US" sz="1400" baseline="30000" dirty="0">
                          <a:effectLst/>
                        </a:rPr>
                        <a:t>3, 4</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rowSpan="2">
                  <a:txBody>
                    <a:bodyPr/>
                    <a:lstStyle/>
                    <a:p>
                      <a:pPr marL="0" marR="0" algn="ctr">
                        <a:spcBef>
                          <a:spcPts val="0"/>
                        </a:spcBef>
                        <a:spcAft>
                          <a:spcPts val="0"/>
                        </a:spcAft>
                      </a:pPr>
                      <a:r>
                        <a:rPr lang="en-US" sz="1400" dirty="0">
                          <a:effectLst/>
                        </a:rPr>
                        <a:t>Regimen effectiveness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extLst>
                  <a:ext uri="{0D108BD9-81ED-4DB2-BD59-A6C34878D82A}">
                    <a16:rowId xmlns:a16="http://schemas.microsoft.com/office/drawing/2014/main" val="3764336676"/>
                  </a:ext>
                </a:extLst>
              </a:tr>
              <a:tr h="499388">
                <a:tc vMerge="1">
                  <a:txBody>
                    <a:bodyPr/>
                    <a:lstStyle/>
                    <a:p>
                      <a:endParaRPr lang="en-US"/>
                    </a:p>
                  </a:txBody>
                  <a:tcPr/>
                </a:tc>
                <a:tc>
                  <a:txBody>
                    <a:bodyPr/>
                    <a:lstStyle/>
                    <a:p>
                      <a:pPr marL="0" marR="0" algn="ctr">
                        <a:lnSpc>
                          <a:spcPct val="85000"/>
                        </a:lnSpc>
                        <a:spcBef>
                          <a:spcPts val="0"/>
                        </a:spcBef>
                        <a:spcAft>
                          <a:spcPts val="0"/>
                        </a:spcAft>
                      </a:pPr>
                      <a:r>
                        <a:rPr lang="en-US" sz="1400" dirty="0">
                          <a:effectLst/>
                        </a:rPr>
                        <a:t>Drugs</a:t>
                      </a:r>
                      <a:r>
                        <a:rPr lang="en-US" sz="1400" baseline="30000" dirty="0">
                          <a:effectLst/>
                        </a:rPr>
                        <a:t>1</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lgn="ctr">
                        <a:lnSpc>
                          <a:spcPct val="85000"/>
                        </a:lnSpc>
                        <a:spcBef>
                          <a:spcPts val="0"/>
                        </a:spcBef>
                        <a:spcAft>
                          <a:spcPts val="0"/>
                        </a:spcAft>
                      </a:pPr>
                      <a:r>
                        <a:rPr lang="en-US" sz="1400" dirty="0">
                          <a:effectLst/>
                        </a:rPr>
                        <a:t>Interval and Dose</a:t>
                      </a:r>
                      <a:r>
                        <a:rPr lang="en-US" sz="1400" baseline="30000" dirty="0">
                          <a:effectLst/>
                        </a:rPr>
                        <a:t>2</a:t>
                      </a:r>
                      <a:endParaRPr lang="en-US" sz="1400" dirty="0">
                        <a:effectLst/>
                      </a:endParaRPr>
                    </a:p>
                    <a:p>
                      <a:pPr marL="0" marR="0" algn="ctr">
                        <a:lnSpc>
                          <a:spcPct val="85000"/>
                        </a:lnSpc>
                        <a:spcBef>
                          <a:spcPts val="0"/>
                        </a:spcBef>
                        <a:spcAft>
                          <a:spcPts val="0"/>
                        </a:spcAft>
                      </a:pPr>
                      <a:r>
                        <a:rPr lang="en-US" sz="1400" dirty="0">
                          <a:effectLst/>
                        </a:rPr>
                        <a:t>(Minimum Duration)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lgn="ctr">
                        <a:lnSpc>
                          <a:spcPct val="85000"/>
                        </a:lnSpc>
                        <a:spcBef>
                          <a:spcPts val="0"/>
                        </a:spcBef>
                        <a:spcAft>
                          <a:spcPts val="0"/>
                        </a:spcAft>
                      </a:pPr>
                      <a:r>
                        <a:rPr lang="en-US" sz="1400" dirty="0">
                          <a:effectLst/>
                        </a:rPr>
                        <a:t>Drug</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lgn="ctr">
                        <a:lnSpc>
                          <a:spcPct val="85000"/>
                        </a:lnSpc>
                        <a:spcBef>
                          <a:spcPts val="0"/>
                        </a:spcBef>
                        <a:spcAft>
                          <a:spcPts val="0"/>
                        </a:spcAft>
                      </a:pPr>
                      <a:r>
                        <a:rPr lang="en-US" sz="1400" dirty="0">
                          <a:effectLst/>
                        </a:rPr>
                        <a:t>Interval and Dose</a:t>
                      </a:r>
                      <a:r>
                        <a:rPr lang="en-US" sz="1400" baseline="30000" dirty="0">
                          <a:effectLst/>
                        </a:rPr>
                        <a:t>2,3</a:t>
                      </a:r>
                      <a:endParaRPr lang="en-US" sz="1400" dirty="0">
                        <a:effectLst/>
                      </a:endParaRPr>
                    </a:p>
                    <a:p>
                      <a:pPr marL="0" marR="0" algn="ctr">
                        <a:lnSpc>
                          <a:spcPct val="85000"/>
                        </a:lnSpc>
                        <a:spcBef>
                          <a:spcPts val="0"/>
                        </a:spcBef>
                        <a:spcAft>
                          <a:spcPts val="0"/>
                        </a:spcAft>
                      </a:pPr>
                      <a:r>
                        <a:rPr lang="en-US" sz="1400" dirty="0">
                          <a:effectLst/>
                        </a:rPr>
                        <a:t>(Minimum Duration)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0785175"/>
                  </a:ext>
                </a:extLst>
              </a:tr>
              <a:tr h="565974">
                <a:tc>
                  <a:txBody>
                    <a:bodyPr/>
                    <a:lstStyle/>
                    <a:p>
                      <a:pPr marL="0" marR="0" algn="ctr">
                        <a:spcBef>
                          <a:spcPts val="0"/>
                        </a:spcBef>
                        <a:spcAft>
                          <a:spcPts val="0"/>
                        </a:spcAft>
                      </a:pPr>
                      <a:r>
                        <a:rPr lang="en-US" sz="1600" dirty="0">
                          <a:effectLst/>
                        </a:rPr>
                        <a:t>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63500" marR="0" indent="0">
                        <a:spcBef>
                          <a:spcPts val="0"/>
                        </a:spcBef>
                        <a:spcAft>
                          <a:spcPts val="0"/>
                        </a:spcAft>
                      </a:pPr>
                      <a:r>
                        <a:rPr lang="en-US" sz="1200" dirty="0">
                          <a:effectLst/>
                        </a:rPr>
                        <a:t>INH</a:t>
                      </a:r>
                    </a:p>
                    <a:p>
                      <a:pPr marL="63500" marR="0" indent="0">
                        <a:spcBef>
                          <a:spcPts val="0"/>
                        </a:spcBef>
                        <a:spcAft>
                          <a:spcPts val="0"/>
                        </a:spcAft>
                      </a:pPr>
                      <a:r>
                        <a:rPr lang="en-US" sz="1200" dirty="0">
                          <a:effectLst/>
                        </a:rPr>
                        <a:t>RIF</a:t>
                      </a:r>
                    </a:p>
                    <a:p>
                      <a:pPr marL="63500" marR="0" indent="0">
                        <a:spcBef>
                          <a:spcPts val="0"/>
                        </a:spcBef>
                        <a:spcAft>
                          <a:spcPts val="0"/>
                        </a:spcAft>
                      </a:pPr>
                      <a:r>
                        <a:rPr lang="en-US" sz="1200" dirty="0">
                          <a:effectLst/>
                        </a:rPr>
                        <a:t>PZA</a:t>
                      </a:r>
                    </a:p>
                    <a:p>
                      <a:pPr marL="63500" marR="0" indent="0">
                        <a:spcBef>
                          <a:spcPts val="0"/>
                        </a:spcBef>
                        <a:spcAft>
                          <a:spcPts val="0"/>
                        </a:spcAft>
                      </a:pPr>
                      <a:r>
                        <a:rPr lang="en-US" sz="1200" dirty="0">
                          <a:effectLst/>
                        </a:rPr>
                        <a:t>EMB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spcBef>
                          <a:spcPts val="200"/>
                        </a:spcBef>
                        <a:spcAft>
                          <a:spcPts val="0"/>
                        </a:spcAft>
                      </a:pPr>
                      <a:r>
                        <a:rPr lang="en-US" sz="1200" dirty="0">
                          <a:effectLst/>
                        </a:rPr>
                        <a:t>7 days/week for 56 doses (8 weeks)</a:t>
                      </a:r>
                    </a:p>
                    <a:p>
                      <a:pPr marL="111125" marR="0" indent="0">
                        <a:spcBef>
                          <a:spcPts val="0"/>
                        </a:spcBef>
                        <a:spcAft>
                          <a:spcPts val="0"/>
                        </a:spcAft>
                      </a:pPr>
                      <a:r>
                        <a:rPr lang="en-US" sz="1200" dirty="0">
                          <a:effectLst/>
                        </a:rPr>
                        <a:t>OR</a:t>
                      </a:r>
                    </a:p>
                    <a:p>
                      <a:pPr marL="0" marR="0">
                        <a:spcBef>
                          <a:spcPts val="0"/>
                        </a:spcBef>
                        <a:spcAft>
                          <a:spcPts val="0"/>
                        </a:spcAft>
                      </a:pPr>
                      <a:r>
                        <a:rPr lang="en-US" sz="1200" dirty="0">
                          <a:effectLst/>
                        </a:rPr>
                        <a:t>5 days/week for 40 doses (8 weeks)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55563" marR="0" indent="0">
                        <a:spcBef>
                          <a:spcPts val="0"/>
                        </a:spcBef>
                        <a:spcAft>
                          <a:spcPts val="0"/>
                        </a:spcAft>
                      </a:pPr>
                      <a:r>
                        <a:rPr lang="en-US" sz="1200" dirty="0">
                          <a:effectLst/>
                        </a:rPr>
                        <a:t>INH</a:t>
                      </a:r>
                    </a:p>
                    <a:p>
                      <a:pPr marL="55563" marR="0" indent="0">
                        <a:spcBef>
                          <a:spcPts val="0"/>
                        </a:spcBef>
                        <a:spcAft>
                          <a:spcPts val="0"/>
                        </a:spcAft>
                      </a:pPr>
                      <a:r>
                        <a:rPr lang="en-US" sz="1200" dirty="0">
                          <a:effectLst/>
                        </a:rPr>
                        <a:t>RIF</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119063" marR="0" indent="-119063">
                        <a:spcBef>
                          <a:spcPts val="200"/>
                        </a:spcBef>
                        <a:spcAft>
                          <a:spcPts val="0"/>
                        </a:spcAft>
                      </a:pPr>
                      <a:r>
                        <a:rPr lang="en-US" sz="1200" dirty="0">
                          <a:effectLst/>
                        </a:rPr>
                        <a:t>7 days/week for 126 doses  (18 weeks), </a:t>
                      </a:r>
                    </a:p>
                    <a:p>
                      <a:pPr marL="119063" marR="0" indent="0">
                        <a:spcBef>
                          <a:spcPts val="0"/>
                        </a:spcBef>
                        <a:spcAft>
                          <a:spcPts val="0"/>
                        </a:spcAft>
                      </a:pPr>
                      <a:r>
                        <a:rPr lang="en-US" sz="1200" dirty="0">
                          <a:effectLst/>
                        </a:rPr>
                        <a:t>OR</a:t>
                      </a:r>
                    </a:p>
                    <a:p>
                      <a:pPr marL="119063" marR="0" indent="-119063">
                        <a:spcBef>
                          <a:spcPts val="0"/>
                        </a:spcBef>
                        <a:spcAft>
                          <a:spcPts val="0"/>
                        </a:spcAft>
                      </a:pPr>
                      <a:r>
                        <a:rPr lang="en-US" sz="1200" dirty="0">
                          <a:effectLst/>
                        </a:rPr>
                        <a:t>5 days/week for 90 doses     (18 weeks)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lgn="ctr">
                        <a:spcBef>
                          <a:spcPts val="0"/>
                        </a:spcBef>
                        <a:spcAft>
                          <a:spcPts val="0"/>
                        </a:spcAft>
                      </a:pPr>
                      <a:r>
                        <a:rPr lang="en-US" sz="1200" dirty="0">
                          <a:effectLst/>
                        </a:rPr>
                        <a:t>182</a:t>
                      </a:r>
                    </a:p>
                    <a:p>
                      <a:pPr marL="0" marR="0" algn="ctr">
                        <a:spcBef>
                          <a:spcPts val="300"/>
                        </a:spcBef>
                        <a:spcAft>
                          <a:spcPts val="0"/>
                        </a:spcAft>
                      </a:pPr>
                      <a:r>
                        <a:rPr lang="en-US" sz="1200" dirty="0">
                          <a:effectLst/>
                        </a:rPr>
                        <a:t>to</a:t>
                      </a:r>
                    </a:p>
                    <a:p>
                      <a:pPr marL="0" marR="0" algn="ctr">
                        <a:spcBef>
                          <a:spcPts val="300"/>
                        </a:spcBef>
                        <a:spcAft>
                          <a:spcPts val="0"/>
                        </a:spcAft>
                      </a:pPr>
                      <a:r>
                        <a:rPr lang="en-US" sz="1200" dirty="0">
                          <a:effectLst/>
                        </a:rPr>
                        <a:t>130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spcBef>
                          <a:spcPts val="0"/>
                        </a:spcBef>
                        <a:spcAft>
                          <a:spcPts val="0"/>
                        </a:spcAft>
                      </a:pPr>
                      <a:r>
                        <a:rPr lang="en-US" sz="1200" dirty="0">
                          <a:effectLst/>
                        </a:rPr>
                        <a:t>This is the preferred regimen for patients with newly diagnosed pulmonary tuberculosis.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rowSpan="4">
                  <a:txBody>
                    <a:bodyPr/>
                    <a:lstStyle/>
                    <a:p>
                      <a:pPr marL="0" marR="0" algn="ctr">
                        <a:spcBef>
                          <a:spcPts val="600"/>
                        </a:spcBef>
                        <a:spcAft>
                          <a:spcPts val="0"/>
                        </a:spcAft>
                      </a:pPr>
                      <a:endParaRPr lang="en-US" sz="500" dirty="0">
                        <a:effectLst/>
                      </a:endParaRPr>
                    </a:p>
                    <a:p>
                      <a:pPr marL="0" marR="0" algn="ctr">
                        <a:spcBef>
                          <a:spcPts val="600"/>
                        </a:spcBef>
                        <a:spcAft>
                          <a:spcPts val="0"/>
                        </a:spcAft>
                      </a:pPr>
                      <a:r>
                        <a:rPr lang="en-US" sz="1200" dirty="0">
                          <a:effectLst/>
                        </a:rPr>
                        <a:t>Greater</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p>
                    <a:p>
                      <a:pPr marL="0" marR="0" algn="ctr">
                        <a:spcBef>
                          <a:spcPts val="0"/>
                        </a:spcBef>
                        <a:spcAft>
                          <a:spcPts val="0"/>
                        </a:spcAft>
                      </a:pPr>
                      <a:r>
                        <a:rPr lang="en-US" sz="1200" dirty="0">
                          <a:effectLst/>
                        </a:rPr>
                        <a:t> </a:t>
                      </a:r>
                      <a:br>
                        <a:rPr lang="en-US" sz="1200" dirty="0">
                          <a:effectLst/>
                        </a:rPr>
                      </a:br>
                      <a:r>
                        <a:rPr lang="en-US" sz="1200" dirty="0">
                          <a:effectLst/>
                        </a:rPr>
                        <a:t>Lesser</a:t>
                      </a:r>
                    </a:p>
                    <a:p>
                      <a:pPr marL="0" marR="0" algn="ctr">
                        <a:spcBef>
                          <a:spcPts val="0"/>
                        </a:spcBef>
                        <a:spcAft>
                          <a:spcPts val="0"/>
                        </a:spcAft>
                      </a:pPr>
                      <a:endParaRPr lang="en-US" sz="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tc>
                <a:extLst>
                  <a:ext uri="{0D108BD9-81ED-4DB2-BD59-A6C34878D82A}">
                    <a16:rowId xmlns:a16="http://schemas.microsoft.com/office/drawing/2014/main" val="404620846"/>
                  </a:ext>
                </a:extLst>
              </a:tr>
              <a:tr h="665851">
                <a:tc>
                  <a:txBody>
                    <a:bodyPr/>
                    <a:lstStyle/>
                    <a:p>
                      <a:pPr marL="0" marR="0" algn="ctr">
                        <a:spcBef>
                          <a:spcPts val="0"/>
                        </a:spcBef>
                        <a:spcAft>
                          <a:spcPts val="0"/>
                        </a:spcAft>
                      </a:pPr>
                      <a:r>
                        <a:rPr lang="en-US" sz="1600" dirty="0">
                          <a:effectLst/>
                        </a:rPr>
                        <a:t>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63500" marR="0" indent="0">
                        <a:spcBef>
                          <a:spcPts val="0"/>
                        </a:spcBef>
                        <a:spcAft>
                          <a:spcPts val="0"/>
                        </a:spcAft>
                      </a:pPr>
                      <a:r>
                        <a:rPr lang="en-US" sz="1200" dirty="0">
                          <a:effectLst/>
                        </a:rPr>
                        <a:t>INH</a:t>
                      </a:r>
                    </a:p>
                    <a:p>
                      <a:pPr marL="63500" marR="0" indent="0">
                        <a:spcBef>
                          <a:spcPts val="0"/>
                        </a:spcBef>
                        <a:spcAft>
                          <a:spcPts val="0"/>
                        </a:spcAft>
                      </a:pPr>
                      <a:r>
                        <a:rPr lang="en-US" sz="1200" dirty="0">
                          <a:effectLst/>
                        </a:rPr>
                        <a:t>RIF</a:t>
                      </a:r>
                    </a:p>
                    <a:p>
                      <a:pPr marL="63500" marR="0" indent="0">
                        <a:spcBef>
                          <a:spcPts val="0"/>
                        </a:spcBef>
                        <a:spcAft>
                          <a:spcPts val="0"/>
                        </a:spcAft>
                      </a:pPr>
                      <a:r>
                        <a:rPr lang="en-US" sz="1200" dirty="0">
                          <a:effectLst/>
                        </a:rPr>
                        <a:t>PZA</a:t>
                      </a:r>
                    </a:p>
                    <a:p>
                      <a:pPr marL="63500" marR="0" indent="0">
                        <a:spcBef>
                          <a:spcPts val="0"/>
                        </a:spcBef>
                        <a:spcAft>
                          <a:spcPts val="0"/>
                        </a:spcAft>
                      </a:pPr>
                      <a:r>
                        <a:rPr lang="en-US" sz="1200" dirty="0">
                          <a:effectLst/>
                        </a:rPr>
                        <a:t>EMB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spcBef>
                          <a:spcPts val="200"/>
                        </a:spcBef>
                        <a:spcAft>
                          <a:spcPts val="0"/>
                        </a:spcAft>
                      </a:pPr>
                      <a:r>
                        <a:rPr lang="en-US" sz="1200" dirty="0">
                          <a:effectLst/>
                        </a:rPr>
                        <a:t>7 days/week for 56 doses (8 weeks)</a:t>
                      </a:r>
                    </a:p>
                    <a:p>
                      <a:pPr marL="111125" marR="0" indent="0">
                        <a:spcBef>
                          <a:spcPts val="0"/>
                        </a:spcBef>
                        <a:spcAft>
                          <a:spcPts val="0"/>
                        </a:spcAft>
                      </a:pPr>
                      <a:r>
                        <a:rPr lang="en-US" sz="1200" dirty="0">
                          <a:effectLst/>
                        </a:rPr>
                        <a:t>OR</a:t>
                      </a:r>
                    </a:p>
                    <a:p>
                      <a:pPr marL="0" marR="0">
                        <a:spcBef>
                          <a:spcPts val="0"/>
                        </a:spcBef>
                        <a:spcAft>
                          <a:spcPts val="0"/>
                        </a:spcAft>
                      </a:pPr>
                      <a:r>
                        <a:rPr lang="en-US" sz="1200" dirty="0">
                          <a:effectLst/>
                        </a:rPr>
                        <a:t>5 days/week for 40 doses (8 weeks)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55563" marR="0" indent="0">
                        <a:spcBef>
                          <a:spcPts val="0"/>
                        </a:spcBef>
                        <a:spcAft>
                          <a:spcPts val="0"/>
                        </a:spcAft>
                      </a:pPr>
                      <a:r>
                        <a:rPr lang="en-US" sz="1200" dirty="0">
                          <a:effectLst/>
                        </a:rPr>
                        <a:t>INH</a:t>
                      </a:r>
                    </a:p>
                    <a:p>
                      <a:pPr marL="55563" marR="0" indent="0">
                        <a:spcBef>
                          <a:spcPts val="0"/>
                        </a:spcBef>
                        <a:spcAft>
                          <a:spcPts val="0"/>
                        </a:spcAft>
                      </a:pPr>
                      <a:r>
                        <a:rPr lang="en-US" sz="1200" dirty="0">
                          <a:effectLst/>
                        </a:rPr>
                        <a:t>RIF</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119063" marR="0" indent="-119063">
                        <a:spcBef>
                          <a:spcPts val="0"/>
                        </a:spcBef>
                        <a:spcAft>
                          <a:spcPts val="0"/>
                        </a:spcAft>
                      </a:pPr>
                      <a:r>
                        <a:rPr lang="en-US" sz="1200" dirty="0">
                          <a:effectLst/>
                        </a:rPr>
                        <a:t>3 times weekly for 54 doses (18 weeks)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lgn="ctr">
                        <a:spcBef>
                          <a:spcPts val="0"/>
                        </a:spcBef>
                        <a:spcAft>
                          <a:spcPts val="0"/>
                        </a:spcAft>
                      </a:pPr>
                      <a:r>
                        <a:rPr lang="en-US" sz="1200" dirty="0">
                          <a:effectLst/>
                        </a:rPr>
                        <a:t>110</a:t>
                      </a:r>
                    </a:p>
                    <a:p>
                      <a:pPr marL="0" marR="0" algn="ctr">
                        <a:spcBef>
                          <a:spcPts val="300"/>
                        </a:spcBef>
                        <a:spcAft>
                          <a:spcPts val="0"/>
                        </a:spcAft>
                      </a:pPr>
                      <a:r>
                        <a:rPr lang="en-US" sz="1200" dirty="0">
                          <a:effectLst/>
                        </a:rPr>
                        <a:t>to</a:t>
                      </a:r>
                    </a:p>
                    <a:p>
                      <a:pPr marL="0" marR="0" algn="ctr">
                        <a:spcBef>
                          <a:spcPts val="300"/>
                        </a:spcBef>
                        <a:spcAft>
                          <a:spcPts val="0"/>
                        </a:spcAft>
                      </a:pPr>
                      <a:r>
                        <a:rPr lang="en-US" sz="1200" dirty="0">
                          <a:effectLst/>
                        </a:rPr>
                        <a:t>94</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spcBef>
                          <a:spcPts val="200"/>
                        </a:spcBef>
                        <a:spcAft>
                          <a:spcPts val="0"/>
                        </a:spcAft>
                      </a:pPr>
                      <a:r>
                        <a:rPr lang="en-US" sz="1200" dirty="0">
                          <a:effectLst/>
                        </a:rPr>
                        <a:t>Preferred alternative regimen in situations in which more frequent DOT during continuation phase is difficult to achieve.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tc>
                <a:tc vMerge="1">
                  <a:txBody>
                    <a:bodyPr/>
                    <a:lstStyle/>
                    <a:p>
                      <a:endParaRPr lang="en-US"/>
                    </a:p>
                  </a:txBody>
                  <a:tcPr/>
                </a:tc>
                <a:extLst>
                  <a:ext uri="{0D108BD9-81ED-4DB2-BD59-A6C34878D82A}">
                    <a16:rowId xmlns:a16="http://schemas.microsoft.com/office/drawing/2014/main" val="3803784415"/>
                  </a:ext>
                </a:extLst>
              </a:tr>
              <a:tr h="665851">
                <a:tc>
                  <a:txBody>
                    <a:bodyPr/>
                    <a:lstStyle/>
                    <a:p>
                      <a:pPr marL="0" marR="0" algn="ctr">
                        <a:spcBef>
                          <a:spcPts val="0"/>
                        </a:spcBef>
                        <a:spcAft>
                          <a:spcPts val="0"/>
                        </a:spcAft>
                      </a:pPr>
                      <a:r>
                        <a:rPr lang="en-US" sz="1600" dirty="0">
                          <a:effectLst/>
                        </a:rPr>
                        <a:t>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55563" marR="0" indent="0">
                        <a:spcBef>
                          <a:spcPts val="0"/>
                        </a:spcBef>
                        <a:spcAft>
                          <a:spcPts val="0"/>
                        </a:spcAft>
                      </a:pPr>
                      <a:r>
                        <a:rPr lang="en-US" sz="1200" dirty="0">
                          <a:effectLst/>
                        </a:rPr>
                        <a:t>INH</a:t>
                      </a:r>
                    </a:p>
                    <a:p>
                      <a:pPr marL="55563" marR="0" indent="0">
                        <a:spcBef>
                          <a:spcPts val="0"/>
                        </a:spcBef>
                        <a:spcAft>
                          <a:spcPts val="0"/>
                        </a:spcAft>
                      </a:pPr>
                      <a:r>
                        <a:rPr lang="en-US" sz="1200" dirty="0">
                          <a:effectLst/>
                        </a:rPr>
                        <a:t>RIF</a:t>
                      </a:r>
                    </a:p>
                    <a:p>
                      <a:pPr marL="55563" marR="0" indent="0">
                        <a:spcBef>
                          <a:spcPts val="0"/>
                        </a:spcBef>
                        <a:spcAft>
                          <a:spcPts val="0"/>
                        </a:spcAft>
                      </a:pPr>
                      <a:r>
                        <a:rPr lang="en-US" sz="1200" dirty="0">
                          <a:effectLst/>
                        </a:rPr>
                        <a:t>PZA</a:t>
                      </a:r>
                    </a:p>
                    <a:p>
                      <a:pPr marL="55563" marR="0" indent="0">
                        <a:spcBef>
                          <a:spcPts val="0"/>
                        </a:spcBef>
                        <a:spcAft>
                          <a:spcPts val="0"/>
                        </a:spcAft>
                      </a:pPr>
                      <a:r>
                        <a:rPr lang="en-US" sz="1200" dirty="0">
                          <a:effectLst/>
                        </a:rPr>
                        <a:t>EMB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spcBef>
                          <a:spcPts val="0"/>
                        </a:spcBef>
                        <a:spcAft>
                          <a:spcPts val="0"/>
                        </a:spcAft>
                      </a:pPr>
                      <a:r>
                        <a:rPr lang="en-US" sz="1200" dirty="0">
                          <a:effectLst/>
                        </a:rPr>
                        <a:t>3 x/week for 24 doses</a:t>
                      </a:r>
                    </a:p>
                    <a:p>
                      <a:pPr marL="119063" marR="0" indent="0">
                        <a:spcBef>
                          <a:spcPts val="0"/>
                        </a:spcBef>
                        <a:spcAft>
                          <a:spcPts val="0"/>
                        </a:spcAft>
                      </a:pPr>
                      <a:r>
                        <a:rPr lang="en-US" sz="1200" dirty="0">
                          <a:effectLst/>
                        </a:rPr>
                        <a:t>(8 weeks)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55563" marR="0" indent="0">
                        <a:spcBef>
                          <a:spcPts val="0"/>
                        </a:spcBef>
                        <a:spcAft>
                          <a:spcPts val="0"/>
                        </a:spcAft>
                      </a:pPr>
                      <a:r>
                        <a:rPr lang="en-US" sz="1200" dirty="0">
                          <a:effectLst/>
                        </a:rPr>
                        <a:t>INH</a:t>
                      </a:r>
                    </a:p>
                    <a:p>
                      <a:pPr marL="55563" marR="0" indent="0">
                        <a:spcBef>
                          <a:spcPts val="0"/>
                        </a:spcBef>
                        <a:spcAft>
                          <a:spcPts val="0"/>
                        </a:spcAft>
                      </a:pPr>
                      <a:r>
                        <a:rPr lang="en-US" sz="1200" dirty="0">
                          <a:effectLst/>
                        </a:rPr>
                        <a:t>RIF</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119063" marR="0" indent="-119063">
                        <a:spcBef>
                          <a:spcPts val="0"/>
                        </a:spcBef>
                        <a:spcAft>
                          <a:spcPts val="0"/>
                        </a:spcAft>
                      </a:pPr>
                      <a:r>
                        <a:rPr lang="en-US" sz="1200" dirty="0">
                          <a:effectLst/>
                        </a:rPr>
                        <a:t>3 times weekly for 54 doses (18 weeks)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lgn="ctr">
                        <a:spcBef>
                          <a:spcPts val="0"/>
                        </a:spcBef>
                        <a:spcAft>
                          <a:spcPts val="0"/>
                        </a:spcAft>
                      </a:pPr>
                      <a:r>
                        <a:rPr lang="en-US" sz="1200" dirty="0">
                          <a:effectLst/>
                        </a:rPr>
                        <a:t>78</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spcBef>
                          <a:spcPts val="200"/>
                        </a:spcBef>
                        <a:spcAft>
                          <a:spcPts val="0"/>
                        </a:spcAft>
                      </a:pPr>
                      <a:r>
                        <a:rPr lang="en-US" sz="1200" dirty="0">
                          <a:effectLst/>
                        </a:rPr>
                        <a:t>Use regimen with caution in patients with HIV and/or cavitary disease. Missed doses can lead to treatment failure, relapse, and acquired drug resistance.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tc>
                <a:tc vMerge="1">
                  <a:txBody>
                    <a:bodyPr/>
                    <a:lstStyle/>
                    <a:p>
                      <a:endParaRPr lang="en-US"/>
                    </a:p>
                  </a:txBody>
                  <a:tcPr/>
                </a:tc>
                <a:extLst>
                  <a:ext uri="{0D108BD9-81ED-4DB2-BD59-A6C34878D82A}">
                    <a16:rowId xmlns:a16="http://schemas.microsoft.com/office/drawing/2014/main" val="3170332103"/>
                  </a:ext>
                </a:extLst>
              </a:tr>
              <a:tr h="865607">
                <a:tc>
                  <a:txBody>
                    <a:bodyPr/>
                    <a:lstStyle/>
                    <a:p>
                      <a:pPr marL="0" marR="0" algn="ctr">
                        <a:spcBef>
                          <a:spcPts val="0"/>
                        </a:spcBef>
                        <a:spcAft>
                          <a:spcPts val="0"/>
                        </a:spcAft>
                      </a:pPr>
                      <a:r>
                        <a:rPr lang="en-US" sz="1600" dirty="0">
                          <a:effectLst/>
                        </a:rPr>
                        <a:t>4</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55563" marR="0" indent="0">
                        <a:spcBef>
                          <a:spcPts val="0"/>
                        </a:spcBef>
                        <a:spcAft>
                          <a:spcPts val="0"/>
                        </a:spcAft>
                      </a:pPr>
                      <a:r>
                        <a:rPr lang="en-US" sz="1200" dirty="0">
                          <a:effectLst/>
                        </a:rPr>
                        <a:t>INH</a:t>
                      </a:r>
                    </a:p>
                    <a:p>
                      <a:pPr marL="55563" marR="0" indent="0">
                        <a:spcBef>
                          <a:spcPts val="0"/>
                        </a:spcBef>
                        <a:spcAft>
                          <a:spcPts val="0"/>
                        </a:spcAft>
                      </a:pPr>
                      <a:r>
                        <a:rPr lang="en-US" sz="1200" dirty="0">
                          <a:effectLst/>
                        </a:rPr>
                        <a:t>RIF</a:t>
                      </a:r>
                    </a:p>
                    <a:p>
                      <a:pPr marL="55563" marR="0" indent="0">
                        <a:spcBef>
                          <a:spcPts val="0"/>
                        </a:spcBef>
                        <a:spcAft>
                          <a:spcPts val="0"/>
                        </a:spcAft>
                      </a:pPr>
                      <a:r>
                        <a:rPr lang="en-US" sz="1200" dirty="0">
                          <a:effectLst/>
                        </a:rPr>
                        <a:t>PZA</a:t>
                      </a:r>
                    </a:p>
                    <a:p>
                      <a:pPr marL="55563" marR="0" indent="0">
                        <a:spcBef>
                          <a:spcPts val="0"/>
                        </a:spcBef>
                        <a:spcAft>
                          <a:spcPts val="0"/>
                        </a:spcAft>
                      </a:pPr>
                      <a:r>
                        <a:rPr lang="en-US" sz="1200" dirty="0">
                          <a:effectLst/>
                        </a:rPr>
                        <a:t>EMB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spcBef>
                          <a:spcPts val="300"/>
                        </a:spcBef>
                        <a:spcAft>
                          <a:spcPts val="300"/>
                        </a:spcAft>
                      </a:pPr>
                      <a:r>
                        <a:rPr lang="en-US" sz="1200" dirty="0">
                          <a:effectLst/>
                        </a:rPr>
                        <a:t>7 days/week for 14 doses</a:t>
                      </a:r>
                    </a:p>
                    <a:p>
                      <a:pPr marL="119063" marR="0" indent="0">
                        <a:spcBef>
                          <a:spcPts val="300"/>
                        </a:spcBef>
                        <a:spcAft>
                          <a:spcPts val="300"/>
                        </a:spcAft>
                      </a:pPr>
                      <a:r>
                        <a:rPr lang="en-US" sz="1200" dirty="0">
                          <a:effectLst/>
                        </a:rPr>
                        <a:t>THEN</a:t>
                      </a:r>
                    </a:p>
                    <a:p>
                      <a:pPr marL="0" marR="0">
                        <a:spcBef>
                          <a:spcPts val="0"/>
                        </a:spcBef>
                        <a:spcAft>
                          <a:spcPts val="0"/>
                        </a:spcAft>
                      </a:pPr>
                      <a:r>
                        <a:rPr lang="en-US" sz="1200" dirty="0">
                          <a:effectLst/>
                        </a:rPr>
                        <a:t>2 x/week for 12 doses</a:t>
                      </a:r>
                      <a:r>
                        <a:rPr lang="en-US" sz="1200" baseline="30000" dirty="0">
                          <a:effectLst/>
                        </a:rPr>
                        <a:t>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55563" marR="0" indent="0">
                        <a:spcBef>
                          <a:spcPts val="0"/>
                        </a:spcBef>
                        <a:spcAft>
                          <a:spcPts val="0"/>
                        </a:spcAft>
                      </a:pPr>
                      <a:r>
                        <a:rPr lang="en-US" sz="1200" dirty="0">
                          <a:effectLst/>
                        </a:rPr>
                        <a:t>INH</a:t>
                      </a:r>
                    </a:p>
                    <a:p>
                      <a:pPr marL="55563" marR="0" indent="0">
                        <a:spcBef>
                          <a:spcPts val="0"/>
                        </a:spcBef>
                        <a:spcAft>
                          <a:spcPts val="0"/>
                        </a:spcAft>
                      </a:pPr>
                      <a:r>
                        <a:rPr lang="en-US" sz="1200" dirty="0">
                          <a:effectLst/>
                        </a:rPr>
                        <a:t>RIF</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119063" marR="0" indent="-119063">
                        <a:spcBef>
                          <a:spcPts val="0"/>
                        </a:spcBef>
                        <a:spcAft>
                          <a:spcPts val="0"/>
                        </a:spcAft>
                      </a:pPr>
                      <a:r>
                        <a:rPr lang="en-US" sz="1200" dirty="0">
                          <a:effectLst/>
                        </a:rPr>
                        <a:t>Twice weekly for 36 doses   (18 weeks)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lgn="ctr">
                        <a:spcBef>
                          <a:spcPts val="0"/>
                        </a:spcBef>
                        <a:spcAft>
                          <a:spcPts val="0"/>
                        </a:spcAft>
                      </a:pPr>
                      <a:r>
                        <a:rPr lang="en-US" sz="1200">
                          <a:effectLst/>
                        </a:rPr>
                        <a:t>62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a:txBody>
                    <a:bodyPr/>
                    <a:lstStyle/>
                    <a:p>
                      <a:pPr marL="0" marR="0">
                        <a:spcBef>
                          <a:spcPts val="200"/>
                        </a:spcBef>
                        <a:spcAft>
                          <a:spcPts val="0"/>
                        </a:spcAft>
                      </a:pPr>
                      <a:r>
                        <a:rPr lang="en-US" sz="1200" dirty="0">
                          <a:effectLst/>
                        </a:rPr>
                        <a:t>Do not use 2x/weekly regimens in HIV-infected patients or patients with smear-positive and/or cavitary disease. If doses are missed, then therapy is equivalent to once weekly, which is inferior.</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9963" marR="29963" marT="0" marB="0" anchor="ctr"/>
                </a:tc>
                <a:tc vMerge="1">
                  <a:txBody>
                    <a:bodyPr/>
                    <a:lstStyle/>
                    <a:p>
                      <a:endParaRPr lang="en-US"/>
                    </a:p>
                  </a:txBody>
                  <a:tcPr/>
                </a:tc>
                <a:extLst>
                  <a:ext uri="{0D108BD9-81ED-4DB2-BD59-A6C34878D82A}">
                    <a16:rowId xmlns:a16="http://schemas.microsoft.com/office/drawing/2014/main" val="638511574"/>
                  </a:ext>
                </a:extLst>
              </a:tr>
            </a:tbl>
          </a:graphicData>
        </a:graphic>
      </p:graphicFrame>
      <p:sp>
        <p:nvSpPr>
          <p:cNvPr id="6" name="Up Arrow 13" descr="Regimen effectiveness moves from greater to lesser as you move from regimen 1 to 4.">
            <a:extLst>
              <a:ext uri="{FF2B5EF4-FFF2-40B4-BE49-F238E27FC236}">
                <a16:creationId xmlns:a16="http://schemas.microsoft.com/office/drawing/2014/main" id="{3B3B2066-D49A-4A33-961B-0869A6C15125}"/>
              </a:ext>
            </a:extLst>
          </p:cNvPr>
          <p:cNvSpPr/>
          <p:nvPr/>
        </p:nvSpPr>
        <p:spPr>
          <a:xfrm>
            <a:off x="10668000" y="3038475"/>
            <a:ext cx="285750" cy="2828925"/>
          </a:xfrm>
          <a:prstGeom prst="upArrow">
            <a:avLst/>
          </a:prstGeom>
          <a:gradFill flip="none" rotWithShape="1">
            <a:gsLst>
              <a:gs pos="0">
                <a:srgbClr val="C00000"/>
              </a:gs>
              <a:gs pos="80000">
                <a:schemeClr val="accent1">
                  <a:tint val="44500"/>
                  <a:satMod val="160000"/>
                </a:schemeClr>
              </a:gs>
              <a:gs pos="100000">
                <a:schemeClr val="accent1">
                  <a:tint val="23500"/>
                  <a:satMod val="160000"/>
                </a:schemeClr>
              </a:gs>
            </a:gsLst>
            <a:lin ang="54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Rectangle 3">
            <a:extLst>
              <a:ext uri="{FF2B5EF4-FFF2-40B4-BE49-F238E27FC236}">
                <a16:creationId xmlns:a16="http://schemas.microsoft.com/office/drawing/2014/main" id="{19499262-91AD-4D9D-BE5B-C0D77CE53FFD}"/>
              </a:ext>
            </a:extLst>
          </p:cNvPr>
          <p:cNvSpPr>
            <a:spLocks noChangeArrowheads="1"/>
          </p:cNvSpPr>
          <p:nvPr/>
        </p:nvSpPr>
        <p:spPr bwMode="auto">
          <a:xfrm>
            <a:off x="685800" y="6332294"/>
            <a:ext cx="1051560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175" algn="l" defTabSz="914400" rtl="0" eaLnBrk="0" fontAlgn="base" latinLnBrk="0" hangingPunct="0">
              <a:lnSpc>
                <a:spcPct val="100000"/>
              </a:lnSpc>
              <a:spcBef>
                <a:spcPct val="0"/>
              </a:spcBef>
              <a:spcAft>
                <a:spcPct val="0"/>
              </a:spcAft>
              <a:buClrTx/>
              <a:buSzTx/>
              <a:buFontTx/>
              <a:buNone/>
              <a:tabLst/>
            </a:pPr>
            <a:r>
              <a:rPr kumimoji="0" lang="en-US" altLang="en-US" sz="13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Source: Adapted from </a:t>
            </a:r>
            <a:r>
              <a:rPr kumimoji="0" lang="en-US" altLang="en-US" sz="13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2016 ATS/CDC/IDSA Clinical Practice Guidelines: Treatment of Drug-susceptible Tuberculosis, Table 2</a:t>
            </a:r>
            <a:endParaRPr kumimoji="0" lang="en-US" altLang="en-US" sz="1300" b="0" i="0" u="none" strike="noStrike" cap="none" normalizeH="0" baseline="0" dirty="0">
              <a:ln>
                <a:noFill/>
              </a:ln>
              <a:solidFill>
                <a:schemeClr val="tx1"/>
              </a:solidFill>
              <a:effectLst/>
              <a:latin typeface="Arial" panose="020B0604020202020204" pitchFamily="34" charset="0"/>
            </a:endParaRPr>
          </a:p>
        </p:txBody>
      </p:sp>
      <p:sp>
        <p:nvSpPr>
          <p:cNvPr id="8" name="Title 1">
            <a:extLst>
              <a:ext uri="{FF2B5EF4-FFF2-40B4-BE49-F238E27FC236}">
                <a16:creationId xmlns:a16="http://schemas.microsoft.com/office/drawing/2014/main" id="{69BEB055-C274-419C-9591-23CE9B8CA08F}"/>
              </a:ext>
            </a:extLst>
          </p:cNvPr>
          <p:cNvSpPr>
            <a:spLocks noGrp="1"/>
          </p:cNvSpPr>
          <p:nvPr>
            <p:ph type="title"/>
          </p:nvPr>
        </p:nvSpPr>
        <p:spPr>
          <a:xfrm>
            <a:off x="762000" y="324286"/>
            <a:ext cx="10591800" cy="971114"/>
          </a:xfrm>
          <a:solidFill>
            <a:schemeClr val="accent1"/>
          </a:solidFill>
        </p:spPr>
        <p:txBody>
          <a:bodyPr>
            <a:normAutofit/>
          </a:bodyPr>
          <a:lstStyle/>
          <a:p>
            <a:r>
              <a:rPr lang="en-US" sz="3600" dirty="0">
                <a:solidFill>
                  <a:schemeClr val="bg1"/>
                </a:solidFill>
              </a:rPr>
              <a:t>Drug Regimens for Drug-Susceptible TB Disease</a:t>
            </a:r>
          </a:p>
        </p:txBody>
      </p:sp>
    </p:spTree>
    <p:extLst>
      <p:ext uri="{BB962C8B-B14F-4D97-AF65-F5344CB8AC3E}">
        <p14:creationId xmlns:p14="http://schemas.microsoft.com/office/powerpoint/2010/main" val="42378751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normAutofit/>
          </a:bodyPr>
          <a:lstStyle/>
          <a:p>
            <a:r>
              <a:rPr lang="en-US" sz="3600" dirty="0">
                <a:solidFill>
                  <a:schemeClr val="bg1"/>
                </a:solidFill>
              </a:rPr>
              <a:t>Who should receive extended therapy (i.e. at least 9 </a:t>
            </a:r>
            <a:r>
              <a:rPr lang="en-US" sz="3600" dirty="0" err="1">
                <a:solidFill>
                  <a:schemeClr val="bg1"/>
                </a:solidFill>
              </a:rPr>
              <a:t>mo</a:t>
            </a:r>
            <a:r>
              <a:rPr lang="en-US" sz="3600" dirty="0">
                <a:solidFill>
                  <a:schemeClr val="bg1"/>
                </a:solidFill>
              </a:rPr>
              <a:t>)?</a:t>
            </a:r>
          </a:p>
        </p:txBody>
      </p:sp>
      <p:sp>
        <p:nvSpPr>
          <p:cNvPr id="3" name="Content Placeholder 2"/>
          <p:cNvSpPr>
            <a:spLocks noGrp="1"/>
          </p:cNvSpPr>
          <p:nvPr>
            <p:ph idx="1"/>
          </p:nvPr>
        </p:nvSpPr>
        <p:spPr>
          <a:xfrm>
            <a:off x="762000" y="1872863"/>
            <a:ext cx="10744200" cy="4525963"/>
          </a:xfrm>
        </p:spPr>
        <p:txBody>
          <a:bodyPr>
            <a:normAutofit lnSpcReduction="10000"/>
          </a:bodyPr>
          <a:lstStyle/>
          <a:p>
            <a:r>
              <a:rPr lang="en-US" dirty="0"/>
              <a:t>Identify those at risk of treatment failure / relapse</a:t>
            </a:r>
          </a:p>
          <a:p>
            <a:r>
              <a:rPr lang="en-US" dirty="0" err="1"/>
              <a:t>Cavitary</a:t>
            </a:r>
            <a:r>
              <a:rPr lang="en-US" dirty="0"/>
              <a:t> disease on CXR, delayed culture conversion*:</a:t>
            </a:r>
          </a:p>
          <a:p>
            <a:pPr lvl="1"/>
            <a:r>
              <a:rPr lang="en-US" dirty="0" err="1"/>
              <a:t>Cavitary</a:t>
            </a:r>
            <a:r>
              <a:rPr lang="en-US" dirty="0"/>
              <a:t> disease on CXR: 5-6% relapse</a:t>
            </a:r>
          </a:p>
          <a:p>
            <a:pPr lvl="1"/>
            <a:r>
              <a:rPr lang="en-US" dirty="0"/>
              <a:t>Delayed culture conversion (culture positive after 2 months of treatment): 5-6% relapse</a:t>
            </a:r>
          </a:p>
          <a:p>
            <a:pPr lvl="1"/>
            <a:r>
              <a:rPr lang="en-US" dirty="0" err="1"/>
              <a:t>Cavitary</a:t>
            </a:r>
            <a:r>
              <a:rPr lang="en-US" dirty="0"/>
              <a:t> disease on CXR + delayed culture conversion: 21% relapse</a:t>
            </a:r>
          </a:p>
          <a:p>
            <a:pPr lvl="1"/>
            <a:r>
              <a:rPr lang="en-US" dirty="0"/>
              <a:t>None of the above: 2% relapse</a:t>
            </a:r>
          </a:p>
          <a:p>
            <a:r>
              <a:rPr lang="en-US" dirty="0"/>
              <a:t>PZA &lt; 2 months during intensive phase</a:t>
            </a:r>
          </a:p>
          <a:p>
            <a:r>
              <a:rPr lang="en-US" dirty="0"/>
              <a:t>Consideration: HIV not on ART, cancer/chemotherapy, extensive disease, delayed clinical/radiographic response, silicosis, poorly controlled diabetes</a:t>
            </a:r>
          </a:p>
          <a:p>
            <a:endParaRPr lang="en-US" dirty="0"/>
          </a:p>
        </p:txBody>
      </p:sp>
      <p:sp>
        <p:nvSpPr>
          <p:cNvPr id="4" name="TextBox 3"/>
          <p:cNvSpPr txBox="1"/>
          <p:nvPr/>
        </p:nvSpPr>
        <p:spPr>
          <a:xfrm>
            <a:off x="152400" y="6581001"/>
            <a:ext cx="1184620" cy="276999"/>
          </a:xfrm>
          <a:prstGeom prst="rect">
            <a:avLst/>
          </a:prstGeom>
          <a:noFill/>
        </p:spPr>
        <p:txBody>
          <a:bodyPr wrap="none" rtlCol="0">
            <a:spAutoFit/>
          </a:bodyPr>
          <a:lstStyle/>
          <a:p>
            <a:r>
              <a:rPr lang="en-US" sz="1200" dirty="0"/>
              <a:t>* TBTC Study 22</a:t>
            </a:r>
          </a:p>
        </p:txBody>
      </p:sp>
      <p:pic>
        <p:nvPicPr>
          <p:cNvPr id="5" name="Picture 4" descr="Picture of clock and prescrip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2400" y="5313381"/>
            <a:ext cx="1727200" cy="1295400"/>
          </a:xfrm>
          <a:prstGeom prst="rect">
            <a:avLst/>
          </a:prstGeom>
        </p:spPr>
      </p:pic>
    </p:spTree>
    <p:extLst>
      <p:ext uri="{BB962C8B-B14F-4D97-AF65-F5344CB8AC3E}">
        <p14:creationId xmlns:p14="http://schemas.microsoft.com/office/powerpoint/2010/main" val="37559334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a:solidFill>
                  <a:schemeClr val="bg1"/>
                </a:solidFill>
              </a:rPr>
              <a:t>HIV infection</a:t>
            </a:r>
          </a:p>
        </p:txBody>
      </p:sp>
      <p:sp>
        <p:nvSpPr>
          <p:cNvPr id="3" name="Content Placeholder 2"/>
          <p:cNvSpPr>
            <a:spLocks noGrp="1"/>
          </p:cNvSpPr>
          <p:nvPr>
            <p:ph idx="1"/>
          </p:nvPr>
        </p:nvSpPr>
        <p:spPr/>
        <p:txBody>
          <a:bodyPr>
            <a:normAutofit/>
          </a:bodyPr>
          <a:lstStyle/>
          <a:p>
            <a:r>
              <a:rPr lang="en-US" dirty="0"/>
              <a:t>Daily regimen recommended</a:t>
            </a:r>
          </a:p>
          <a:p>
            <a:pPr lvl="1"/>
            <a:r>
              <a:rPr lang="en-US" dirty="0"/>
              <a:t>High rates of relapse seen in once weekly, BIW, TIW regimens</a:t>
            </a:r>
          </a:p>
          <a:p>
            <a:pPr lvl="1"/>
            <a:r>
              <a:rPr lang="en-US" dirty="0"/>
              <a:t>Emergence of </a:t>
            </a:r>
            <a:r>
              <a:rPr lang="en-US" dirty="0" err="1"/>
              <a:t>rifamycin</a:t>
            </a:r>
            <a:r>
              <a:rPr lang="en-US" dirty="0"/>
              <a:t> resistance in intermittent therapy</a:t>
            </a:r>
          </a:p>
          <a:p>
            <a:r>
              <a:rPr lang="en-US" dirty="0"/>
              <a:t>Duration of treatment (</a:t>
            </a:r>
            <a:r>
              <a:rPr lang="en-US"/>
              <a:t>for drug-susceptible</a:t>
            </a:r>
            <a:r>
              <a:rPr lang="en-US" dirty="0"/>
              <a:t>, pulmonary disease, unless other risk for relapse)</a:t>
            </a:r>
          </a:p>
          <a:p>
            <a:pPr lvl="1"/>
            <a:r>
              <a:rPr lang="en-US" dirty="0"/>
              <a:t>On ART- 6 </a:t>
            </a:r>
            <a:r>
              <a:rPr lang="en-US" dirty="0" err="1"/>
              <a:t>mo</a:t>
            </a:r>
            <a:r>
              <a:rPr lang="en-US" dirty="0"/>
              <a:t> (2HRZE, 4HR)</a:t>
            </a:r>
          </a:p>
          <a:p>
            <a:pPr lvl="1"/>
            <a:r>
              <a:rPr lang="en-US" dirty="0"/>
              <a:t>Off ART- 9 </a:t>
            </a:r>
            <a:r>
              <a:rPr lang="en-US" dirty="0" err="1"/>
              <a:t>mo</a:t>
            </a:r>
            <a:r>
              <a:rPr lang="en-US" dirty="0"/>
              <a:t> (2HRZE, 7HR)</a:t>
            </a:r>
          </a:p>
        </p:txBody>
      </p:sp>
      <p:sp>
        <p:nvSpPr>
          <p:cNvPr id="5" name="TextBox 4"/>
          <p:cNvSpPr txBox="1"/>
          <p:nvPr/>
        </p:nvSpPr>
        <p:spPr>
          <a:xfrm>
            <a:off x="152400" y="6303428"/>
            <a:ext cx="11533557" cy="400110"/>
          </a:xfrm>
          <a:prstGeom prst="rect">
            <a:avLst/>
          </a:prstGeom>
          <a:noFill/>
        </p:spPr>
        <p:txBody>
          <a:bodyPr wrap="square" rtlCol="0">
            <a:spAutoFit/>
          </a:bodyPr>
          <a:lstStyle/>
          <a:p>
            <a:r>
              <a:rPr lang="en-US" sz="1000" dirty="0"/>
              <a:t>Panel on Antiretroviral Guidelines for Adults and Adolescents. Guidelines for the use of antiretroviral agents in HIV-1-infected adults and adolescents. Department of Health and Human Services.</a:t>
            </a:r>
          </a:p>
          <a:p>
            <a:r>
              <a:rPr lang="en-US" sz="1000" dirty="0"/>
              <a:t>CDC/MMWR, Treatment of Tuberculosis, 2016</a:t>
            </a:r>
          </a:p>
        </p:txBody>
      </p:sp>
      <p:pic>
        <p:nvPicPr>
          <p:cNvPr id="6" name="Picture 5" descr="Red ribbon to represent HIV-infe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65" y="345658"/>
            <a:ext cx="1182587" cy="1345030"/>
          </a:xfrm>
          <a:prstGeom prst="rect">
            <a:avLst/>
          </a:prstGeom>
        </p:spPr>
      </p:pic>
    </p:spTree>
    <p:extLst>
      <p:ext uri="{BB962C8B-B14F-4D97-AF65-F5344CB8AC3E}">
        <p14:creationId xmlns:p14="http://schemas.microsoft.com/office/powerpoint/2010/main" val="17796021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a:solidFill>
                  <a:schemeClr val="bg1"/>
                </a:solidFill>
              </a:rPr>
              <a:t>HIV infection</a:t>
            </a:r>
          </a:p>
        </p:txBody>
      </p:sp>
      <p:sp>
        <p:nvSpPr>
          <p:cNvPr id="3" name="Content Placeholder 2"/>
          <p:cNvSpPr>
            <a:spLocks noGrp="1"/>
          </p:cNvSpPr>
          <p:nvPr>
            <p:ph idx="1"/>
          </p:nvPr>
        </p:nvSpPr>
        <p:spPr>
          <a:xfrm>
            <a:off x="829848" y="1777751"/>
            <a:ext cx="10904952" cy="4525963"/>
          </a:xfrm>
        </p:spPr>
        <p:txBody>
          <a:bodyPr>
            <a:normAutofit/>
          </a:bodyPr>
          <a:lstStyle/>
          <a:p>
            <a:r>
              <a:rPr lang="en-US" dirty="0"/>
              <a:t>Drug-drug interactions must be carefully reviewed, in particular, with antiretroviral therapy and </a:t>
            </a:r>
            <a:r>
              <a:rPr lang="en-US" dirty="0" err="1"/>
              <a:t>rifamycins</a:t>
            </a:r>
            <a:r>
              <a:rPr lang="en-US" dirty="0"/>
              <a:t> (see DHHS HIV guidelines). </a:t>
            </a:r>
          </a:p>
          <a:p>
            <a:r>
              <a:rPr lang="en-US" dirty="0"/>
              <a:t>Work closely with HIV provider as newer agents have drug-drug interactions (TAF, dolutegravir)</a:t>
            </a:r>
          </a:p>
          <a:p>
            <a:r>
              <a:rPr lang="en-US" dirty="0"/>
              <a:t>ART start</a:t>
            </a:r>
          </a:p>
          <a:p>
            <a:pPr lvl="1"/>
            <a:r>
              <a:rPr lang="en-US" dirty="0"/>
              <a:t>CD4&lt;50: within 2 weeks of TB treatment start</a:t>
            </a:r>
          </a:p>
          <a:p>
            <a:pPr lvl="1"/>
            <a:r>
              <a:rPr lang="en-US" dirty="0"/>
              <a:t>CD4≥50: by 8-12 weeks of TB treatment start</a:t>
            </a:r>
          </a:p>
          <a:p>
            <a:pPr lvl="1"/>
            <a:r>
              <a:rPr lang="en-US" dirty="0"/>
              <a:t>TB meningitis: should not be initiated in 1</a:t>
            </a:r>
            <a:r>
              <a:rPr lang="en-US" baseline="30000" dirty="0"/>
              <a:t>st</a:t>
            </a:r>
            <a:r>
              <a:rPr lang="en-US" dirty="0"/>
              <a:t> 8 weeks</a:t>
            </a:r>
          </a:p>
          <a:p>
            <a:r>
              <a:rPr lang="en-US" dirty="0" err="1"/>
              <a:t>Paradoxic</a:t>
            </a:r>
            <a:r>
              <a:rPr lang="en-US" dirty="0"/>
              <a:t> reactions (IRIS) can occur during treatment</a:t>
            </a:r>
          </a:p>
          <a:p>
            <a:endParaRPr lang="en-US" dirty="0"/>
          </a:p>
        </p:txBody>
      </p:sp>
      <p:sp>
        <p:nvSpPr>
          <p:cNvPr id="6" name="TextBox 5"/>
          <p:cNvSpPr txBox="1"/>
          <p:nvPr/>
        </p:nvSpPr>
        <p:spPr>
          <a:xfrm>
            <a:off x="297346" y="6103659"/>
            <a:ext cx="11533557" cy="461665"/>
          </a:xfrm>
          <a:prstGeom prst="rect">
            <a:avLst/>
          </a:prstGeom>
          <a:noFill/>
        </p:spPr>
        <p:txBody>
          <a:bodyPr wrap="square" rtlCol="0">
            <a:spAutoFit/>
          </a:bodyPr>
          <a:lstStyle/>
          <a:p>
            <a:r>
              <a:rPr lang="en-US" sz="1200" dirty="0"/>
              <a:t>Panel on Antiretroviral Guidelines for Adults and Adolescents. Guidelines for the use of antiretroviral agents in HIV-1-infected adults and adolescents. Department of Health and Human Services. CDC/MMWR, Treatment of Tuberculosis, 2016</a:t>
            </a:r>
          </a:p>
        </p:txBody>
      </p:sp>
      <p:pic>
        <p:nvPicPr>
          <p:cNvPr id="4" name="Picture 3" descr="Red ribbon to represent HIV-infe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7413" y="365125"/>
            <a:ext cx="1182587" cy="1360905"/>
          </a:xfrm>
          <a:prstGeom prst="rect">
            <a:avLst/>
          </a:prstGeom>
        </p:spPr>
      </p:pic>
    </p:spTree>
    <p:extLst>
      <p:ext uri="{BB962C8B-B14F-4D97-AF65-F5344CB8AC3E}">
        <p14:creationId xmlns:p14="http://schemas.microsoft.com/office/powerpoint/2010/main" val="41443068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1889CB41-3182-4D0B-9D86-19F7A098E5CA}"/>
              </a:ext>
            </a:extLst>
          </p:cNvPr>
          <p:cNvSpPr>
            <a:spLocks noGrp="1" noChangeArrowheads="1"/>
          </p:cNvSpPr>
          <p:nvPr>
            <p:ph type="title"/>
          </p:nvPr>
        </p:nvSpPr>
        <p:spPr>
          <a:xfrm>
            <a:off x="952500" y="228601"/>
            <a:ext cx="10287000" cy="815975"/>
          </a:xfrm>
        </p:spPr>
        <p:txBody>
          <a:bodyPr/>
          <a:lstStyle/>
          <a:p>
            <a:r>
              <a:rPr lang="en-US" altLang="en-US" b="1" dirty="0">
                <a:effectLst/>
              </a:rPr>
              <a:t>Extrapulmonary Tuberculosis</a:t>
            </a:r>
          </a:p>
        </p:txBody>
      </p:sp>
      <p:sp>
        <p:nvSpPr>
          <p:cNvPr id="35843" name="Rectangle 3">
            <a:extLst>
              <a:ext uri="{FF2B5EF4-FFF2-40B4-BE49-F238E27FC236}">
                <a16:creationId xmlns:a16="http://schemas.microsoft.com/office/drawing/2014/main" id="{5611F400-8548-4B46-AC17-CFD9C45098FA}"/>
              </a:ext>
            </a:extLst>
          </p:cNvPr>
          <p:cNvSpPr>
            <a:spLocks noGrp="1" noChangeArrowheads="1"/>
          </p:cNvSpPr>
          <p:nvPr>
            <p:ph type="body" idx="1"/>
          </p:nvPr>
        </p:nvSpPr>
        <p:spPr>
          <a:xfrm>
            <a:off x="1519238" y="1755776"/>
            <a:ext cx="9301162" cy="4957763"/>
          </a:xfrm>
        </p:spPr>
        <p:txBody>
          <a:bodyPr/>
          <a:lstStyle/>
          <a:p>
            <a:pPr marL="457200" indent="-457200">
              <a:lnSpc>
                <a:spcPct val="95000"/>
              </a:lnSpc>
              <a:spcBef>
                <a:spcPct val="70000"/>
              </a:spcBef>
            </a:pPr>
            <a:r>
              <a:rPr lang="en-US" altLang="en-US" sz="2900" dirty="0"/>
              <a:t>6 months is probably adequate for most extrapulmonary TB.  9-12 months is recommended for central nervous system TB and spinal TB (Pott’s disease)</a:t>
            </a:r>
          </a:p>
          <a:p>
            <a:pPr marL="457200" indent="-457200">
              <a:lnSpc>
                <a:spcPct val="95000"/>
              </a:lnSpc>
              <a:spcBef>
                <a:spcPct val="70000"/>
              </a:spcBef>
            </a:pPr>
            <a:r>
              <a:rPr lang="en-US" altLang="en-US" sz="2900" dirty="0"/>
              <a:t>Lymphadenitis scrofula: patients may develop new nodes while on therapy, duration of treatment depends on clinical response, surgical debulking may be necessary</a:t>
            </a:r>
          </a:p>
          <a:p>
            <a:pPr marL="457200" indent="-457200">
              <a:lnSpc>
                <a:spcPct val="95000"/>
              </a:lnSpc>
              <a:spcBef>
                <a:spcPct val="70000"/>
              </a:spcBef>
            </a:pPr>
            <a:r>
              <a:rPr lang="en-US" altLang="en-US" sz="2900" dirty="0"/>
              <a:t>Use adjunctive corticosteroids for pericardial and CNS TB</a:t>
            </a:r>
          </a:p>
        </p:txBody>
      </p:sp>
      <p:sp>
        <p:nvSpPr>
          <p:cNvPr id="35844" name="Rectangle 4">
            <a:extLst>
              <a:ext uri="{FF2B5EF4-FFF2-40B4-BE49-F238E27FC236}">
                <a16:creationId xmlns:a16="http://schemas.microsoft.com/office/drawing/2014/main" id="{6C8CA15A-0F3D-4357-A684-DD7D4FD26C30}"/>
              </a:ext>
            </a:extLst>
          </p:cNvPr>
          <p:cNvSpPr>
            <a:spLocks noChangeArrowheads="1"/>
          </p:cNvSpPr>
          <p:nvPr/>
        </p:nvSpPr>
        <p:spPr bwMode="auto">
          <a:xfrm>
            <a:off x="952500" y="1225551"/>
            <a:ext cx="10274300" cy="74613"/>
          </a:xfrm>
          <a:prstGeom prst="rect">
            <a:avLst/>
          </a:prstGeom>
          <a:gradFill rotWithShape="0">
            <a:gsLst>
              <a:gs pos="0">
                <a:srgbClr val="7F7F00"/>
              </a:gs>
              <a:gs pos="50000">
                <a:srgbClr val="FFFF00"/>
              </a:gs>
              <a:gs pos="100000">
                <a:srgbClr val="7F7F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accent1"/>
              </a:buClr>
              <a:buSzPct val="100000"/>
              <a:buFont typeface="Symbol" panose="05050102010706020507" pitchFamily="18" charset="2"/>
              <a:buChar char="·"/>
              <a:defRPr sz="3200">
                <a:solidFill>
                  <a:schemeClr val="tx1"/>
                </a:solidFill>
                <a:latin typeface="Book Antiqua" panose="02040602050305030304" pitchFamily="18" charset="0"/>
              </a:defRPr>
            </a:lvl1pPr>
            <a:lvl2pPr marL="742950" indent="-285750">
              <a:spcBef>
                <a:spcPct val="20000"/>
              </a:spcBef>
              <a:buClr>
                <a:schemeClr val="tx2"/>
              </a:buClr>
              <a:buSzPct val="100000"/>
              <a:buChar char="»"/>
              <a:defRPr sz="2800">
                <a:solidFill>
                  <a:schemeClr val="tx1"/>
                </a:solidFill>
                <a:latin typeface="Book Antiqua" panose="02040602050305030304" pitchFamily="18" charset="0"/>
              </a:defRPr>
            </a:lvl2pPr>
            <a:lvl3pPr marL="1143000" indent="-228600">
              <a:spcBef>
                <a:spcPct val="20000"/>
              </a:spcBef>
              <a:buClr>
                <a:schemeClr val="tx1"/>
              </a:buClr>
              <a:buSzPct val="100000"/>
              <a:buChar char="–"/>
              <a:defRPr sz="2400">
                <a:solidFill>
                  <a:schemeClr val="tx1"/>
                </a:solidFill>
                <a:latin typeface="Book Antiqua" panose="02040602050305030304" pitchFamily="18" charset="0"/>
              </a:defRPr>
            </a:lvl3pPr>
            <a:lvl4pPr marL="1600200" indent="-228600">
              <a:spcBef>
                <a:spcPct val="20000"/>
              </a:spcBef>
              <a:buClr>
                <a:schemeClr val="accent1"/>
              </a:buClr>
              <a:buSzPct val="80000"/>
              <a:buFont typeface="Symbol" panose="05050102010706020507" pitchFamily="18" charset="2"/>
              <a:buChar char="·"/>
              <a:defRPr sz="2000">
                <a:solidFill>
                  <a:schemeClr val="tx1"/>
                </a:solidFill>
                <a:latin typeface="Book Antiqua" panose="02040602050305030304" pitchFamily="18" charset="0"/>
              </a:defRPr>
            </a:lvl4pPr>
            <a:lvl5pPr marL="2057400" indent="-228600">
              <a:spcBef>
                <a:spcPct val="20000"/>
              </a:spcBef>
              <a:buClr>
                <a:schemeClr val="accent2"/>
              </a:buClr>
              <a:buSzPct val="100000"/>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2000">
              <a:latin typeface="Arial" panose="020B0604020202020204" pitchFamily="34" charset="0"/>
            </a:endParaRPr>
          </a:p>
        </p:txBody>
      </p:sp>
      <p:sp>
        <p:nvSpPr>
          <p:cNvPr id="35845" name="Rectangle 5">
            <a:extLst>
              <a:ext uri="{FF2B5EF4-FFF2-40B4-BE49-F238E27FC236}">
                <a16:creationId xmlns:a16="http://schemas.microsoft.com/office/drawing/2014/main" id="{47D34351-6A66-4CD0-85B7-82ADC6EC6015}"/>
              </a:ext>
            </a:extLst>
          </p:cNvPr>
          <p:cNvSpPr>
            <a:spLocks noChangeArrowheads="1"/>
          </p:cNvSpPr>
          <p:nvPr/>
        </p:nvSpPr>
        <p:spPr bwMode="auto">
          <a:xfrm>
            <a:off x="952500" y="1339850"/>
            <a:ext cx="10274300" cy="38100"/>
          </a:xfrm>
          <a:prstGeom prst="rect">
            <a:avLst/>
          </a:prstGeom>
          <a:gradFill rotWithShape="0">
            <a:gsLst>
              <a:gs pos="0">
                <a:srgbClr val="B200B2"/>
              </a:gs>
              <a:gs pos="50000">
                <a:srgbClr val="FF00FF"/>
              </a:gs>
              <a:gs pos="100000">
                <a:srgbClr val="B200B2"/>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accent1"/>
              </a:buClr>
              <a:buSzPct val="100000"/>
              <a:buFont typeface="Symbol" panose="05050102010706020507" pitchFamily="18" charset="2"/>
              <a:buChar char="·"/>
              <a:defRPr sz="3200">
                <a:solidFill>
                  <a:schemeClr val="tx1"/>
                </a:solidFill>
                <a:latin typeface="Book Antiqua" panose="02040602050305030304" pitchFamily="18" charset="0"/>
              </a:defRPr>
            </a:lvl1pPr>
            <a:lvl2pPr marL="742950" indent="-285750">
              <a:spcBef>
                <a:spcPct val="20000"/>
              </a:spcBef>
              <a:buClr>
                <a:schemeClr val="tx2"/>
              </a:buClr>
              <a:buSzPct val="100000"/>
              <a:buChar char="»"/>
              <a:defRPr sz="2800">
                <a:solidFill>
                  <a:schemeClr val="tx1"/>
                </a:solidFill>
                <a:latin typeface="Book Antiqua" panose="02040602050305030304" pitchFamily="18" charset="0"/>
              </a:defRPr>
            </a:lvl2pPr>
            <a:lvl3pPr marL="1143000" indent="-228600">
              <a:spcBef>
                <a:spcPct val="20000"/>
              </a:spcBef>
              <a:buClr>
                <a:schemeClr val="tx1"/>
              </a:buClr>
              <a:buSzPct val="100000"/>
              <a:buChar char="–"/>
              <a:defRPr sz="2400">
                <a:solidFill>
                  <a:schemeClr val="tx1"/>
                </a:solidFill>
                <a:latin typeface="Book Antiqua" panose="02040602050305030304" pitchFamily="18" charset="0"/>
              </a:defRPr>
            </a:lvl3pPr>
            <a:lvl4pPr marL="1600200" indent="-228600">
              <a:spcBef>
                <a:spcPct val="20000"/>
              </a:spcBef>
              <a:buClr>
                <a:schemeClr val="accent1"/>
              </a:buClr>
              <a:buSzPct val="80000"/>
              <a:buFont typeface="Symbol" panose="05050102010706020507" pitchFamily="18" charset="2"/>
              <a:buChar char="·"/>
              <a:defRPr sz="2000">
                <a:solidFill>
                  <a:schemeClr val="tx1"/>
                </a:solidFill>
                <a:latin typeface="Book Antiqua" panose="02040602050305030304" pitchFamily="18" charset="0"/>
              </a:defRPr>
            </a:lvl4pPr>
            <a:lvl5pPr marL="2057400" indent="-228600">
              <a:spcBef>
                <a:spcPct val="20000"/>
              </a:spcBef>
              <a:buClr>
                <a:schemeClr val="accent2"/>
              </a:buClr>
              <a:buSzPct val="100000"/>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lr>
                <a:schemeClr val="accent2"/>
              </a:buClr>
              <a:buSzPct val="100000"/>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lr>
                <a:schemeClr val="accent2"/>
              </a:buClr>
              <a:buSzPct val="100000"/>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lr>
                <a:schemeClr val="accent2"/>
              </a:buClr>
              <a:buSzPct val="100000"/>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lr>
                <a:schemeClr val="accent2"/>
              </a:buClr>
              <a:buSzPct val="100000"/>
              <a:buChar char="»"/>
              <a:defRPr sz="2000">
                <a:solidFill>
                  <a:schemeClr val="tx1"/>
                </a:solidFill>
                <a:latin typeface="Book Antiqua" panose="02040602050305030304" pitchFamily="18" charset="0"/>
              </a:defRPr>
            </a:lvl9pPr>
          </a:lstStyle>
          <a:p>
            <a:pPr>
              <a:spcBef>
                <a:spcPct val="0"/>
              </a:spcBef>
              <a:buClrTx/>
              <a:buSzTx/>
              <a:buFontTx/>
              <a:buNone/>
            </a:pPr>
            <a:endParaRPr lang="en-US" altLang="en-US" sz="2000">
              <a:latin typeface="Arial" panose="020B0604020202020204" pitchFamily="34" charset="0"/>
            </a:endParaRPr>
          </a:p>
        </p:txBody>
      </p:sp>
      <p:sp>
        <p:nvSpPr>
          <p:cNvPr id="6" name="Title 1">
            <a:extLst>
              <a:ext uri="{FF2B5EF4-FFF2-40B4-BE49-F238E27FC236}">
                <a16:creationId xmlns:a16="http://schemas.microsoft.com/office/drawing/2014/main" id="{99227602-43D7-4737-8AAD-07AD2FB88044}"/>
              </a:ext>
            </a:extLst>
          </p:cNvPr>
          <p:cNvSpPr txBox="1">
            <a:spLocks/>
          </p:cNvSpPr>
          <p:nvPr/>
        </p:nvSpPr>
        <p:spPr>
          <a:xfrm>
            <a:off x="838200" y="365125"/>
            <a:ext cx="10515600"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Extrapulmonary TB</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a:solidFill>
                  <a:schemeClr val="bg1"/>
                </a:solidFill>
              </a:rPr>
              <a:t>Treatment Completion</a:t>
            </a:r>
          </a:p>
        </p:txBody>
      </p:sp>
      <p:sp>
        <p:nvSpPr>
          <p:cNvPr id="3" name="Content Placeholder 2"/>
          <p:cNvSpPr>
            <a:spLocks noGrp="1"/>
          </p:cNvSpPr>
          <p:nvPr>
            <p:ph idx="1"/>
          </p:nvPr>
        </p:nvSpPr>
        <p:spPr/>
        <p:txBody>
          <a:bodyPr/>
          <a:lstStyle/>
          <a:p>
            <a:r>
              <a:rPr lang="en-US" dirty="0"/>
              <a:t>Determined by the </a:t>
            </a:r>
            <a:r>
              <a:rPr lang="en-US" i="1" u="sng" dirty="0"/>
              <a:t>total number of doses ingested over a period of time</a:t>
            </a:r>
            <a:r>
              <a:rPr lang="en-US" dirty="0"/>
              <a:t>, not by the duration of treatment</a:t>
            </a:r>
          </a:p>
          <a:p>
            <a:pPr lvl="1"/>
            <a:r>
              <a:rPr lang="en-US" dirty="0"/>
              <a:t>E.g. “6 month” daily regimen: patient should complete 182 doses (6 months worth of doses) within 9 months</a:t>
            </a:r>
          </a:p>
        </p:txBody>
      </p:sp>
    </p:spTree>
    <p:extLst>
      <p:ext uri="{BB962C8B-B14F-4D97-AF65-F5344CB8AC3E}">
        <p14:creationId xmlns:p14="http://schemas.microsoft.com/office/powerpoint/2010/main" val="25395418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a:solidFill>
                  <a:schemeClr val="bg1"/>
                </a:solidFill>
              </a:rPr>
              <a:t>Treatment failure</a:t>
            </a:r>
          </a:p>
        </p:txBody>
      </p:sp>
      <p:sp>
        <p:nvSpPr>
          <p:cNvPr id="3" name="Content Placeholder 2"/>
          <p:cNvSpPr>
            <a:spLocks noGrp="1"/>
          </p:cNvSpPr>
          <p:nvPr>
            <p:ph idx="1"/>
          </p:nvPr>
        </p:nvSpPr>
        <p:spPr>
          <a:xfrm>
            <a:off x="838200" y="1820862"/>
            <a:ext cx="10515600" cy="4351338"/>
          </a:xfrm>
        </p:spPr>
        <p:txBody>
          <a:bodyPr>
            <a:normAutofit fontScale="92500" lnSpcReduction="10000"/>
          </a:bodyPr>
          <a:lstStyle/>
          <a:p>
            <a:r>
              <a:rPr lang="en-US" dirty="0"/>
              <a:t>Red flags- </a:t>
            </a:r>
          </a:p>
          <a:p>
            <a:pPr lvl="1"/>
            <a:r>
              <a:rPr lang="en-US" dirty="0"/>
              <a:t>Delayed culture conversion (i.e. &gt; 60 days); may need to use smears as surrogate while awaiting cultures</a:t>
            </a:r>
          </a:p>
          <a:p>
            <a:pPr lvl="1"/>
            <a:r>
              <a:rPr lang="en-US" dirty="0"/>
              <a:t>Worsening imaging at 2 months</a:t>
            </a:r>
          </a:p>
          <a:p>
            <a:pPr lvl="1"/>
            <a:r>
              <a:rPr lang="en-US" dirty="0"/>
              <a:t>Worsening or persistent symptoms at 2 months</a:t>
            </a:r>
          </a:p>
          <a:p>
            <a:r>
              <a:rPr lang="en-US" dirty="0"/>
              <a:t>At risk- large burden of disease, </a:t>
            </a:r>
            <a:r>
              <a:rPr lang="en-US" dirty="0" err="1"/>
              <a:t>cavitary</a:t>
            </a:r>
            <a:r>
              <a:rPr lang="en-US" dirty="0"/>
              <a:t>, diabetic</a:t>
            </a:r>
          </a:p>
          <a:p>
            <a:r>
              <a:rPr lang="en-US" dirty="0"/>
              <a:t>Recommendations-</a:t>
            </a:r>
          </a:p>
          <a:p>
            <a:pPr lvl="1"/>
            <a:r>
              <a:rPr lang="en-US" dirty="0"/>
              <a:t>Determine if development of resistance has occurred (repeat DST, molecular testing) and if regimen needs to be expanded</a:t>
            </a:r>
          </a:p>
          <a:p>
            <a:pPr lvl="1"/>
            <a:r>
              <a:rPr lang="en-US" dirty="0"/>
              <a:t>Assess if </a:t>
            </a:r>
            <a:r>
              <a:rPr lang="en-US" dirty="0" err="1"/>
              <a:t>malabsorption</a:t>
            </a:r>
            <a:r>
              <a:rPr lang="en-US" dirty="0"/>
              <a:t> present</a:t>
            </a:r>
          </a:p>
          <a:p>
            <a:pPr lvl="1"/>
            <a:r>
              <a:rPr lang="en-US" dirty="0"/>
              <a:t>Assess adherence</a:t>
            </a:r>
          </a:p>
          <a:p>
            <a:pPr lvl="1"/>
            <a:r>
              <a:rPr lang="en-US" dirty="0"/>
              <a:t>Check drug levels (TDM)</a:t>
            </a:r>
          </a:p>
        </p:txBody>
      </p:sp>
    </p:spTree>
    <p:extLst>
      <p:ext uri="{BB962C8B-B14F-4D97-AF65-F5344CB8AC3E}">
        <p14:creationId xmlns:p14="http://schemas.microsoft.com/office/powerpoint/2010/main" val="19115818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b="1" dirty="0">
                <a:solidFill>
                  <a:schemeClr val="bg1"/>
                </a:solidFill>
              </a:rPr>
              <a:t>Monitoring</a:t>
            </a:r>
          </a:p>
        </p:txBody>
      </p:sp>
      <p:pic>
        <p:nvPicPr>
          <p:cNvPr id="7" name="Content Placeholder 6" descr="Picture of visual acuity testing poster"/>
          <p:cNvPicPr>
            <a:picLocks noGrp="1" noChangeAspect="1"/>
          </p:cNvPicPr>
          <p:nvPr>
            <p:ph idx="1"/>
          </p:nvPr>
        </p:nvPicPr>
        <p:blipFill rotWithShape="1">
          <a:blip r:embed="rId3">
            <a:extLst>
              <a:ext uri="{28A0092B-C50C-407E-A947-70E740481C1C}">
                <a14:useLocalDpi xmlns:a14="http://schemas.microsoft.com/office/drawing/2010/main" val="0"/>
              </a:ext>
            </a:extLst>
          </a:blip>
          <a:srcRect l="1344" r="166"/>
          <a:stretch/>
        </p:blipFill>
        <p:spPr>
          <a:xfrm>
            <a:off x="4191132" y="1951037"/>
            <a:ext cx="3855841" cy="4525963"/>
          </a:xfr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0865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6465"/>
            <a:ext cx="10972800" cy="694944"/>
          </a:xfrm>
        </p:spPr>
        <p:txBody>
          <a:bodyPr/>
          <a:lstStyle/>
          <a:p>
            <a:pPr algn="ctr"/>
            <a:r>
              <a:rPr lang="en-US" sz="3000"/>
              <a:t>TB Cases by Age Group, United States, 1993–2021</a:t>
            </a:r>
          </a:p>
        </p:txBody>
      </p:sp>
      <p:graphicFrame>
        <p:nvGraphicFramePr>
          <p:cNvPr id="5" name="Chart 4"/>
          <p:cNvGraphicFramePr/>
          <p:nvPr/>
        </p:nvGraphicFramePr>
        <p:xfrm>
          <a:off x="200722" y="1118518"/>
          <a:ext cx="11991279" cy="55877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0967972"/>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a:solidFill>
                  <a:schemeClr val="bg1"/>
                </a:solidFill>
              </a:rPr>
              <a:t>Baseline evaluation</a:t>
            </a:r>
          </a:p>
        </p:txBody>
      </p:sp>
      <p:sp>
        <p:nvSpPr>
          <p:cNvPr id="3" name="Content Placeholder 2"/>
          <p:cNvSpPr>
            <a:spLocks noGrp="1"/>
          </p:cNvSpPr>
          <p:nvPr>
            <p:ph idx="1"/>
          </p:nvPr>
        </p:nvSpPr>
        <p:spPr>
          <a:xfrm>
            <a:off x="1200150" y="1778001"/>
            <a:ext cx="10032295" cy="4557889"/>
          </a:xfrm>
        </p:spPr>
        <p:txBody>
          <a:bodyPr>
            <a:normAutofit lnSpcReduction="10000"/>
          </a:bodyPr>
          <a:lstStyle/>
          <a:p>
            <a:r>
              <a:rPr lang="en-US" dirty="0"/>
              <a:t>CBC</a:t>
            </a:r>
          </a:p>
          <a:p>
            <a:r>
              <a:rPr lang="en-US" dirty="0"/>
              <a:t>Renal profile</a:t>
            </a:r>
          </a:p>
          <a:p>
            <a:r>
              <a:rPr lang="en-US" dirty="0"/>
              <a:t>Liver function testing, uric acid</a:t>
            </a:r>
          </a:p>
          <a:p>
            <a:r>
              <a:rPr lang="en-US" dirty="0"/>
              <a:t>HIV screening</a:t>
            </a:r>
          </a:p>
          <a:p>
            <a:r>
              <a:rPr lang="en-US" dirty="0"/>
              <a:t>Hepatitis B/C screening (for IVDU, foreign-born Asia/Africa, HIV)</a:t>
            </a:r>
          </a:p>
          <a:p>
            <a:r>
              <a:rPr lang="en-US" dirty="0"/>
              <a:t>Weight</a:t>
            </a:r>
          </a:p>
          <a:p>
            <a:r>
              <a:rPr lang="en-US" dirty="0"/>
              <a:t>Visual acuity, red-green color discrimination</a:t>
            </a:r>
          </a:p>
          <a:p>
            <a:r>
              <a:rPr lang="en-US" dirty="0"/>
              <a:t>History and Physical</a:t>
            </a:r>
          </a:p>
          <a:p>
            <a:r>
              <a:rPr lang="en-US" dirty="0"/>
              <a:t>Imaging (CXR for pulmonary, may be other imaging for extra-</a:t>
            </a:r>
            <a:r>
              <a:rPr lang="en-US" dirty="0" err="1"/>
              <a:t>pulm</a:t>
            </a:r>
            <a:r>
              <a:rPr lang="en-US" dirty="0"/>
              <a:t>)</a:t>
            </a:r>
          </a:p>
        </p:txBody>
      </p:sp>
    </p:spTree>
    <p:extLst>
      <p:ext uri="{BB962C8B-B14F-4D97-AF65-F5344CB8AC3E}">
        <p14:creationId xmlns:p14="http://schemas.microsoft.com/office/powerpoint/2010/main" val="63812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a:solidFill>
                  <a:schemeClr val="bg1"/>
                </a:solidFill>
              </a:rPr>
              <a:t>Monitoring</a:t>
            </a:r>
          </a:p>
        </p:txBody>
      </p:sp>
      <p:sp>
        <p:nvSpPr>
          <p:cNvPr id="3" name="Content Placeholder 2"/>
          <p:cNvSpPr>
            <a:spLocks noGrp="1"/>
          </p:cNvSpPr>
          <p:nvPr>
            <p:ph idx="1"/>
          </p:nvPr>
        </p:nvSpPr>
        <p:spPr/>
        <p:txBody>
          <a:bodyPr>
            <a:normAutofit fontScale="92500" lnSpcReduction="10000"/>
          </a:bodyPr>
          <a:lstStyle/>
          <a:p>
            <a:r>
              <a:rPr lang="en-US" dirty="0"/>
              <a:t>Monthly:</a:t>
            </a:r>
          </a:p>
          <a:p>
            <a:pPr lvl="1"/>
            <a:r>
              <a:rPr lang="en-US" dirty="0"/>
              <a:t>Face-to-face symptom review</a:t>
            </a:r>
          </a:p>
          <a:p>
            <a:pPr lvl="1"/>
            <a:r>
              <a:rPr lang="en-US" dirty="0"/>
              <a:t>Adherence</a:t>
            </a:r>
          </a:p>
          <a:p>
            <a:pPr lvl="1"/>
            <a:r>
              <a:rPr lang="en-US" dirty="0"/>
              <a:t>Visual acuity, color discrimination (if on EMB)</a:t>
            </a:r>
          </a:p>
          <a:p>
            <a:pPr lvl="1"/>
            <a:r>
              <a:rPr lang="en-US" dirty="0"/>
              <a:t>Weight: re-dose medications as needed</a:t>
            </a:r>
          </a:p>
          <a:p>
            <a:r>
              <a:rPr lang="en-US" dirty="0"/>
              <a:t>CXR (for pulmonary TB) or other imaging: every 3-6 months, end of treatment</a:t>
            </a:r>
          </a:p>
          <a:p>
            <a:r>
              <a:rPr lang="en-US" dirty="0"/>
              <a:t>Sputum: </a:t>
            </a:r>
          </a:p>
          <a:p>
            <a:pPr lvl="1"/>
            <a:r>
              <a:rPr lang="en-US" dirty="0"/>
              <a:t>Smear positive: at least every 2 weeks until smear conversion then monthly until culture conversion (2-3); EOT smear</a:t>
            </a:r>
          </a:p>
          <a:p>
            <a:pPr lvl="1"/>
            <a:r>
              <a:rPr lang="en-US" dirty="0"/>
              <a:t>Smear negative: monthly until culture conversion (2-3)</a:t>
            </a:r>
          </a:p>
          <a:p>
            <a:pPr lvl="1"/>
            <a:r>
              <a:rPr lang="en-US" dirty="0"/>
              <a:t>MDR-TB – monthly culture throughout treatment</a:t>
            </a:r>
          </a:p>
          <a:p>
            <a:pPr marL="457200" lvl="1" indent="0">
              <a:buNone/>
            </a:pPr>
            <a:endParaRPr lang="en-US" dirty="0"/>
          </a:p>
        </p:txBody>
      </p:sp>
    </p:spTree>
    <p:extLst>
      <p:ext uri="{BB962C8B-B14F-4D97-AF65-F5344CB8AC3E}">
        <p14:creationId xmlns:p14="http://schemas.microsoft.com/office/powerpoint/2010/main" val="38918041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a:solidFill>
                  <a:schemeClr val="bg1"/>
                </a:solidFill>
              </a:rPr>
              <a:t>Lab Monitoring</a:t>
            </a:r>
          </a:p>
        </p:txBody>
      </p:sp>
      <p:sp>
        <p:nvSpPr>
          <p:cNvPr id="3" name="Content Placeholder 2"/>
          <p:cNvSpPr>
            <a:spLocks noGrp="1"/>
          </p:cNvSpPr>
          <p:nvPr>
            <p:ph idx="1"/>
          </p:nvPr>
        </p:nvSpPr>
        <p:spPr>
          <a:xfrm>
            <a:off x="545630" y="1905000"/>
            <a:ext cx="8730075" cy="4701276"/>
          </a:xfrm>
        </p:spPr>
        <p:txBody>
          <a:bodyPr>
            <a:normAutofit fontScale="85000" lnSpcReduction="20000"/>
          </a:bodyPr>
          <a:lstStyle/>
          <a:p>
            <a:r>
              <a:rPr lang="en-US" dirty="0"/>
              <a:t>Routine lab monitoring is not typically recommended except for those at high-risk or symptomatic. </a:t>
            </a:r>
          </a:p>
          <a:p>
            <a:r>
              <a:rPr lang="en-US" b="1" u="sng" dirty="0"/>
              <a:t>Regardless, clinical monitoring is a MUST!</a:t>
            </a:r>
          </a:p>
          <a:p>
            <a:r>
              <a:rPr lang="en-US" dirty="0"/>
              <a:t>LFTs:</a:t>
            </a:r>
          </a:p>
          <a:p>
            <a:pPr lvl="1"/>
            <a:r>
              <a:rPr lang="en-US" dirty="0"/>
              <a:t>Underlying hepatic disease</a:t>
            </a:r>
          </a:p>
          <a:p>
            <a:pPr lvl="1"/>
            <a:r>
              <a:rPr lang="en-US" dirty="0"/>
              <a:t>Pregnancy or post-partum</a:t>
            </a:r>
          </a:p>
          <a:p>
            <a:pPr lvl="1"/>
            <a:r>
              <a:rPr lang="en-US" dirty="0"/>
              <a:t>HIV</a:t>
            </a:r>
          </a:p>
          <a:p>
            <a:pPr lvl="1"/>
            <a:r>
              <a:rPr lang="en-US" dirty="0"/>
              <a:t>IVDU or ETOH abuse</a:t>
            </a:r>
          </a:p>
          <a:p>
            <a:pPr lvl="1"/>
            <a:r>
              <a:rPr lang="en-US" dirty="0"/>
              <a:t>Consider: Age &gt;50 </a:t>
            </a:r>
            <a:r>
              <a:rPr lang="en-US" dirty="0" err="1"/>
              <a:t>yo</a:t>
            </a:r>
            <a:r>
              <a:rPr lang="en-US" dirty="0"/>
              <a:t>, concomitant hepatotoxic medications</a:t>
            </a:r>
          </a:p>
          <a:p>
            <a:r>
              <a:rPr lang="en-US" dirty="0" err="1"/>
              <a:t>Creatinine</a:t>
            </a:r>
            <a:endParaRPr lang="en-US" dirty="0"/>
          </a:p>
          <a:p>
            <a:pPr lvl="1"/>
            <a:r>
              <a:rPr lang="en-US" dirty="0"/>
              <a:t>Underlying renal disease</a:t>
            </a:r>
          </a:p>
          <a:p>
            <a:pPr lvl="1"/>
            <a:r>
              <a:rPr lang="en-US" dirty="0"/>
              <a:t>PZA, EMB require renal dosing if </a:t>
            </a:r>
            <a:r>
              <a:rPr lang="en-US" dirty="0" err="1"/>
              <a:t>creatinine</a:t>
            </a:r>
            <a:r>
              <a:rPr lang="en-US" dirty="0"/>
              <a:t> clearance &lt;30</a:t>
            </a:r>
          </a:p>
          <a:p>
            <a:r>
              <a:rPr lang="en-US" dirty="0"/>
              <a:t>CBC</a:t>
            </a:r>
          </a:p>
          <a:p>
            <a:pPr lvl="1"/>
            <a:r>
              <a:rPr lang="en-US" dirty="0"/>
              <a:t>Underlying hematologic abnormality</a:t>
            </a:r>
          </a:p>
          <a:p>
            <a:pPr lvl="1"/>
            <a:r>
              <a:rPr lang="en-US" dirty="0" err="1"/>
              <a:t>Rifabutin</a:t>
            </a:r>
            <a:r>
              <a:rPr lang="en-US" dirty="0"/>
              <a:t> (can cause leukopenia, thrombocytopenia)</a:t>
            </a:r>
          </a:p>
          <a:p>
            <a:pPr lvl="1"/>
            <a:endParaRPr lang="en-US" dirty="0"/>
          </a:p>
          <a:p>
            <a:endParaRPr lang="en-US" dirty="0"/>
          </a:p>
        </p:txBody>
      </p:sp>
      <p:pic>
        <p:nvPicPr>
          <p:cNvPr id="4" name="Picture 3" descr="picture of blood collection tub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5705" y="1775725"/>
            <a:ext cx="2295407" cy="1583039"/>
          </a:xfrm>
          <a:prstGeom prst="rect">
            <a:avLst/>
          </a:prstGeom>
        </p:spPr>
      </p:pic>
    </p:spTree>
    <p:extLst>
      <p:ext uri="{BB962C8B-B14F-4D97-AF65-F5344CB8AC3E}">
        <p14:creationId xmlns:p14="http://schemas.microsoft.com/office/powerpoint/2010/main" val="156600812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96B46E0-C672-4F25-BEC5-C2A3CAA7A90E}"/>
              </a:ext>
            </a:extLst>
          </p:cNvPr>
          <p:cNvSpPr>
            <a:spLocks noGrp="1" noChangeArrowheads="1"/>
          </p:cNvSpPr>
          <p:nvPr>
            <p:ph type="title"/>
          </p:nvPr>
        </p:nvSpPr>
        <p:spPr>
          <a:xfrm>
            <a:off x="1724025" y="228600"/>
            <a:ext cx="8743950" cy="846138"/>
          </a:xfrm>
        </p:spPr>
        <p:txBody>
          <a:bodyPr/>
          <a:lstStyle/>
          <a:p>
            <a:endParaRPr lang="en-US" altLang="en-US" b="1" dirty="0">
              <a:effectLst/>
            </a:endParaRPr>
          </a:p>
        </p:txBody>
      </p:sp>
      <p:sp>
        <p:nvSpPr>
          <p:cNvPr id="60419" name="Rectangle 3">
            <a:extLst>
              <a:ext uri="{FF2B5EF4-FFF2-40B4-BE49-F238E27FC236}">
                <a16:creationId xmlns:a16="http://schemas.microsoft.com/office/drawing/2014/main" id="{91ED5090-71DC-40AD-BD29-39BAE5B943F0}"/>
              </a:ext>
            </a:extLst>
          </p:cNvPr>
          <p:cNvSpPr>
            <a:spLocks noGrp="1" noChangeArrowheads="1"/>
          </p:cNvSpPr>
          <p:nvPr>
            <p:ph type="body" idx="1"/>
          </p:nvPr>
        </p:nvSpPr>
        <p:spPr>
          <a:xfrm>
            <a:off x="1779588" y="1755776"/>
            <a:ext cx="9028112" cy="4886325"/>
          </a:xfrm>
        </p:spPr>
        <p:txBody>
          <a:bodyPr/>
          <a:lstStyle/>
          <a:p>
            <a:pPr marL="457200" indent="-457200">
              <a:lnSpc>
                <a:spcPct val="95000"/>
              </a:lnSpc>
              <a:spcBef>
                <a:spcPct val="50000"/>
              </a:spcBef>
            </a:pPr>
            <a:r>
              <a:rPr lang="en-US" altLang="en-US" sz="3000" dirty="0"/>
              <a:t>Drug sensitive disease </a:t>
            </a:r>
          </a:p>
          <a:p>
            <a:pPr lvl="1">
              <a:lnSpc>
                <a:spcPct val="95000"/>
              </a:lnSpc>
              <a:spcBef>
                <a:spcPts val="1000"/>
              </a:spcBef>
            </a:pPr>
            <a:r>
              <a:rPr lang="en-US" altLang="en-US" sz="3000" dirty="0"/>
              <a:t>Symptom review ─ medical evaluation for a minimum of 6 months after completion</a:t>
            </a:r>
          </a:p>
          <a:p>
            <a:pPr marL="457200" indent="-457200">
              <a:lnSpc>
                <a:spcPct val="95000"/>
              </a:lnSpc>
              <a:spcBef>
                <a:spcPts val="2400"/>
              </a:spcBef>
            </a:pPr>
            <a:r>
              <a:rPr lang="en-US" altLang="en-US" sz="3000" dirty="0"/>
              <a:t>MDR-TB, recurrent TB, extensive disease, or </a:t>
            </a:r>
            <a:br>
              <a:rPr lang="en-US" altLang="en-US" sz="3000" dirty="0"/>
            </a:br>
            <a:r>
              <a:rPr lang="en-US" altLang="en-US" sz="3000" dirty="0"/>
              <a:t>poor adherence to treatment</a:t>
            </a:r>
          </a:p>
          <a:p>
            <a:pPr lvl="1">
              <a:lnSpc>
                <a:spcPct val="95000"/>
              </a:lnSpc>
              <a:spcBef>
                <a:spcPts val="1000"/>
              </a:spcBef>
            </a:pPr>
            <a:r>
              <a:rPr lang="en-US" altLang="en-US" sz="3000" dirty="0"/>
              <a:t>More intensive end-of-treatment and post- treatment monitoring</a:t>
            </a:r>
          </a:p>
          <a:p>
            <a:pPr lvl="1">
              <a:lnSpc>
                <a:spcPct val="95000"/>
              </a:lnSpc>
              <a:spcBef>
                <a:spcPts val="1000"/>
              </a:spcBef>
            </a:pPr>
            <a:r>
              <a:rPr lang="en-US" altLang="en-US" sz="3000" dirty="0"/>
              <a:t>MDR-TB requires indefinite monitoring</a:t>
            </a:r>
          </a:p>
        </p:txBody>
      </p:sp>
      <p:pic>
        <p:nvPicPr>
          <p:cNvPr id="2" name="Picture 1">
            <a:extLst>
              <a:ext uri="{FF2B5EF4-FFF2-40B4-BE49-F238E27FC236}">
                <a16:creationId xmlns:a16="http://schemas.microsoft.com/office/drawing/2014/main" id="{8BCB42AF-0251-419F-BE7C-5AE84B2E78AF}"/>
              </a:ext>
            </a:extLst>
          </p:cNvPr>
          <p:cNvPicPr>
            <a:picLocks noChangeAspect="1"/>
          </p:cNvPicPr>
          <p:nvPr/>
        </p:nvPicPr>
        <p:blipFill>
          <a:blip r:embed="rId3"/>
          <a:stretch>
            <a:fillRect/>
          </a:stretch>
        </p:blipFill>
        <p:spPr>
          <a:xfrm>
            <a:off x="837744" y="182730"/>
            <a:ext cx="10516511" cy="1322947"/>
          </a:xfrm>
          <a:prstGeom prst="rect">
            <a:avLst/>
          </a:prstGeom>
        </p:spPr>
      </p:pic>
      <p:sp>
        <p:nvSpPr>
          <p:cNvPr id="3" name="TextBox 2">
            <a:extLst>
              <a:ext uri="{FF2B5EF4-FFF2-40B4-BE49-F238E27FC236}">
                <a16:creationId xmlns:a16="http://schemas.microsoft.com/office/drawing/2014/main" id="{F9814CA6-4B98-48ED-A4EC-CB4EFF370067}"/>
              </a:ext>
            </a:extLst>
          </p:cNvPr>
          <p:cNvSpPr txBox="1"/>
          <p:nvPr/>
        </p:nvSpPr>
        <p:spPr>
          <a:xfrm>
            <a:off x="837744" y="401570"/>
            <a:ext cx="8230056" cy="707886"/>
          </a:xfrm>
          <a:prstGeom prst="rect">
            <a:avLst/>
          </a:prstGeom>
          <a:noFill/>
        </p:spPr>
        <p:txBody>
          <a:bodyPr wrap="square" rtlCol="0">
            <a:spAutoFit/>
          </a:bodyPr>
          <a:lstStyle/>
          <a:p>
            <a:r>
              <a:rPr lang="en-US" altLang="en-US" sz="4000" dirty="0">
                <a:solidFill>
                  <a:schemeClr val="bg1"/>
                </a:solidFill>
                <a:effectLst/>
              </a:rPr>
              <a:t>Post-treatment Monitoring</a:t>
            </a:r>
            <a:endParaRPr lang="en-US" sz="4000" dirty="0">
              <a:solidFill>
                <a:schemeClr val="bg1"/>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ADCDD-2B7E-4BA0-99D9-0BECE17401F4}"/>
              </a:ext>
            </a:extLst>
          </p:cNvPr>
          <p:cNvSpPr>
            <a:spLocks noGrp="1"/>
          </p:cNvSpPr>
          <p:nvPr>
            <p:ph type="title"/>
          </p:nvPr>
        </p:nvSpPr>
        <p:spPr/>
        <p:txBody>
          <a:bodyPr/>
          <a:lstStyle/>
          <a:p>
            <a:pPr algn="ctr"/>
            <a:r>
              <a:rPr lang="en-US" u="sng" dirty="0"/>
              <a:t>NEW 4 MONTH REGIMEN</a:t>
            </a:r>
          </a:p>
        </p:txBody>
      </p:sp>
      <p:pic>
        <p:nvPicPr>
          <p:cNvPr id="5" name="Picture 4" descr="Graphical user interface, text, application&#10;&#10;Description automatically generated">
            <a:extLst>
              <a:ext uri="{FF2B5EF4-FFF2-40B4-BE49-F238E27FC236}">
                <a16:creationId xmlns:a16="http://schemas.microsoft.com/office/drawing/2014/main" id="{62ACB0D0-5E26-4135-8656-C036791408A1}"/>
              </a:ext>
            </a:extLst>
          </p:cNvPr>
          <p:cNvPicPr>
            <a:picLocks noChangeAspect="1"/>
          </p:cNvPicPr>
          <p:nvPr/>
        </p:nvPicPr>
        <p:blipFill rotWithShape="1">
          <a:blip r:embed="rId2"/>
          <a:srcRect l="32318" t="32536" r="8407" b="16940"/>
          <a:stretch/>
        </p:blipFill>
        <p:spPr>
          <a:xfrm>
            <a:off x="2152650" y="1921565"/>
            <a:ext cx="7715405" cy="3697357"/>
          </a:xfrm>
          <a:prstGeom prst="rect">
            <a:avLst/>
          </a:prstGeom>
        </p:spPr>
      </p:pic>
      <p:sp>
        <p:nvSpPr>
          <p:cNvPr id="6" name="TextBox 5">
            <a:extLst>
              <a:ext uri="{FF2B5EF4-FFF2-40B4-BE49-F238E27FC236}">
                <a16:creationId xmlns:a16="http://schemas.microsoft.com/office/drawing/2014/main" id="{EE75A657-7F98-41CD-BD31-36FD25A38E6E}"/>
              </a:ext>
            </a:extLst>
          </p:cNvPr>
          <p:cNvSpPr txBox="1"/>
          <p:nvPr/>
        </p:nvSpPr>
        <p:spPr>
          <a:xfrm>
            <a:off x="8189844" y="6488668"/>
            <a:ext cx="2875722" cy="369332"/>
          </a:xfrm>
          <a:prstGeom prst="rect">
            <a:avLst/>
          </a:prstGeom>
          <a:noFill/>
        </p:spPr>
        <p:txBody>
          <a:bodyPr wrap="square" rtlCol="0">
            <a:spAutoFit/>
          </a:bodyPr>
          <a:lstStyle/>
          <a:p>
            <a:r>
              <a:rPr lang="en-US" dirty="0"/>
              <a:t>Dorman et al NEJM 2021</a:t>
            </a:r>
          </a:p>
        </p:txBody>
      </p:sp>
    </p:spTree>
    <p:extLst>
      <p:ext uri="{BB962C8B-B14F-4D97-AF65-F5344CB8AC3E}">
        <p14:creationId xmlns:p14="http://schemas.microsoft.com/office/powerpoint/2010/main" val="13458146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ADCDD-2B7E-4BA0-99D9-0BECE17401F4}"/>
              </a:ext>
            </a:extLst>
          </p:cNvPr>
          <p:cNvSpPr>
            <a:spLocks noGrp="1"/>
          </p:cNvSpPr>
          <p:nvPr>
            <p:ph type="title"/>
          </p:nvPr>
        </p:nvSpPr>
        <p:spPr/>
        <p:txBody>
          <a:bodyPr/>
          <a:lstStyle/>
          <a:p>
            <a:pPr algn="ctr"/>
            <a:r>
              <a:rPr lang="en-US" u="sng" dirty="0"/>
              <a:t>NEW 4 MONTH REGIMEN</a:t>
            </a:r>
          </a:p>
        </p:txBody>
      </p:sp>
      <p:sp>
        <p:nvSpPr>
          <p:cNvPr id="3" name="Content Placeholder 2">
            <a:extLst>
              <a:ext uri="{FF2B5EF4-FFF2-40B4-BE49-F238E27FC236}">
                <a16:creationId xmlns:a16="http://schemas.microsoft.com/office/drawing/2014/main" id="{29813A01-E009-416B-B4CE-955D9E44DC75}"/>
              </a:ext>
            </a:extLst>
          </p:cNvPr>
          <p:cNvSpPr>
            <a:spLocks noGrp="1"/>
          </p:cNvSpPr>
          <p:nvPr>
            <p:ph idx="1"/>
          </p:nvPr>
        </p:nvSpPr>
        <p:spPr/>
        <p:txBody>
          <a:bodyPr>
            <a:normAutofit fontScale="92500" lnSpcReduction="20000"/>
          </a:bodyPr>
          <a:lstStyle/>
          <a:p>
            <a:r>
              <a:rPr lang="en-US" dirty="0"/>
              <a:t>Open label randomized trial in 13 countries</a:t>
            </a:r>
          </a:p>
          <a:p>
            <a:r>
              <a:rPr lang="en-US" dirty="0"/>
              <a:t>N=2343 with pulmonary TB sensitive to HR + FQ</a:t>
            </a:r>
          </a:p>
          <a:p>
            <a:r>
              <a:rPr lang="en-US" dirty="0"/>
              <a:t>Primary Outcome: TB free survival at 12 months </a:t>
            </a:r>
          </a:p>
          <a:p>
            <a:r>
              <a:rPr lang="en-US" dirty="0"/>
              <a:t>Randomized to: </a:t>
            </a:r>
          </a:p>
          <a:p>
            <a:pPr lvl="1"/>
            <a:r>
              <a:rPr lang="en-US" dirty="0"/>
              <a:t>Standard regimen arm</a:t>
            </a:r>
          </a:p>
          <a:p>
            <a:pPr lvl="2"/>
            <a:r>
              <a:rPr lang="en-US" dirty="0"/>
              <a:t>8 weeks HRZE, then….</a:t>
            </a:r>
          </a:p>
          <a:p>
            <a:pPr lvl="2"/>
            <a:r>
              <a:rPr lang="en-US" dirty="0"/>
              <a:t>16 weeks HR</a:t>
            </a:r>
          </a:p>
          <a:p>
            <a:pPr lvl="1"/>
            <a:r>
              <a:rPr lang="en-US" dirty="0"/>
              <a:t>Rifapentine daily arm </a:t>
            </a:r>
          </a:p>
          <a:p>
            <a:pPr lvl="2"/>
            <a:r>
              <a:rPr lang="en-US" dirty="0"/>
              <a:t>8 weeks rifapentine + HZE, then…</a:t>
            </a:r>
          </a:p>
          <a:p>
            <a:pPr lvl="2"/>
            <a:r>
              <a:rPr lang="en-US" dirty="0"/>
              <a:t>9 weeks rifapentine +INH</a:t>
            </a:r>
          </a:p>
          <a:p>
            <a:pPr lvl="1"/>
            <a:r>
              <a:rPr lang="en-US" dirty="0"/>
              <a:t>Rifapentine and moxifloxacin daily arm</a:t>
            </a:r>
          </a:p>
          <a:p>
            <a:pPr lvl="2"/>
            <a:r>
              <a:rPr lang="en-US" dirty="0"/>
              <a:t>8 weeks rifapentine + moxifloxacin + HZ, then….</a:t>
            </a:r>
          </a:p>
          <a:p>
            <a:pPr lvl="2"/>
            <a:r>
              <a:rPr lang="en-US" dirty="0"/>
              <a:t>9 weeks rifapentine + moxifloxacin + INH</a:t>
            </a:r>
          </a:p>
        </p:txBody>
      </p:sp>
    </p:spTree>
    <p:extLst>
      <p:ext uri="{BB962C8B-B14F-4D97-AF65-F5344CB8AC3E}">
        <p14:creationId xmlns:p14="http://schemas.microsoft.com/office/powerpoint/2010/main" val="23472283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ADCDD-2B7E-4BA0-99D9-0BECE17401F4}"/>
              </a:ext>
            </a:extLst>
          </p:cNvPr>
          <p:cNvSpPr>
            <a:spLocks noGrp="1"/>
          </p:cNvSpPr>
          <p:nvPr>
            <p:ph type="title"/>
          </p:nvPr>
        </p:nvSpPr>
        <p:spPr/>
        <p:txBody>
          <a:bodyPr/>
          <a:lstStyle/>
          <a:p>
            <a:pPr algn="ctr"/>
            <a:r>
              <a:rPr lang="en-US" u="sng" dirty="0"/>
              <a:t>NEW 4 MONTH REGIMEN</a:t>
            </a:r>
          </a:p>
        </p:txBody>
      </p:sp>
      <p:pic>
        <p:nvPicPr>
          <p:cNvPr id="5" name="Picture 4" descr="Graphical user interface, application&#10;&#10;Description automatically generated">
            <a:extLst>
              <a:ext uri="{FF2B5EF4-FFF2-40B4-BE49-F238E27FC236}">
                <a16:creationId xmlns:a16="http://schemas.microsoft.com/office/drawing/2014/main" id="{39EBF3A7-D3E0-4A87-8D6F-D58F181A7F39}"/>
              </a:ext>
            </a:extLst>
          </p:cNvPr>
          <p:cNvPicPr>
            <a:picLocks noChangeAspect="1"/>
          </p:cNvPicPr>
          <p:nvPr/>
        </p:nvPicPr>
        <p:blipFill rotWithShape="1">
          <a:blip r:embed="rId2"/>
          <a:srcRect l="51014" t="30731" r="5653" b="28541"/>
          <a:stretch/>
        </p:blipFill>
        <p:spPr>
          <a:xfrm>
            <a:off x="2048960" y="1938132"/>
            <a:ext cx="8094080" cy="4277139"/>
          </a:xfrm>
          <a:prstGeom prst="rect">
            <a:avLst/>
          </a:prstGeom>
        </p:spPr>
      </p:pic>
    </p:spTree>
    <p:extLst>
      <p:ext uri="{BB962C8B-B14F-4D97-AF65-F5344CB8AC3E}">
        <p14:creationId xmlns:p14="http://schemas.microsoft.com/office/powerpoint/2010/main" val="37164966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ADCDD-2B7E-4BA0-99D9-0BECE17401F4}"/>
              </a:ext>
            </a:extLst>
          </p:cNvPr>
          <p:cNvSpPr>
            <a:spLocks noGrp="1"/>
          </p:cNvSpPr>
          <p:nvPr>
            <p:ph type="title"/>
          </p:nvPr>
        </p:nvSpPr>
        <p:spPr/>
        <p:txBody>
          <a:bodyPr/>
          <a:lstStyle/>
          <a:p>
            <a:pPr algn="ctr"/>
            <a:r>
              <a:rPr lang="en-US" u="sng" dirty="0"/>
              <a:t>NEW 4 MONTH REGIMEN</a:t>
            </a:r>
          </a:p>
        </p:txBody>
      </p:sp>
      <p:pic>
        <p:nvPicPr>
          <p:cNvPr id="4" name="Picture 3" descr="Image">
            <a:extLst>
              <a:ext uri="{FF2B5EF4-FFF2-40B4-BE49-F238E27FC236}">
                <a16:creationId xmlns:a16="http://schemas.microsoft.com/office/drawing/2014/main" id="{672ABDAB-0B6E-4E96-A0D3-B757FD26EAA5}"/>
              </a:ext>
            </a:extLst>
          </p:cNvPr>
          <p:cNvPicPr>
            <a:picLocks noChangeAspect="1"/>
          </p:cNvPicPr>
          <p:nvPr/>
        </p:nvPicPr>
        <p:blipFill rotWithShape="1">
          <a:blip r:embed="rId2" cstate="print"/>
          <a:srcRect l="11908" t="61896" r="1780" b="7910"/>
          <a:stretch/>
        </p:blipFill>
        <p:spPr>
          <a:xfrm>
            <a:off x="1690481" y="1690690"/>
            <a:ext cx="8579954" cy="3765259"/>
          </a:xfrm>
          <a:prstGeom prst="rect">
            <a:avLst/>
          </a:prstGeom>
        </p:spPr>
      </p:pic>
      <p:sp>
        <p:nvSpPr>
          <p:cNvPr id="5" name="TextBox 4">
            <a:extLst>
              <a:ext uri="{FF2B5EF4-FFF2-40B4-BE49-F238E27FC236}">
                <a16:creationId xmlns:a16="http://schemas.microsoft.com/office/drawing/2014/main" id="{A2105FF1-1C95-467F-B43F-F6E110583F5A}"/>
              </a:ext>
            </a:extLst>
          </p:cNvPr>
          <p:cNvSpPr txBox="1"/>
          <p:nvPr/>
        </p:nvSpPr>
        <p:spPr>
          <a:xfrm>
            <a:off x="1987826" y="5645426"/>
            <a:ext cx="7885044" cy="923330"/>
          </a:xfrm>
          <a:prstGeom prst="rect">
            <a:avLst/>
          </a:prstGeom>
          <a:noFill/>
        </p:spPr>
        <p:txBody>
          <a:bodyPr wrap="square" rtlCol="0">
            <a:spAutoFit/>
          </a:bodyPr>
          <a:lstStyle/>
          <a:p>
            <a:pPr marL="285750" indent="-285750">
              <a:buFont typeface="Arial" panose="020B0604020202020204" pitchFamily="34" charset="0"/>
              <a:buChar char="•"/>
            </a:pPr>
            <a:r>
              <a:rPr lang="en-US" dirty="0"/>
              <a:t>Unfavorable outcomes: Positive MTB sputum culture after treatment, died, withdrew or lost to follow up, had a positive sputum culture when last seen, died from TB during follow up, received additional treatment for TB </a:t>
            </a:r>
          </a:p>
        </p:txBody>
      </p:sp>
    </p:spTree>
    <p:extLst>
      <p:ext uri="{BB962C8B-B14F-4D97-AF65-F5344CB8AC3E}">
        <p14:creationId xmlns:p14="http://schemas.microsoft.com/office/powerpoint/2010/main" val="39250859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ADCDD-2B7E-4BA0-99D9-0BECE17401F4}"/>
              </a:ext>
            </a:extLst>
          </p:cNvPr>
          <p:cNvSpPr>
            <a:spLocks noGrp="1"/>
          </p:cNvSpPr>
          <p:nvPr>
            <p:ph type="title"/>
          </p:nvPr>
        </p:nvSpPr>
        <p:spPr/>
        <p:txBody>
          <a:bodyPr/>
          <a:lstStyle/>
          <a:p>
            <a:pPr algn="ctr"/>
            <a:r>
              <a:rPr lang="en-US" u="sng" dirty="0"/>
              <a:t>NEW 4 MONTH REGIMEN</a:t>
            </a:r>
          </a:p>
        </p:txBody>
      </p:sp>
      <p:sp>
        <p:nvSpPr>
          <p:cNvPr id="3" name="Content Placeholder 2">
            <a:extLst>
              <a:ext uri="{FF2B5EF4-FFF2-40B4-BE49-F238E27FC236}">
                <a16:creationId xmlns:a16="http://schemas.microsoft.com/office/drawing/2014/main" id="{F4E423CC-05F2-43AA-B0B7-B59741AAF368}"/>
              </a:ext>
            </a:extLst>
          </p:cNvPr>
          <p:cNvSpPr>
            <a:spLocks noGrp="1"/>
          </p:cNvSpPr>
          <p:nvPr>
            <p:ph idx="1"/>
          </p:nvPr>
        </p:nvSpPr>
        <p:spPr/>
        <p:txBody>
          <a:bodyPr/>
          <a:lstStyle/>
          <a:p>
            <a:r>
              <a:rPr lang="en-US" dirty="0"/>
              <a:t>4 month regimen including rifapentine and moxifloxacin was deemed non-inferior (non-inferiority margin 6.6%)</a:t>
            </a:r>
          </a:p>
          <a:p>
            <a:endParaRPr lang="en-US" dirty="0"/>
          </a:p>
          <a:p>
            <a:r>
              <a:rPr lang="en-US" dirty="0"/>
              <a:t>4 month regimen including rifapentine only was not</a:t>
            </a:r>
          </a:p>
          <a:p>
            <a:pPr marL="0" indent="0">
              <a:buNone/>
            </a:pPr>
            <a:endParaRPr lang="en-US" dirty="0"/>
          </a:p>
        </p:txBody>
      </p:sp>
    </p:spTree>
    <p:extLst>
      <p:ext uri="{BB962C8B-B14F-4D97-AF65-F5344CB8AC3E}">
        <p14:creationId xmlns:p14="http://schemas.microsoft.com/office/powerpoint/2010/main" val="422523910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B673-9B55-04BE-F06F-40DC8A9CFCA2}"/>
              </a:ext>
            </a:extLst>
          </p:cNvPr>
          <p:cNvSpPr>
            <a:spLocks noGrp="1"/>
          </p:cNvSpPr>
          <p:nvPr>
            <p:ph type="title"/>
          </p:nvPr>
        </p:nvSpPr>
        <p:spPr/>
        <p:txBody>
          <a:bodyPr/>
          <a:lstStyle/>
          <a:p>
            <a:pPr algn="ctr"/>
            <a:r>
              <a:rPr lang="en-US" b="1" u="sng" dirty="0"/>
              <a:t>Slow Local Adoption</a:t>
            </a:r>
          </a:p>
        </p:txBody>
      </p:sp>
      <p:sp>
        <p:nvSpPr>
          <p:cNvPr id="3" name="Content Placeholder 2">
            <a:extLst>
              <a:ext uri="{FF2B5EF4-FFF2-40B4-BE49-F238E27FC236}">
                <a16:creationId xmlns:a16="http://schemas.microsoft.com/office/drawing/2014/main" id="{FE019AC7-ECF4-355C-A761-896D1E0BFD2B}"/>
              </a:ext>
            </a:extLst>
          </p:cNvPr>
          <p:cNvSpPr>
            <a:spLocks noGrp="1"/>
          </p:cNvSpPr>
          <p:nvPr>
            <p:ph idx="1"/>
          </p:nvPr>
        </p:nvSpPr>
        <p:spPr/>
        <p:txBody>
          <a:bodyPr/>
          <a:lstStyle/>
          <a:p>
            <a:r>
              <a:rPr lang="en-US" dirty="0"/>
              <a:t>Logistical concerns: </a:t>
            </a:r>
          </a:p>
          <a:p>
            <a:pPr lvl="1"/>
            <a:r>
              <a:rPr lang="en-US" dirty="0"/>
              <a:t>Up front molecular and phenotypic MOX DST</a:t>
            </a:r>
          </a:p>
          <a:p>
            <a:pPr lvl="1"/>
            <a:r>
              <a:rPr lang="en-US" dirty="0"/>
              <a:t>Rifapentine shortage</a:t>
            </a:r>
          </a:p>
          <a:p>
            <a:r>
              <a:rPr lang="en-US" dirty="0"/>
              <a:t>Efficacy concerns</a:t>
            </a:r>
          </a:p>
        </p:txBody>
      </p:sp>
    </p:spTree>
    <p:extLst>
      <p:ext uri="{BB962C8B-B14F-4D97-AF65-F5344CB8AC3E}">
        <p14:creationId xmlns:p14="http://schemas.microsoft.com/office/powerpoint/2010/main" val="1523913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ocky beach with the sun setting&#10;&#10;Description automatically generated with low confidence">
            <a:extLst>
              <a:ext uri="{FF2B5EF4-FFF2-40B4-BE49-F238E27FC236}">
                <a16:creationId xmlns:a16="http://schemas.microsoft.com/office/drawing/2014/main" id="{19C7DFA3-02AA-72A5-676B-0EE38A3A34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94" y="0"/>
            <a:ext cx="12172613" cy="6857059"/>
          </a:xfrm>
          <a:prstGeom prst="rect">
            <a:avLst/>
          </a:prstGeom>
        </p:spPr>
      </p:pic>
      <p:sp>
        <p:nvSpPr>
          <p:cNvPr id="4" name="object 4"/>
          <p:cNvSpPr txBox="1">
            <a:spLocks noGrp="1"/>
          </p:cNvSpPr>
          <p:nvPr>
            <p:ph type="title"/>
          </p:nvPr>
        </p:nvSpPr>
        <p:spPr>
          <a:xfrm>
            <a:off x="452974" y="460421"/>
            <a:ext cx="8173287" cy="683725"/>
          </a:xfrm>
          <a:prstGeom prst="rect">
            <a:avLst/>
          </a:prstGeom>
        </p:spPr>
        <p:txBody>
          <a:bodyPr vert="horz" wrap="square" lIns="0" tIns="16776" rIns="0" bIns="0" rtlCol="0" anchor="t">
            <a:spAutoFit/>
          </a:bodyPr>
          <a:lstStyle/>
          <a:p>
            <a:pPr marL="13421">
              <a:lnSpc>
                <a:spcPct val="100000"/>
              </a:lnSpc>
              <a:spcBef>
                <a:spcPts val="132"/>
              </a:spcBef>
            </a:pPr>
            <a:r>
              <a:rPr lang="en-US" sz="4333" spc="-106" dirty="0"/>
              <a:t>Statewide</a:t>
            </a:r>
            <a:endParaRPr sz="4333" dirty="0"/>
          </a:p>
        </p:txBody>
      </p:sp>
      <p:sp>
        <p:nvSpPr>
          <p:cNvPr id="5" name="object 5"/>
          <p:cNvSpPr/>
          <p:nvPr/>
        </p:nvSpPr>
        <p:spPr>
          <a:xfrm>
            <a:off x="11089857" y="6239035"/>
            <a:ext cx="1092449" cy="618025"/>
          </a:xfrm>
          <a:custGeom>
            <a:avLst/>
            <a:gdLst/>
            <a:ahLst/>
            <a:cxnLst/>
            <a:rect l="l" t="t" r="r" b="b"/>
            <a:pathLst>
              <a:path w="1033779" h="584835">
                <a:moveTo>
                  <a:pt x="0" y="0"/>
                </a:moveTo>
                <a:lnTo>
                  <a:pt x="1033271" y="0"/>
                </a:lnTo>
                <a:lnTo>
                  <a:pt x="1033271" y="584334"/>
                </a:lnTo>
                <a:lnTo>
                  <a:pt x="0" y="584334"/>
                </a:lnTo>
                <a:lnTo>
                  <a:pt x="0" y="0"/>
                </a:lnTo>
                <a:close/>
              </a:path>
            </a:pathLst>
          </a:custGeom>
          <a:solidFill>
            <a:srgbClr val="333333">
              <a:alpha val="497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E6BE705-C45F-9942-426E-636BDB00C45C}"/>
              </a:ext>
            </a:extLst>
          </p:cNvPr>
          <p:cNvSpPr txBox="1"/>
          <p:nvPr/>
        </p:nvSpPr>
        <p:spPr>
          <a:xfrm rot="10800000" flipV="1">
            <a:off x="9691" y="6478012"/>
            <a:ext cx="5844735" cy="352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91" b="0" i="0" u="none" strike="noStrike" kern="1200" cap="none" spc="0" normalizeH="0" baseline="0" noProof="0">
                <a:ln>
                  <a:noFill/>
                </a:ln>
                <a:solidFill>
                  <a:srgbClr val="DDD9C3"/>
                </a:solidFill>
                <a:effectLst/>
                <a:uLnTx/>
                <a:uFillTx/>
                <a:latin typeface="Calibri" panose="020F0502020204030204"/>
                <a:ea typeface="+mn-ea"/>
                <a:cs typeface="+mn-cs"/>
              </a:rPr>
              <a:t>Photo by Rebecca Wang, Lands End</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75BCAF-4217-4604-4A29-7A375C3734DB}"/>
              </a:ext>
            </a:extLst>
          </p:cNvPr>
          <p:cNvSpPr>
            <a:spLocks noGrp="1"/>
          </p:cNvSpPr>
          <p:nvPr>
            <p:ph idx="1"/>
          </p:nvPr>
        </p:nvSpPr>
        <p:spPr>
          <a:xfrm>
            <a:off x="2152650" y="2817516"/>
            <a:ext cx="7886700" cy="4351338"/>
          </a:xfrm>
        </p:spPr>
        <p:txBody>
          <a:bodyPr/>
          <a:lstStyle/>
          <a:p>
            <a:r>
              <a:rPr lang="en-US" dirty="0"/>
              <a:t>CDC recommends this as a treatment option for those age &gt;=12 with body weight &gt; 40 kg and drug susceptible pulmonary TB</a:t>
            </a:r>
          </a:p>
          <a:p>
            <a:r>
              <a:rPr lang="en-US" dirty="0"/>
              <a:t>Administer once daily with food (at least 5 of 7 DOT)</a:t>
            </a:r>
          </a:p>
          <a:p>
            <a:r>
              <a:rPr lang="en-US" dirty="0"/>
              <a:t>Up front molecular and phenotypic DST recommended for all drugs used (including MOX)</a:t>
            </a:r>
          </a:p>
          <a:p>
            <a:r>
              <a:rPr lang="en-US" dirty="0"/>
              <a:t>Not recommended if QTc is prolonged or on other drugs causing QTc prolongation </a:t>
            </a:r>
          </a:p>
        </p:txBody>
      </p:sp>
      <p:pic>
        <p:nvPicPr>
          <p:cNvPr id="4" name="Content Placeholder 4" descr="Text&#10;&#10;Description automatically generated">
            <a:extLst>
              <a:ext uri="{FF2B5EF4-FFF2-40B4-BE49-F238E27FC236}">
                <a16:creationId xmlns:a16="http://schemas.microsoft.com/office/drawing/2014/main" id="{1EE5E056-D919-0A6F-5B7B-67E4B4432272}"/>
              </a:ext>
            </a:extLst>
          </p:cNvPr>
          <p:cNvPicPr>
            <a:picLocks noChangeAspect="1"/>
          </p:cNvPicPr>
          <p:nvPr/>
        </p:nvPicPr>
        <p:blipFill rotWithShape="1">
          <a:blip r:embed="rId2">
            <a:extLst>
              <a:ext uri="{28A0092B-C50C-407E-A947-70E740481C1C}">
                <a14:useLocalDpi xmlns:a14="http://schemas.microsoft.com/office/drawing/2010/main" val="0"/>
              </a:ext>
            </a:extLst>
          </a:blip>
          <a:srcRect t="3359" b="70988"/>
          <a:stretch/>
        </p:blipFill>
        <p:spPr>
          <a:xfrm>
            <a:off x="2391471" y="357830"/>
            <a:ext cx="7409058" cy="2459687"/>
          </a:xfrm>
          <a:prstGeom prst="rect">
            <a:avLst/>
          </a:prstGeom>
        </p:spPr>
      </p:pic>
    </p:spTree>
    <p:extLst>
      <p:ext uri="{BB962C8B-B14F-4D97-AF65-F5344CB8AC3E}">
        <p14:creationId xmlns:p14="http://schemas.microsoft.com/office/powerpoint/2010/main" val="281197841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917A0-C1E1-C84C-BA06-93C517C6F635}"/>
              </a:ext>
            </a:extLst>
          </p:cNvPr>
          <p:cNvSpPr>
            <a:spLocks noGrp="1"/>
          </p:cNvSpPr>
          <p:nvPr>
            <p:ph type="title"/>
          </p:nvPr>
        </p:nvSpPr>
        <p:spPr/>
        <p:txBody>
          <a:bodyPr>
            <a:normAutofit/>
          </a:bodyPr>
          <a:lstStyle/>
          <a:p>
            <a:r>
              <a:rPr lang="en-US" dirty="0"/>
              <a:t>New guidelines for INH-Resistant TB*</a:t>
            </a:r>
          </a:p>
        </p:txBody>
      </p:sp>
      <p:sp>
        <p:nvSpPr>
          <p:cNvPr id="3" name="Content Placeholder 2">
            <a:extLst>
              <a:ext uri="{FF2B5EF4-FFF2-40B4-BE49-F238E27FC236}">
                <a16:creationId xmlns:a16="http://schemas.microsoft.com/office/drawing/2014/main" id="{332F53D6-8515-9F4E-A047-6722323149DD}"/>
              </a:ext>
            </a:extLst>
          </p:cNvPr>
          <p:cNvSpPr>
            <a:spLocks noGrp="1"/>
          </p:cNvSpPr>
          <p:nvPr>
            <p:ph idx="1"/>
          </p:nvPr>
        </p:nvSpPr>
        <p:spPr/>
        <p:txBody>
          <a:bodyPr>
            <a:normAutofit/>
          </a:bodyPr>
          <a:lstStyle/>
          <a:p>
            <a:pPr lvl="0"/>
            <a:r>
              <a:rPr lang="en-US" dirty="0"/>
              <a:t>Recommendation to add a later-generation fluoroquinolone to a 6-month regimen of daily rifampin, ethambutol, and pyrazinamide for patients with isoniazid-resistant TB</a:t>
            </a:r>
          </a:p>
          <a:p>
            <a:r>
              <a:rPr lang="en-US" sz="2800" dirty="0"/>
              <a:t>In patients with isoniazid-resistant TB treated with a daily regimen of a later-generation fluoroquinolone, rifampin, ethambutol, and pyrazinamide, </a:t>
            </a:r>
            <a:r>
              <a:rPr lang="en-US" sz="2800" i="1" dirty="0"/>
              <a:t>recommendation that the duration of pyrazinamide can be shortened to 2 months in selected situations </a:t>
            </a:r>
            <a:r>
              <a:rPr lang="en-US" sz="2800" dirty="0"/>
              <a:t>(i.e., noncavitary and lower-burden disease or toxicity from pyrazinamide)</a:t>
            </a:r>
          </a:p>
          <a:p>
            <a:pPr lvl="0"/>
            <a:endParaRPr lang="en-US" dirty="0"/>
          </a:p>
          <a:p>
            <a:pPr lvl="0"/>
            <a:endParaRPr lang="en-US" dirty="0"/>
          </a:p>
        </p:txBody>
      </p:sp>
      <p:sp>
        <p:nvSpPr>
          <p:cNvPr id="4" name="TextBox 3">
            <a:extLst>
              <a:ext uri="{FF2B5EF4-FFF2-40B4-BE49-F238E27FC236}">
                <a16:creationId xmlns:a16="http://schemas.microsoft.com/office/drawing/2014/main" id="{F623BFDE-2D8B-4908-9C60-2260E011F7B6}"/>
              </a:ext>
            </a:extLst>
          </p:cNvPr>
          <p:cNvSpPr txBox="1"/>
          <p:nvPr/>
        </p:nvSpPr>
        <p:spPr>
          <a:xfrm>
            <a:off x="609600" y="5943600"/>
            <a:ext cx="11125200" cy="923330"/>
          </a:xfrm>
          <a:prstGeom prst="rect">
            <a:avLst/>
          </a:prstGeom>
          <a:noFill/>
        </p:spPr>
        <p:txBody>
          <a:bodyPr wrap="square" rtlCol="0">
            <a:spAutoFit/>
          </a:bodyPr>
          <a:lstStyle/>
          <a:p>
            <a:r>
              <a:rPr lang="en-US" b="1" i="0" dirty="0">
                <a:solidFill>
                  <a:srgbClr val="234E89"/>
                </a:solidFill>
                <a:effectLst/>
                <a:latin typeface="Open Sans" panose="020B0606030504020204" pitchFamily="34" charset="0"/>
              </a:rPr>
              <a:t>*Treatment of Drug-Resistant Tuberculosis. An Official ATS/CDC/ERS/IDSA Clinical Practice Guideline</a:t>
            </a:r>
          </a:p>
          <a:p>
            <a:endParaRPr lang="en-US" dirty="0"/>
          </a:p>
        </p:txBody>
      </p:sp>
    </p:spTree>
    <p:extLst>
      <p:ext uri="{BB962C8B-B14F-4D97-AF65-F5344CB8AC3E}">
        <p14:creationId xmlns:p14="http://schemas.microsoft.com/office/powerpoint/2010/main" val="6439180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2362200" y="533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fontAlgn="base">
              <a:spcBef>
                <a:spcPct val="50000"/>
              </a:spcBef>
              <a:spcAft>
                <a:spcPct val="0"/>
              </a:spcAft>
            </a:pPr>
            <a:endParaRPr lang="es-ES" sz="2400">
              <a:solidFill>
                <a:srgbClr val="FFFFFF"/>
              </a:solidFill>
              <a:latin typeface="Times New Roman" pitchFamily="18" charset="0"/>
            </a:endParaRPr>
          </a:p>
        </p:txBody>
      </p:sp>
      <p:sp>
        <p:nvSpPr>
          <p:cNvPr id="81924" name="Text Box 5"/>
          <p:cNvSpPr txBox="1">
            <a:spLocks noChangeArrowheads="1"/>
          </p:cNvSpPr>
          <p:nvPr/>
        </p:nvSpPr>
        <p:spPr bwMode="auto">
          <a:xfrm>
            <a:off x="6629413" y="4662488"/>
            <a:ext cx="136313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marL="742950" indent="-285750">
              <a:defRPr sz="3200">
                <a:solidFill>
                  <a:schemeClr val="tx1"/>
                </a:solidFill>
                <a:latin typeface="Arial" charset="0"/>
              </a:defRPr>
            </a:lvl2pPr>
            <a:lvl3pPr marL="1143000" indent="-228600">
              <a:defRPr sz="3200">
                <a:solidFill>
                  <a:schemeClr val="tx1"/>
                </a:solidFill>
                <a:latin typeface="Arial" charset="0"/>
              </a:defRPr>
            </a:lvl3pPr>
            <a:lvl4pPr marL="1600200" indent="-228600">
              <a:defRPr sz="3200">
                <a:solidFill>
                  <a:schemeClr val="tx1"/>
                </a:solidFill>
                <a:latin typeface="Arial" charset="0"/>
              </a:defRPr>
            </a:lvl4pPr>
            <a:lvl5pPr marL="2057400" indent="-22860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fontAlgn="base">
              <a:spcBef>
                <a:spcPct val="50000"/>
              </a:spcBef>
              <a:spcAft>
                <a:spcPct val="0"/>
              </a:spcAft>
            </a:pPr>
            <a:r>
              <a:rPr lang="en-US" sz="1800" b="1">
                <a:solidFill>
                  <a:srgbClr val="FFFF00"/>
                </a:solidFill>
                <a:latin typeface="Tahoma" pitchFamily="34" charset="0"/>
              </a:rPr>
              <a:t>MDR/XDR</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
          <p:cNvSpPr txBox="1"/>
          <p:nvPr/>
        </p:nvSpPr>
        <p:spPr>
          <a:xfrm>
            <a:off x="1808571" y="1680125"/>
            <a:ext cx="9199500" cy="746400"/>
          </a:xfrm>
          <a:prstGeom prst="rect">
            <a:avLst/>
          </a:prstGeom>
          <a:noFill/>
          <a:ln>
            <a:noFill/>
          </a:ln>
        </p:spPr>
        <p:txBody>
          <a:bodyPr spcFirstLastPara="1" wrap="square" lIns="68550" tIns="34250" rIns="68550" bIns="34250" anchor="t" anchorCtr="0">
            <a:spAutoFit/>
          </a:bodyPr>
          <a:lstStyle/>
          <a:p>
            <a:pPr algn="ctr">
              <a:buClr>
                <a:srgbClr val="000000"/>
              </a:buClr>
            </a:pPr>
            <a:r>
              <a:rPr lang="en-US" sz="4400" b="1" kern="0">
                <a:solidFill>
                  <a:srgbClr val="FFFFFF"/>
                </a:solidFill>
                <a:latin typeface="Calibri"/>
                <a:ea typeface="Calibri"/>
                <a:cs typeface="Calibri"/>
                <a:sym typeface="Calibri"/>
              </a:rPr>
              <a:t>[Title]</a:t>
            </a:r>
            <a:endParaRPr sz="1400" kern="0">
              <a:solidFill>
                <a:srgbClr val="000000"/>
              </a:solidFill>
              <a:latin typeface="Arial"/>
              <a:cs typeface="Arial"/>
              <a:sym typeface="Arial"/>
            </a:endParaRPr>
          </a:p>
        </p:txBody>
      </p:sp>
      <p:sp>
        <p:nvSpPr>
          <p:cNvPr id="52" name="Google Shape;52;p1"/>
          <p:cNvSpPr txBox="1"/>
          <p:nvPr/>
        </p:nvSpPr>
        <p:spPr>
          <a:xfrm>
            <a:off x="5410200" y="4191000"/>
            <a:ext cx="6418500" cy="2807700"/>
          </a:xfrm>
          <a:prstGeom prst="rect">
            <a:avLst/>
          </a:prstGeom>
          <a:noFill/>
          <a:ln>
            <a:noFill/>
          </a:ln>
        </p:spPr>
        <p:txBody>
          <a:bodyPr spcFirstLastPara="1" wrap="square" lIns="68550" tIns="34250" rIns="68550" bIns="34250" anchor="t" anchorCtr="0">
            <a:spAutoFit/>
          </a:bodyPr>
          <a:lstStyle/>
          <a:p>
            <a:pPr algn="r">
              <a:buClr>
                <a:srgbClr val="000000"/>
              </a:buClr>
            </a:pPr>
            <a:r>
              <a:rPr lang="en-US" sz="1799" b="1" kern="0">
                <a:solidFill>
                  <a:srgbClr val="0C0C0C"/>
                </a:solidFill>
                <a:latin typeface="Calibri"/>
                <a:ea typeface="Calibri"/>
                <a:cs typeface="Calibri"/>
                <a:sym typeface="Calibri"/>
              </a:rPr>
              <a:t>Aleah Ockenden, PHN</a:t>
            </a:r>
            <a:endParaRPr sz="1799" b="1" kern="0">
              <a:solidFill>
                <a:srgbClr val="0C0C0C"/>
              </a:solidFill>
              <a:latin typeface="Calibri"/>
              <a:ea typeface="Calibri"/>
              <a:cs typeface="Calibri"/>
              <a:sym typeface="Calibri"/>
            </a:endParaRPr>
          </a:p>
          <a:p>
            <a:pPr algn="r">
              <a:buClr>
                <a:srgbClr val="000000"/>
              </a:buClr>
            </a:pPr>
            <a:r>
              <a:rPr lang="en-US" sz="1799" b="1" kern="0">
                <a:solidFill>
                  <a:srgbClr val="0C0C0C"/>
                </a:solidFill>
                <a:latin typeface="Calibri"/>
                <a:ea typeface="Calibri"/>
                <a:cs typeface="Calibri"/>
                <a:sym typeface="Calibri"/>
              </a:rPr>
              <a:t>Ashley Peoples-Flores, PHN</a:t>
            </a:r>
            <a:br>
              <a:rPr lang="en-US" sz="1799" b="1" kern="0">
                <a:solidFill>
                  <a:srgbClr val="0C0C0C"/>
                </a:solidFill>
                <a:latin typeface="Calibri"/>
                <a:ea typeface="Calibri"/>
                <a:cs typeface="Calibri"/>
                <a:sym typeface="Calibri"/>
              </a:rPr>
            </a:br>
            <a:r>
              <a:rPr lang="en-US" sz="1799" b="1" kern="0">
                <a:solidFill>
                  <a:srgbClr val="0C0C0C"/>
                </a:solidFill>
                <a:latin typeface="Calibri"/>
                <a:ea typeface="Calibri"/>
                <a:cs typeface="Calibri"/>
                <a:sym typeface="Calibri"/>
              </a:rPr>
              <a:t>Laurel Ockenden, PHN</a:t>
            </a:r>
            <a:endParaRPr sz="1799" b="1" kern="0">
              <a:solidFill>
                <a:srgbClr val="0C0C0C"/>
              </a:solidFill>
              <a:latin typeface="Calibri"/>
              <a:ea typeface="Calibri"/>
              <a:cs typeface="Calibri"/>
              <a:sym typeface="Calibri"/>
            </a:endParaRPr>
          </a:p>
          <a:p>
            <a:pPr algn="r">
              <a:buClr>
                <a:srgbClr val="000000"/>
              </a:buClr>
            </a:pPr>
            <a:r>
              <a:rPr lang="en-US" sz="1799" b="1" kern="0">
                <a:solidFill>
                  <a:srgbClr val="0C0C0C"/>
                </a:solidFill>
                <a:latin typeface="Calibri"/>
                <a:ea typeface="Calibri"/>
                <a:cs typeface="Calibri"/>
                <a:sym typeface="Calibri"/>
              </a:rPr>
              <a:t>Michelle Heredia, PHN</a:t>
            </a:r>
            <a:endParaRPr sz="1799" b="1" kern="0">
              <a:solidFill>
                <a:srgbClr val="0C0C0C"/>
              </a:solidFill>
              <a:latin typeface="Calibri"/>
              <a:ea typeface="Calibri"/>
              <a:cs typeface="Calibri"/>
              <a:sym typeface="Calibri"/>
            </a:endParaRPr>
          </a:p>
          <a:p>
            <a:pPr algn="r">
              <a:buClr>
                <a:srgbClr val="000000"/>
              </a:buClr>
            </a:pPr>
            <a:r>
              <a:rPr lang="en-US" sz="1799" b="1" kern="0">
                <a:solidFill>
                  <a:srgbClr val="0C0C0C"/>
                </a:solidFill>
                <a:latin typeface="Calibri"/>
                <a:ea typeface="Calibri"/>
                <a:cs typeface="Calibri"/>
                <a:sym typeface="Calibri"/>
              </a:rPr>
              <a:t>Siobhan MacIver, Director of Nursing </a:t>
            </a:r>
            <a:endParaRPr sz="1400" kern="0">
              <a:solidFill>
                <a:srgbClr val="000000"/>
              </a:solidFill>
              <a:latin typeface="Arial"/>
              <a:cs typeface="Arial"/>
              <a:sym typeface="Arial"/>
            </a:endParaRPr>
          </a:p>
          <a:p>
            <a:pPr algn="r">
              <a:buClr>
                <a:srgbClr val="000000"/>
              </a:buClr>
            </a:pPr>
            <a:endParaRPr sz="1799" b="1" kern="0">
              <a:solidFill>
                <a:srgbClr val="0C0C0C"/>
              </a:solidFill>
              <a:latin typeface="Calibri"/>
              <a:ea typeface="Calibri"/>
              <a:cs typeface="Calibri"/>
              <a:sym typeface="Calibri"/>
            </a:endParaRPr>
          </a:p>
          <a:p>
            <a:pPr algn="r">
              <a:buClr>
                <a:srgbClr val="000000"/>
              </a:buClr>
            </a:pPr>
            <a:r>
              <a:rPr lang="en-US" sz="1799" kern="0">
                <a:solidFill>
                  <a:srgbClr val="0C0C0C"/>
                </a:solidFill>
                <a:latin typeface="Calibri"/>
                <a:ea typeface="Calibri"/>
                <a:cs typeface="Calibri"/>
                <a:sym typeface="Calibri"/>
              </a:rPr>
              <a:t>Sonoma County Department of Health Services</a:t>
            </a:r>
            <a:endParaRPr sz="1400" kern="0">
              <a:solidFill>
                <a:srgbClr val="000000"/>
              </a:solidFill>
              <a:latin typeface="Arial"/>
              <a:cs typeface="Arial"/>
              <a:sym typeface="Arial"/>
            </a:endParaRPr>
          </a:p>
          <a:p>
            <a:pPr algn="r">
              <a:buClr>
                <a:srgbClr val="000000"/>
              </a:buClr>
            </a:pPr>
            <a:r>
              <a:rPr lang="en-US" sz="1799" kern="0">
                <a:solidFill>
                  <a:srgbClr val="0C0C0C"/>
                </a:solidFill>
                <a:latin typeface="Calibri"/>
                <a:ea typeface="Calibri"/>
                <a:cs typeface="Calibri"/>
                <a:sym typeface="Calibri"/>
              </a:rPr>
              <a:t>Disease Control </a:t>
            </a:r>
            <a:endParaRPr sz="1400" kern="0">
              <a:solidFill>
                <a:srgbClr val="000000"/>
              </a:solidFill>
              <a:latin typeface="Arial"/>
              <a:cs typeface="Arial"/>
              <a:sym typeface="Arial"/>
            </a:endParaRPr>
          </a:p>
          <a:p>
            <a:pPr algn="r">
              <a:buClr>
                <a:srgbClr val="000000"/>
              </a:buClr>
            </a:pPr>
            <a:endParaRPr sz="1799" b="1" kern="0">
              <a:solidFill>
                <a:srgbClr val="0C0C0C"/>
              </a:solidFill>
              <a:latin typeface="Calibri"/>
              <a:ea typeface="Calibri"/>
              <a:cs typeface="Calibri"/>
              <a:sym typeface="Calibri"/>
            </a:endParaRPr>
          </a:p>
          <a:p>
            <a:pPr marL="285664" indent="-184064" algn="r">
              <a:buClr>
                <a:srgbClr val="000000"/>
              </a:buClr>
              <a:buSzPts val="1600"/>
            </a:pPr>
            <a:endParaRPr sz="1600" b="1" kern="0">
              <a:solidFill>
                <a:srgbClr val="0C0C0C"/>
              </a:solidFill>
              <a:latin typeface="Calibri"/>
              <a:ea typeface="Calibri"/>
              <a:cs typeface="Calibri"/>
              <a:sym typeface="Calibri"/>
            </a:endParaRPr>
          </a:p>
        </p:txBody>
      </p:sp>
      <p:sp>
        <p:nvSpPr>
          <p:cNvPr id="53" name="Google Shape;53;p1"/>
          <p:cNvSpPr/>
          <p:nvPr/>
        </p:nvSpPr>
        <p:spPr>
          <a:xfrm>
            <a:off x="1104313" y="836350"/>
            <a:ext cx="10724400" cy="2592600"/>
          </a:xfrm>
          <a:prstGeom prst="rect">
            <a:avLst/>
          </a:prstGeom>
          <a:solidFill>
            <a:srgbClr val="006C67"/>
          </a:solidFill>
          <a:ln w="9525" cap="flat" cmpd="sng">
            <a:solidFill>
              <a:srgbClr val="006C67"/>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54" name="Google Shape;54;p1"/>
          <p:cNvSpPr txBox="1"/>
          <p:nvPr/>
        </p:nvSpPr>
        <p:spPr>
          <a:xfrm>
            <a:off x="575913" y="385050"/>
            <a:ext cx="9474600" cy="3324600"/>
          </a:xfrm>
          <a:prstGeom prst="rect">
            <a:avLst/>
          </a:prstGeom>
          <a:noFill/>
          <a:ln>
            <a:noFill/>
          </a:ln>
        </p:spPr>
        <p:txBody>
          <a:bodyPr spcFirstLastPara="1" wrap="square" lIns="91425" tIns="91425" rIns="91425" bIns="91425" anchor="t" anchorCtr="0">
            <a:spAutoFit/>
          </a:bodyPr>
          <a:lstStyle/>
          <a:p>
            <a:pPr>
              <a:buClr>
                <a:srgbClr val="000000"/>
              </a:buClr>
            </a:pPr>
            <a:r>
              <a:rPr lang="en-US" sz="6800" b="1" kern="0">
                <a:solidFill>
                  <a:srgbClr val="FFFFFF"/>
                </a:solidFill>
                <a:latin typeface="Calibri"/>
                <a:ea typeface="Calibri"/>
                <a:cs typeface="Calibri"/>
                <a:sym typeface="Calibri"/>
              </a:rPr>
              <a:t>Sonoma County Tuberculosis Control: Guidance &amp; Policies</a:t>
            </a:r>
            <a:endParaRPr sz="4000" b="1" kern="0">
              <a:solidFill>
                <a:srgbClr val="FFFFFF"/>
              </a:solidFill>
              <a:latin typeface="Calibri"/>
              <a:ea typeface="Calibri"/>
              <a:cs typeface="Calibri"/>
              <a:sym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g215abe42a50_0_0"/>
          <p:cNvSpPr txBox="1">
            <a:spLocks noGrp="1"/>
          </p:cNvSpPr>
          <p:nvPr>
            <p:ph type="title"/>
          </p:nvPr>
        </p:nvSpPr>
        <p:spPr>
          <a:xfrm>
            <a:off x="839558" y="349377"/>
            <a:ext cx="10512900" cy="981000"/>
          </a:xfrm>
          <a:prstGeom prst="rect">
            <a:avLst/>
          </a:prstGeom>
        </p:spPr>
        <p:txBody>
          <a:bodyPr spcFirstLastPara="1" wrap="square" lIns="91425" tIns="45700" rIns="91425" bIns="45700" anchor="t" anchorCtr="0">
            <a:noAutofit/>
          </a:bodyPr>
          <a:lstStyle/>
          <a:p>
            <a:r>
              <a:rPr lang="en-US" sz="4100"/>
              <a:t>The Role of Sonoma County Tuberculosis Control</a:t>
            </a:r>
            <a:endParaRPr sz="4100"/>
          </a:p>
        </p:txBody>
      </p:sp>
      <p:sp>
        <p:nvSpPr>
          <p:cNvPr id="61" name="Google Shape;61;g215abe42a50_0_0"/>
          <p:cNvSpPr txBox="1">
            <a:spLocks noGrp="1"/>
          </p:cNvSpPr>
          <p:nvPr>
            <p:ph type="body" idx="1"/>
          </p:nvPr>
        </p:nvSpPr>
        <p:spPr>
          <a:xfrm>
            <a:off x="839563" y="734925"/>
            <a:ext cx="10512900" cy="3850500"/>
          </a:xfrm>
          <a:prstGeom prst="rect">
            <a:avLst/>
          </a:prstGeom>
        </p:spPr>
        <p:txBody>
          <a:bodyPr spcFirstLastPara="1" wrap="square" lIns="91425" tIns="45700" rIns="91425" bIns="45700" anchor="t" anchorCtr="0">
            <a:noAutofit/>
          </a:bodyPr>
          <a:lstStyle/>
          <a:p>
            <a:pPr marL="0" indent="0">
              <a:lnSpc>
                <a:spcPct val="115000"/>
              </a:lnSpc>
              <a:spcBef>
                <a:spcPts val="0"/>
              </a:spcBef>
              <a:buNone/>
            </a:pPr>
            <a:endParaRPr sz="2400">
              <a:solidFill>
                <a:srgbClr val="0C0C0C"/>
              </a:solidFill>
              <a:highlight>
                <a:srgbClr val="FFFFFF"/>
              </a:highlight>
            </a:endParaRPr>
          </a:p>
          <a:p>
            <a:pPr indent="-381000">
              <a:lnSpc>
                <a:spcPct val="115000"/>
              </a:lnSpc>
              <a:spcBef>
                <a:spcPts val="3100"/>
              </a:spcBef>
              <a:buClr>
                <a:srgbClr val="0C0C0C"/>
              </a:buClr>
              <a:buSzPts val="2400"/>
            </a:pPr>
            <a:r>
              <a:rPr lang="en-US" sz="2400">
                <a:solidFill>
                  <a:srgbClr val="0C0C0C"/>
                </a:solidFill>
                <a:highlight>
                  <a:srgbClr val="FFFFFF"/>
                </a:highlight>
              </a:rPr>
              <a:t>Coordinate evaluation of TB rule outs &amp; oversee care for active TB patients</a:t>
            </a:r>
            <a:endParaRPr sz="2400">
              <a:solidFill>
                <a:srgbClr val="0C0C0C"/>
              </a:solidFill>
              <a:highlight>
                <a:srgbClr val="FFFFFF"/>
              </a:highlight>
            </a:endParaRPr>
          </a:p>
          <a:p>
            <a:pPr indent="-381000">
              <a:lnSpc>
                <a:spcPct val="115000"/>
              </a:lnSpc>
              <a:spcBef>
                <a:spcPts val="0"/>
              </a:spcBef>
              <a:buClr>
                <a:srgbClr val="0C0C0C"/>
              </a:buClr>
              <a:buSzPts val="2400"/>
            </a:pPr>
            <a:r>
              <a:rPr lang="en-US" sz="2400">
                <a:solidFill>
                  <a:srgbClr val="0C0C0C"/>
                </a:solidFill>
                <a:highlight>
                  <a:srgbClr val="FFFFFF"/>
                </a:highlight>
              </a:rPr>
              <a:t>Medical consultation to providers</a:t>
            </a:r>
            <a:endParaRPr sz="2400">
              <a:solidFill>
                <a:srgbClr val="0C0C0C"/>
              </a:solidFill>
              <a:highlight>
                <a:srgbClr val="FFFFFF"/>
              </a:highlight>
            </a:endParaRPr>
          </a:p>
          <a:p>
            <a:pPr indent="-381000">
              <a:lnSpc>
                <a:spcPct val="115000"/>
              </a:lnSpc>
              <a:spcBef>
                <a:spcPts val="0"/>
              </a:spcBef>
              <a:buClr>
                <a:srgbClr val="0C0C0C"/>
              </a:buClr>
              <a:buSzPts val="2400"/>
            </a:pPr>
            <a:r>
              <a:rPr lang="en-US" sz="2400">
                <a:solidFill>
                  <a:srgbClr val="0C0C0C"/>
                </a:solidFill>
                <a:highlight>
                  <a:srgbClr val="FFFFFF"/>
                </a:highlight>
              </a:rPr>
              <a:t>Case management </a:t>
            </a:r>
            <a:endParaRPr sz="2400">
              <a:solidFill>
                <a:srgbClr val="0C0C0C"/>
              </a:solidFill>
              <a:highlight>
                <a:srgbClr val="FFFFFF"/>
              </a:highlight>
            </a:endParaRPr>
          </a:p>
          <a:p>
            <a:pPr indent="-381000">
              <a:lnSpc>
                <a:spcPct val="115000"/>
              </a:lnSpc>
              <a:spcBef>
                <a:spcPts val="0"/>
              </a:spcBef>
              <a:buClr>
                <a:srgbClr val="0C0C0C"/>
              </a:buClr>
              <a:buSzPts val="2400"/>
            </a:pPr>
            <a:r>
              <a:rPr lang="en-US" sz="2400">
                <a:solidFill>
                  <a:srgbClr val="0C0C0C"/>
                </a:solidFill>
                <a:highlight>
                  <a:srgbClr val="FFFFFF"/>
                </a:highlight>
              </a:rPr>
              <a:t>Health education and counseling</a:t>
            </a:r>
            <a:endParaRPr sz="2400">
              <a:solidFill>
                <a:srgbClr val="0C0C0C"/>
              </a:solidFill>
              <a:highlight>
                <a:srgbClr val="FFFFFF"/>
              </a:highlight>
            </a:endParaRPr>
          </a:p>
          <a:p>
            <a:pPr indent="-381000">
              <a:lnSpc>
                <a:spcPct val="115000"/>
              </a:lnSpc>
              <a:spcBef>
                <a:spcPts val="0"/>
              </a:spcBef>
              <a:buClr>
                <a:srgbClr val="0C0C0C"/>
              </a:buClr>
              <a:buSzPts val="2400"/>
            </a:pPr>
            <a:r>
              <a:rPr lang="en-US" sz="2400">
                <a:solidFill>
                  <a:srgbClr val="0C0C0C"/>
                </a:solidFill>
                <a:highlight>
                  <a:srgbClr val="FFFFFF"/>
                </a:highlight>
              </a:rPr>
              <a:t>Directly Observed Therapy (DOT)</a:t>
            </a:r>
            <a:endParaRPr sz="2400">
              <a:solidFill>
                <a:srgbClr val="0C0C0C"/>
              </a:solidFill>
              <a:highlight>
                <a:srgbClr val="FFFFFF"/>
              </a:highlight>
            </a:endParaRPr>
          </a:p>
          <a:p>
            <a:pPr indent="-381000">
              <a:lnSpc>
                <a:spcPct val="115000"/>
              </a:lnSpc>
              <a:spcBef>
                <a:spcPts val="0"/>
              </a:spcBef>
              <a:buClr>
                <a:srgbClr val="0C0C0C"/>
              </a:buClr>
              <a:buSzPts val="2400"/>
            </a:pPr>
            <a:r>
              <a:rPr lang="en-US" sz="2400">
                <a:solidFill>
                  <a:srgbClr val="0C0C0C"/>
                </a:solidFill>
                <a:highlight>
                  <a:srgbClr val="FFFFFF"/>
                </a:highlight>
              </a:rPr>
              <a:t>Conduct contact and outbreak investigations </a:t>
            </a:r>
            <a:endParaRPr sz="2400">
              <a:solidFill>
                <a:srgbClr val="0C0C0C"/>
              </a:solidFill>
              <a:highlight>
                <a:srgbClr val="FFFFFF"/>
              </a:highlight>
            </a:endParaRPr>
          </a:p>
          <a:p>
            <a:pPr indent="-381000">
              <a:lnSpc>
                <a:spcPct val="115000"/>
              </a:lnSpc>
              <a:spcBef>
                <a:spcPts val="0"/>
              </a:spcBef>
              <a:buClr>
                <a:srgbClr val="0C0C0C"/>
              </a:buClr>
              <a:buSzPts val="2400"/>
            </a:pPr>
            <a:r>
              <a:rPr lang="en-US" sz="2400">
                <a:solidFill>
                  <a:srgbClr val="0C0C0C"/>
                </a:solidFill>
                <a:highlight>
                  <a:srgbClr val="FFFFFF"/>
                </a:highlight>
              </a:rPr>
              <a:t>Weekly meetings with Dr. Benjamin to discuss active cases</a:t>
            </a:r>
            <a:endParaRPr sz="2400">
              <a:solidFill>
                <a:srgbClr val="0C0C0C"/>
              </a:solidFill>
              <a:highlight>
                <a:srgbClr val="FFFFFF"/>
              </a:highlight>
            </a:endParaRPr>
          </a:p>
          <a:p>
            <a:pPr marL="0" indent="0">
              <a:lnSpc>
                <a:spcPct val="115000"/>
              </a:lnSpc>
              <a:spcBef>
                <a:spcPts val="3100"/>
              </a:spcBef>
              <a:buNone/>
            </a:pPr>
            <a:r>
              <a:rPr lang="en-US" sz="2400">
                <a:solidFill>
                  <a:srgbClr val="0C0C0C"/>
                </a:solidFill>
                <a:highlight>
                  <a:srgbClr val="FFFFFF"/>
                </a:highlight>
              </a:rPr>
              <a:t>Note: Public Health does not oversee or treat LTBI.</a:t>
            </a:r>
            <a:endParaRPr sz="2400">
              <a:solidFill>
                <a:srgbClr val="0C0C0C"/>
              </a:solidFill>
              <a:highlight>
                <a:srgbClr val="FFFFFF"/>
              </a:highlight>
            </a:endParaRPr>
          </a:p>
          <a:p>
            <a:pPr marL="0" indent="0">
              <a:lnSpc>
                <a:spcPct val="115000"/>
              </a:lnSpc>
              <a:spcBef>
                <a:spcPts val="3100"/>
              </a:spcBef>
              <a:buNone/>
            </a:pPr>
            <a:endParaRPr sz="2400">
              <a:latin typeface="Arial"/>
              <a:ea typeface="Arial"/>
              <a:cs typeface="Arial"/>
              <a:sym typeface="Arial"/>
            </a:endParaRPr>
          </a:p>
        </p:txBody>
      </p:sp>
      <p:sp>
        <p:nvSpPr>
          <p:cNvPr id="62" name="Google Shape;62;g215abe42a50_0_0"/>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144</a:t>
            </a:fld>
            <a:endParaRPr kern="0">
              <a:solidFill>
                <a:srgbClr val="00000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21a9b79489e_0_23"/>
          <p:cNvSpPr txBox="1">
            <a:spLocks noGrp="1"/>
          </p:cNvSpPr>
          <p:nvPr>
            <p:ph type="title"/>
          </p:nvPr>
        </p:nvSpPr>
        <p:spPr>
          <a:xfrm>
            <a:off x="839570" y="365127"/>
            <a:ext cx="10512900" cy="981000"/>
          </a:xfrm>
          <a:prstGeom prst="rect">
            <a:avLst/>
          </a:prstGeom>
        </p:spPr>
        <p:txBody>
          <a:bodyPr spcFirstLastPara="1" wrap="square" lIns="91425" tIns="45700" rIns="91425" bIns="45700" anchor="t" anchorCtr="0">
            <a:noAutofit/>
          </a:bodyPr>
          <a:lstStyle/>
          <a:p>
            <a:pPr>
              <a:lnSpc>
                <a:spcPct val="115000"/>
              </a:lnSpc>
            </a:pPr>
            <a:r>
              <a:rPr lang="en-US" sz="4100"/>
              <a:t>Pulmonary TB Evaluation</a:t>
            </a:r>
            <a:endParaRPr sz="4100"/>
          </a:p>
          <a:p>
            <a:pPr>
              <a:spcBef>
                <a:spcPts val="3100"/>
              </a:spcBef>
            </a:pPr>
            <a:endParaRPr sz="4100"/>
          </a:p>
        </p:txBody>
      </p:sp>
      <p:sp>
        <p:nvSpPr>
          <p:cNvPr id="69" name="Google Shape;69;g21a9b79489e_0_23"/>
          <p:cNvSpPr txBox="1">
            <a:spLocks noGrp="1"/>
          </p:cNvSpPr>
          <p:nvPr>
            <p:ph type="body" idx="1"/>
          </p:nvPr>
        </p:nvSpPr>
        <p:spPr>
          <a:xfrm>
            <a:off x="839558" y="1253400"/>
            <a:ext cx="10512900" cy="4351200"/>
          </a:xfrm>
          <a:prstGeom prst="rect">
            <a:avLst/>
          </a:prstGeom>
        </p:spPr>
        <p:txBody>
          <a:bodyPr spcFirstLastPara="1" wrap="square" lIns="91425" tIns="45700" rIns="91425" bIns="45700" anchor="t" anchorCtr="0">
            <a:noAutofit/>
          </a:bodyPr>
          <a:lstStyle/>
          <a:p>
            <a:r>
              <a:rPr lang="en-US" sz="2400"/>
              <a:t>Laboratory</a:t>
            </a:r>
            <a:endParaRPr sz="2400"/>
          </a:p>
          <a:p>
            <a:pPr lvl="1" indent="-381000">
              <a:spcBef>
                <a:spcPts val="0"/>
              </a:spcBef>
              <a:buSzPts val="2400"/>
            </a:pPr>
            <a:r>
              <a:rPr lang="en-US" sz="2400"/>
              <a:t>IGRA: </a:t>
            </a:r>
            <a:r>
              <a:rPr lang="en-US" sz="2400">
                <a:highlight>
                  <a:srgbClr val="FFFFFF"/>
                </a:highlight>
              </a:rPr>
              <a:t>QuantiFERON®-TB Gold Plus (QFT-Plus) and the T-SPOT®</a:t>
            </a:r>
            <a:endParaRPr sz="2400"/>
          </a:p>
          <a:p>
            <a:pPr lvl="1" indent="-381000">
              <a:spcBef>
                <a:spcPts val="0"/>
              </a:spcBef>
              <a:buSzPts val="2400"/>
            </a:pPr>
            <a:r>
              <a:rPr lang="en-US" sz="2400"/>
              <a:t>Sputum (if indicated)</a:t>
            </a:r>
            <a:endParaRPr sz="2400"/>
          </a:p>
          <a:p>
            <a:pPr lvl="2">
              <a:spcBef>
                <a:spcPts val="0"/>
              </a:spcBef>
            </a:pPr>
            <a:r>
              <a:rPr lang="en-US"/>
              <a:t>AFB smear and culture x 3 and at least MTB PCR x 1</a:t>
            </a:r>
            <a:endParaRPr/>
          </a:p>
          <a:p>
            <a:pPr>
              <a:spcBef>
                <a:spcPts val="0"/>
              </a:spcBef>
            </a:pPr>
            <a:r>
              <a:rPr lang="en-US" sz="2400"/>
              <a:t>Imaging </a:t>
            </a:r>
            <a:endParaRPr sz="2400"/>
          </a:p>
          <a:p>
            <a:pPr lvl="1">
              <a:spcBef>
                <a:spcPts val="0"/>
              </a:spcBef>
            </a:pPr>
            <a:r>
              <a:rPr lang="en-US" sz="2400"/>
              <a:t>CXR (preferred)</a:t>
            </a:r>
            <a:endParaRPr sz="2400"/>
          </a:p>
          <a:p>
            <a:pPr>
              <a:spcBef>
                <a:spcPts val="0"/>
              </a:spcBef>
            </a:pPr>
            <a:r>
              <a:rPr lang="en-US" sz="2400"/>
              <a:t>Clinical</a:t>
            </a:r>
            <a:endParaRPr sz="2400"/>
          </a:p>
          <a:p>
            <a:pPr lvl="1" indent="-381000">
              <a:spcBef>
                <a:spcPts val="0"/>
              </a:spcBef>
              <a:buSzPts val="2400"/>
            </a:pPr>
            <a:r>
              <a:rPr lang="en-US" sz="2400"/>
              <a:t>Symptom review</a:t>
            </a:r>
            <a:endParaRPr sz="2400"/>
          </a:p>
          <a:p>
            <a:pPr lvl="1" indent="-381000">
              <a:spcBef>
                <a:spcPts val="0"/>
              </a:spcBef>
              <a:buSzPts val="2400"/>
            </a:pPr>
            <a:r>
              <a:rPr lang="en-US" sz="2400"/>
              <a:t>Risk factors</a:t>
            </a:r>
            <a:endParaRPr sz="2400"/>
          </a:p>
          <a:p>
            <a:pPr marL="914400" indent="0">
              <a:buNone/>
            </a:pPr>
            <a:endParaRPr sz="2400"/>
          </a:p>
          <a:p>
            <a:pPr marL="0" indent="0">
              <a:buNone/>
            </a:pPr>
            <a:endParaRPr sz="2400"/>
          </a:p>
        </p:txBody>
      </p:sp>
      <p:sp>
        <p:nvSpPr>
          <p:cNvPr id="70" name="Google Shape;70;g21a9b79489e_0_23"/>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145</a:t>
            </a:fld>
            <a:endParaRPr kern="0">
              <a:solidFill>
                <a:srgbClr val="000000"/>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g2222f5143a5_0_7"/>
          <p:cNvSpPr txBox="1">
            <a:spLocks noGrp="1"/>
          </p:cNvSpPr>
          <p:nvPr>
            <p:ph type="title"/>
          </p:nvPr>
        </p:nvSpPr>
        <p:spPr>
          <a:xfrm>
            <a:off x="839570" y="365127"/>
            <a:ext cx="10512900" cy="981000"/>
          </a:xfrm>
          <a:prstGeom prst="rect">
            <a:avLst/>
          </a:prstGeom>
        </p:spPr>
        <p:txBody>
          <a:bodyPr spcFirstLastPara="1" wrap="square" lIns="91425" tIns="45700" rIns="91425" bIns="45700" anchor="t" anchorCtr="0">
            <a:noAutofit/>
          </a:bodyPr>
          <a:lstStyle/>
          <a:p>
            <a:r>
              <a:rPr lang="en-US"/>
              <a:t>Extra-Pulmonary TB Evaluation</a:t>
            </a:r>
            <a:endParaRPr/>
          </a:p>
        </p:txBody>
      </p:sp>
      <p:sp>
        <p:nvSpPr>
          <p:cNvPr id="77" name="Google Shape;77;g2222f5143a5_0_7"/>
          <p:cNvSpPr txBox="1">
            <a:spLocks noGrp="1"/>
          </p:cNvSpPr>
          <p:nvPr>
            <p:ph type="body" idx="1"/>
          </p:nvPr>
        </p:nvSpPr>
        <p:spPr>
          <a:xfrm>
            <a:off x="839570" y="1444625"/>
            <a:ext cx="10512900" cy="4351200"/>
          </a:xfrm>
          <a:prstGeom prst="rect">
            <a:avLst/>
          </a:prstGeom>
        </p:spPr>
        <p:txBody>
          <a:bodyPr spcFirstLastPara="1" wrap="square" lIns="91425" tIns="45700" rIns="91425" bIns="45700" anchor="t" anchorCtr="0">
            <a:noAutofit/>
          </a:bodyPr>
          <a:lstStyle/>
          <a:p>
            <a:pPr marL="0" indent="0">
              <a:buNone/>
            </a:pPr>
            <a:r>
              <a:rPr lang="en-US" sz="2400"/>
              <a:t>The work up for Extra-Pulmonary TB is the </a:t>
            </a:r>
            <a:r>
              <a:rPr lang="en-US" sz="2400" b="1"/>
              <a:t>same </a:t>
            </a:r>
            <a:r>
              <a:rPr lang="en-US" sz="2400"/>
              <a:t>as for pulmonary TB. </a:t>
            </a:r>
            <a:endParaRPr sz="2400"/>
          </a:p>
          <a:p>
            <a:pPr marL="0" indent="0">
              <a:buSzPts val="1100"/>
              <a:buNone/>
            </a:pPr>
            <a:endParaRPr sz="2400"/>
          </a:p>
          <a:p>
            <a:pPr marL="0" indent="0">
              <a:buNone/>
            </a:pPr>
            <a:endParaRPr sz="2400"/>
          </a:p>
          <a:p>
            <a:pPr marL="0" indent="0">
              <a:buNone/>
            </a:pPr>
            <a:r>
              <a:rPr lang="en-US" sz="2400"/>
              <a:t>Thus, if extra-pulmonary TB is in the differential diagnosis, the patient must </a:t>
            </a:r>
            <a:r>
              <a:rPr lang="en-US" sz="2400" b="1"/>
              <a:t>also </a:t>
            </a:r>
            <a:r>
              <a:rPr lang="en-US" sz="2400"/>
              <a:t>be ruled out for pulmonary TB (see previous slide). </a:t>
            </a:r>
            <a:endParaRPr sz="2400"/>
          </a:p>
          <a:p>
            <a:pPr marL="0" indent="0">
              <a:buNone/>
            </a:pPr>
            <a:endParaRPr sz="2400"/>
          </a:p>
          <a:p>
            <a:pPr marL="0" indent="0">
              <a:spcBef>
                <a:spcPts val="0"/>
              </a:spcBef>
              <a:buNone/>
            </a:pPr>
            <a:endParaRPr sz="2400"/>
          </a:p>
          <a:p>
            <a:pPr marL="0" indent="0">
              <a:buSzPts val="1100"/>
              <a:buNone/>
            </a:pPr>
            <a:r>
              <a:rPr lang="en-US" sz="2400"/>
              <a:t>Key difference: if extrapulmonary is being ruled out, each site of concern should also be tested (AFB Smear x 1, MTB PCR x 1)</a:t>
            </a:r>
            <a:endParaRPr sz="2400"/>
          </a:p>
        </p:txBody>
      </p:sp>
      <p:sp>
        <p:nvSpPr>
          <p:cNvPr id="78" name="Google Shape;78;g2222f5143a5_0_7"/>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146</a:t>
            </a:fld>
            <a:endParaRPr kern="0">
              <a:solidFill>
                <a:srgbClr val="000000"/>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215abe42a50_0_16"/>
          <p:cNvSpPr txBox="1">
            <a:spLocks noGrp="1"/>
          </p:cNvSpPr>
          <p:nvPr>
            <p:ph type="title"/>
          </p:nvPr>
        </p:nvSpPr>
        <p:spPr>
          <a:xfrm>
            <a:off x="839570" y="365127"/>
            <a:ext cx="10512900" cy="981000"/>
          </a:xfrm>
          <a:prstGeom prst="rect">
            <a:avLst/>
          </a:prstGeom>
        </p:spPr>
        <p:txBody>
          <a:bodyPr spcFirstLastPara="1" wrap="square" lIns="91425" tIns="45700" rIns="91425" bIns="45700" anchor="t" anchorCtr="0">
            <a:noAutofit/>
          </a:bodyPr>
          <a:lstStyle/>
          <a:p>
            <a:r>
              <a:rPr lang="en-US"/>
              <a:t>Case Study #1</a:t>
            </a:r>
            <a:endParaRPr/>
          </a:p>
        </p:txBody>
      </p:sp>
      <p:sp>
        <p:nvSpPr>
          <p:cNvPr id="85" name="Google Shape;85;g215abe42a50_0_16"/>
          <p:cNvSpPr txBox="1">
            <a:spLocks noGrp="1"/>
          </p:cNvSpPr>
          <p:nvPr>
            <p:ph type="body" idx="1"/>
          </p:nvPr>
        </p:nvSpPr>
        <p:spPr>
          <a:xfrm>
            <a:off x="839570" y="1444625"/>
            <a:ext cx="10512900" cy="4351200"/>
          </a:xfrm>
          <a:prstGeom prst="rect">
            <a:avLst/>
          </a:prstGeom>
        </p:spPr>
        <p:txBody>
          <a:bodyPr spcFirstLastPara="1" wrap="square" lIns="91425" tIns="45700" rIns="91425" bIns="45700" anchor="t" anchorCtr="0">
            <a:noAutofit/>
          </a:bodyPr>
          <a:lstStyle/>
          <a:p>
            <a:pPr marL="0" indent="0">
              <a:buNone/>
            </a:pPr>
            <a:endParaRPr sz="2400"/>
          </a:p>
          <a:p>
            <a:pPr marL="0" indent="0">
              <a:buNone/>
            </a:pPr>
            <a:endParaRPr sz="2400"/>
          </a:p>
          <a:p>
            <a:pPr marL="0" indent="0">
              <a:buNone/>
            </a:pPr>
            <a:r>
              <a:rPr lang="en-US" sz="2400"/>
              <a:t>A 55 y/o female is seen by a provider in an FQHC. Pulmonary tuberculosis is in the differential (either latent infection or active disease). The provider does a symptom review and finds the patient has a chronic productive cough for the last month, loss of appetite, and fatigue. The patient has risk factors for tuberculosis, including being foreign born and diabetic. </a:t>
            </a:r>
            <a:endParaRPr sz="2400"/>
          </a:p>
        </p:txBody>
      </p:sp>
      <p:sp>
        <p:nvSpPr>
          <p:cNvPr id="86" name="Google Shape;86;g215abe42a50_0_16"/>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147</a:t>
            </a:fld>
            <a:endParaRPr kern="0">
              <a:solidFill>
                <a:srgbClr val="000000"/>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21923a54d34_0_1"/>
          <p:cNvSpPr txBox="1">
            <a:spLocks noGrp="1"/>
          </p:cNvSpPr>
          <p:nvPr>
            <p:ph type="title"/>
          </p:nvPr>
        </p:nvSpPr>
        <p:spPr>
          <a:xfrm>
            <a:off x="839570" y="365127"/>
            <a:ext cx="10512900" cy="981000"/>
          </a:xfrm>
          <a:prstGeom prst="rect">
            <a:avLst/>
          </a:prstGeom>
        </p:spPr>
        <p:txBody>
          <a:bodyPr spcFirstLastPara="1" wrap="square" lIns="91425" tIns="45700" rIns="91425" bIns="45700" anchor="t" anchorCtr="0">
            <a:noAutofit/>
          </a:bodyPr>
          <a:lstStyle/>
          <a:p>
            <a:r>
              <a:rPr lang="en-US"/>
              <a:t>Case Study # 1 (Cont.)</a:t>
            </a:r>
            <a:endParaRPr/>
          </a:p>
        </p:txBody>
      </p:sp>
      <p:sp>
        <p:nvSpPr>
          <p:cNvPr id="93" name="Google Shape;93;g21923a54d34_0_1"/>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148</a:t>
            </a:fld>
            <a:endParaRPr kern="0">
              <a:solidFill>
                <a:srgbClr val="000000"/>
              </a:solidFill>
            </a:endParaRPr>
          </a:p>
        </p:txBody>
      </p:sp>
      <p:sp>
        <p:nvSpPr>
          <p:cNvPr id="94" name="Google Shape;94;g21923a54d34_0_1"/>
          <p:cNvSpPr txBox="1"/>
          <p:nvPr/>
        </p:nvSpPr>
        <p:spPr>
          <a:xfrm>
            <a:off x="839563" y="1622500"/>
            <a:ext cx="4675500" cy="3909600"/>
          </a:xfrm>
          <a:prstGeom prst="rect">
            <a:avLst/>
          </a:prstGeom>
          <a:noFill/>
          <a:ln>
            <a:noFill/>
          </a:ln>
        </p:spPr>
        <p:txBody>
          <a:bodyPr spcFirstLastPara="1" wrap="square" lIns="91425" tIns="91425" rIns="91425" bIns="91425" anchor="t" anchorCtr="0">
            <a:spAutoFit/>
          </a:bodyPr>
          <a:lstStyle/>
          <a:p>
            <a:pPr marL="457200" indent="-368300">
              <a:buClr>
                <a:srgbClr val="000000"/>
              </a:buClr>
              <a:buSzPts val="2200"/>
              <a:buFont typeface="Calibri"/>
              <a:buAutoNum type="arabicPeriod"/>
            </a:pPr>
            <a:r>
              <a:rPr lang="en-US" sz="2200" kern="0">
                <a:solidFill>
                  <a:srgbClr val="000000"/>
                </a:solidFill>
                <a:latin typeface="Calibri"/>
                <a:ea typeface="Calibri"/>
                <a:cs typeface="Calibri"/>
                <a:sym typeface="Calibri"/>
              </a:rPr>
              <a:t>Interview patient for symptoms and risk factors → </a:t>
            </a:r>
            <a:r>
              <a:rPr lang="en-US" sz="2200" kern="0">
                <a:solidFill>
                  <a:srgbClr val="FF0000"/>
                </a:solidFill>
                <a:latin typeface="Calibri"/>
                <a:ea typeface="Calibri"/>
                <a:cs typeface="Calibri"/>
                <a:sym typeface="Calibri"/>
              </a:rPr>
              <a:t>pt has both</a:t>
            </a:r>
            <a:endParaRPr sz="2200" kern="0">
              <a:solidFill>
                <a:srgbClr val="FF0000"/>
              </a:solidFill>
              <a:latin typeface="Calibri"/>
              <a:ea typeface="Calibri"/>
              <a:cs typeface="Calibri"/>
              <a:sym typeface="Calibri"/>
            </a:endParaRPr>
          </a:p>
          <a:p>
            <a:pPr marL="457200">
              <a:buClr>
                <a:srgbClr val="000000"/>
              </a:buClr>
            </a:pPr>
            <a:endParaRPr sz="2200" kern="0">
              <a:solidFill>
                <a:srgbClr val="000000"/>
              </a:solidFill>
              <a:latin typeface="Calibri"/>
              <a:ea typeface="Calibri"/>
              <a:cs typeface="Calibri"/>
              <a:sym typeface="Calibri"/>
            </a:endParaRPr>
          </a:p>
          <a:p>
            <a:pPr marL="457200" indent="-368300">
              <a:buClr>
                <a:srgbClr val="000000"/>
              </a:buClr>
              <a:buSzPts val="2200"/>
              <a:buFont typeface="Calibri"/>
              <a:buAutoNum type="arabicPeriod"/>
            </a:pPr>
            <a:r>
              <a:rPr lang="en-US" sz="2200" kern="0">
                <a:solidFill>
                  <a:srgbClr val="000000"/>
                </a:solidFill>
                <a:latin typeface="Calibri"/>
                <a:ea typeface="Calibri"/>
                <a:cs typeface="Calibri"/>
                <a:sym typeface="Calibri"/>
              </a:rPr>
              <a:t>Order blood test (QFT/T-SPOT) → </a:t>
            </a:r>
            <a:r>
              <a:rPr lang="en-US" sz="2200" kern="0">
                <a:solidFill>
                  <a:srgbClr val="FF0000"/>
                </a:solidFill>
                <a:latin typeface="Calibri"/>
                <a:ea typeface="Calibri"/>
                <a:cs typeface="Calibri"/>
                <a:sym typeface="Calibri"/>
              </a:rPr>
              <a:t>positive</a:t>
            </a:r>
            <a:endParaRPr sz="2200" kern="0">
              <a:solidFill>
                <a:srgbClr val="FF0000"/>
              </a:solidFill>
              <a:latin typeface="Calibri"/>
              <a:ea typeface="Calibri"/>
              <a:cs typeface="Calibri"/>
              <a:sym typeface="Calibri"/>
            </a:endParaRPr>
          </a:p>
          <a:p>
            <a:pPr marL="457200">
              <a:buClr>
                <a:srgbClr val="000000"/>
              </a:buClr>
            </a:pPr>
            <a:endParaRPr sz="2200" kern="0">
              <a:solidFill>
                <a:srgbClr val="000000"/>
              </a:solidFill>
              <a:latin typeface="Calibri"/>
              <a:ea typeface="Calibri"/>
              <a:cs typeface="Calibri"/>
              <a:sym typeface="Calibri"/>
            </a:endParaRPr>
          </a:p>
          <a:p>
            <a:pPr marL="457200" indent="-368300">
              <a:buClr>
                <a:srgbClr val="000000"/>
              </a:buClr>
              <a:buSzPts val="2200"/>
              <a:buFont typeface="Calibri"/>
              <a:buAutoNum type="arabicPeriod"/>
            </a:pPr>
            <a:r>
              <a:rPr lang="en-US" sz="2200" kern="0">
                <a:solidFill>
                  <a:srgbClr val="000000"/>
                </a:solidFill>
                <a:latin typeface="Calibri"/>
                <a:ea typeface="Calibri"/>
                <a:cs typeface="Calibri"/>
                <a:sym typeface="Calibri"/>
              </a:rPr>
              <a:t>Order Imaging (CXR) → </a:t>
            </a:r>
            <a:r>
              <a:rPr lang="en-US" sz="2200" kern="0">
                <a:solidFill>
                  <a:srgbClr val="FF0000"/>
                </a:solidFill>
                <a:latin typeface="Calibri"/>
                <a:ea typeface="Calibri"/>
                <a:cs typeface="Calibri"/>
                <a:sym typeface="Calibri"/>
              </a:rPr>
              <a:t>abnormal</a:t>
            </a:r>
            <a:endParaRPr sz="2200" kern="0">
              <a:solidFill>
                <a:srgbClr val="FF0000"/>
              </a:solidFill>
              <a:latin typeface="Calibri"/>
              <a:ea typeface="Calibri"/>
              <a:cs typeface="Calibri"/>
              <a:sym typeface="Calibri"/>
            </a:endParaRPr>
          </a:p>
          <a:p>
            <a:pPr>
              <a:buClr>
                <a:srgbClr val="000000"/>
              </a:buClr>
            </a:pPr>
            <a:endParaRPr sz="2200" kern="0">
              <a:solidFill>
                <a:srgbClr val="000000"/>
              </a:solidFill>
              <a:latin typeface="Calibri"/>
              <a:ea typeface="Calibri"/>
              <a:cs typeface="Calibri"/>
              <a:sym typeface="Calibri"/>
            </a:endParaRPr>
          </a:p>
          <a:p>
            <a:pPr marL="457200" indent="-368300">
              <a:buClr>
                <a:srgbClr val="000000"/>
              </a:buClr>
              <a:buSzPts val="2200"/>
              <a:buFont typeface="Calibri"/>
              <a:buAutoNum type="arabicPeriod"/>
            </a:pPr>
            <a:r>
              <a:rPr lang="en-US" sz="2200" kern="0">
                <a:solidFill>
                  <a:srgbClr val="000000"/>
                </a:solidFill>
                <a:latin typeface="Calibri"/>
                <a:ea typeface="Calibri"/>
                <a:cs typeface="Calibri"/>
                <a:sym typeface="Calibri"/>
              </a:rPr>
              <a:t>Order sputum or plan to obtain</a:t>
            </a:r>
            <a:endParaRPr sz="2200" kern="0">
              <a:solidFill>
                <a:srgbClr val="000000"/>
              </a:solidFill>
              <a:latin typeface="Calibri"/>
              <a:ea typeface="Calibri"/>
              <a:cs typeface="Calibri"/>
              <a:sym typeface="Calibri"/>
            </a:endParaRPr>
          </a:p>
          <a:p>
            <a:pPr>
              <a:buClr>
                <a:srgbClr val="000000"/>
              </a:buClr>
            </a:pPr>
            <a:endParaRPr sz="2200" kern="0">
              <a:solidFill>
                <a:srgbClr val="000000"/>
              </a:solidFill>
              <a:latin typeface="Calibri"/>
              <a:ea typeface="Calibri"/>
              <a:cs typeface="Calibri"/>
              <a:sym typeface="Calibri"/>
            </a:endParaRPr>
          </a:p>
          <a:p>
            <a:pPr marL="457200" indent="-368300">
              <a:buClr>
                <a:srgbClr val="000000"/>
              </a:buClr>
              <a:buSzPts val="2200"/>
              <a:buFont typeface="Calibri"/>
              <a:buAutoNum type="arabicPeriod"/>
            </a:pPr>
            <a:r>
              <a:rPr lang="en-US" sz="2200" kern="0">
                <a:solidFill>
                  <a:srgbClr val="000000"/>
                </a:solidFill>
                <a:latin typeface="Calibri"/>
                <a:ea typeface="Calibri"/>
                <a:cs typeface="Calibri"/>
                <a:sym typeface="Calibri"/>
              </a:rPr>
              <a:t>Contact Public Health ☏</a:t>
            </a:r>
            <a:endParaRPr sz="2200" kern="0">
              <a:solidFill>
                <a:srgbClr val="000000"/>
              </a:solidFill>
              <a:latin typeface="Calibri"/>
              <a:ea typeface="Calibri"/>
              <a:cs typeface="Calibri"/>
              <a:sym typeface="Calibri"/>
            </a:endParaRPr>
          </a:p>
        </p:txBody>
      </p:sp>
      <p:pic>
        <p:nvPicPr>
          <p:cNvPr id="95" name="Google Shape;95;g21923a54d34_0_1"/>
          <p:cNvPicPr preferRelativeResize="0"/>
          <p:nvPr/>
        </p:nvPicPr>
        <p:blipFill>
          <a:blip r:embed="rId3">
            <a:alphaModFix/>
          </a:blip>
          <a:stretch>
            <a:fillRect/>
          </a:stretch>
        </p:blipFill>
        <p:spPr>
          <a:xfrm>
            <a:off x="8033495" y="1327900"/>
            <a:ext cx="3440243" cy="3440225"/>
          </a:xfrm>
          <a:prstGeom prst="rect">
            <a:avLst/>
          </a:prstGeom>
          <a:noFill/>
          <a:ln>
            <a:noFill/>
          </a:ln>
        </p:spPr>
      </p:pic>
      <p:pic>
        <p:nvPicPr>
          <p:cNvPr id="96" name="Google Shape;96;g21923a54d34_0_1"/>
          <p:cNvPicPr preferRelativeResize="0"/>
          <p:nvPr/>
        </p:nvPicPr>
        <p:blipFill>
          <a:blip r:embed="rId4">
            <a:alphaModFix/>
          </a:blip>
          <a:stretch>
            <a:fillRect/>
          </a:stretch>
        </p:blipFill>
        <p:spPr>
          <a:xfrm>
            <a:off x="6096014" y="1396288"/>
            <a:ext cx="1356525" cy="3303424"/>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21923a54d34_0_13"/>
          <p:cNvSpPr txBox="1">
            <a:spLocks noGrp="1"/>
          </p:cNvSpPr>
          <p:nvPr>
            <p:ph type="title"/>
          </p:nvPr>
        </p:nvSpPr>
        <p:spPr>
          <a:xfrm>
            <a:off x="839570" y="365127"/>
            <a:ext cx="10512900" cy="981000"/>
          </a:xfrm>
          <a:prstGeom prst="rect">
            <a:avLst/>
          </a:prstGeom>
        </p:spPr>
        <p:txBody>
          <a:bodyPr spcFirstLastPara="1" wrap="square" lIns="91425" tIns="45700" rIns="91425" bIns="45700" anchor="t" anchorCtr="0">
            <a:noAutofit/>
          </a:bodyPr>
          <a:lstStyle/>
          <a:p>
            <a:r>
              <a:rPr lang="en-US"/>
              <a:t>Case Study #1 (Cont.)</a:t>
            </a:r>
            <a:endParaRPr/>
          </a:p>
        </p:txBody>
      </p:sp>
      <p:sp>
        <p:nvSpPr>
          <p:cNvPr id="103" name="Google Shape;103;g21923a54d34_0_13"/>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149</a:t>
            </a:fld>
            <a:endParaRPr kern="0">
              <a:solidFill>
                <a:srgbClr val="000000"/>
              </a:solidFill>
            </a:endParaRPr>
          </a:p>
        </p:txBody>
      </p:sp>
      <p:pic>
        <p:nvPicPr>
          <p:cNvPr id="104" name="Google Shape;104;g21923a54d34_0_13"/>
          <p:cNvPicPr preferRelativeResize="0"/>
          <p:nvPr/>
        </p:nvPicPr>
        <p:blipFill>
          <a:blip r:embed="rId3">
            <a:alphaModFix/>
          </a:blip>
          <a:stretch>
            <a:fillRect/>
          </a:stretch>
        </p:blipFill>
        <p:spPr>
          <a:xfrm>
            <a:off x="2198338" y="1268125"/>
            <a:ext cx="2621324" cy="2621324"/>
          </a:xfrm>
          <a:prstGeom prst="rect">
            <a:avLst/>
          </a:prstGeom>
          <a:noFill/>
          <a:ln>
            <a:noFill/>
          </a:ln>
        </p:spPr>
      </p:pic>
      <p:pic>
        <p:nvPicPr>
          <p:cNvPr id="105" name="Google Shape;105;g21923a54d34_0_13"/>
          <p:cNvPicPr preferRelativeResize="0"/>
          <p:nvPr/>
        </p:nvPicPr>
        <p:blipFill>
          <a:blip r:embed="rId3">
            <a:alphaModFix/>
          </a:blip>
          <a:stretch>
            <a:fillRect/>
          </a:stretch>
        </p:blipFill>
        <p:spPr>
          <a:xfrm>
            <a:off x="4474538" y="1268125"/>
            <a:ext cx="2621324" cy="2621324"/>
          </a:xfrm>
          <a:prstGeom prst="rect">
            <a:avLst/>
          </a:prstGeom>
          <a:noFill/>
          <a:ln>
            <a:noFill/>
          </a:ln>
        </p:spPr>
      </p:pic>
      <p:pic>
        <p:nvPicPr>
          <p:cNvPr id="106" name="Google Shape;106;g21923a54d34_0_13"/>
          <p:cNvPicPr preferRelativeResize="0"/>
          <p:nvPr/>
        </p:nvPicPr>
        <p:blipFill>
          <a:blip r:embed="rId3">
            <a:alphaModFix/>
          </a:blip>
          <a:stretch>
            <a:fillRect/>
          </a:stretch>
        </p:blipFill>
        <p:spPr>
          <a:xfrm>
            <a:off x="6757213" y="1268125"/>
            <a:ext cx="2717248" cy="2717248"/>
          </a:xfrm>
          <a:prstGeom prst="rect">
            <a:avLst/>
          </a:prstGeom>
          <a:noFill/>
          <a:ln>
            <a:noFill/>
          </a:ln>
        </p:spPr>
      </p:pic>
      <p:sp>
        <p:nvSpPr>
          <p:cNvPr id="107" name="Google Shape;107;g21923a54d34_0_13"/>
          <p:cNvSpPr txBox="1"/>
          <p:nvPr/>
        </p:nvSpPr>
        <p:spPr>
          <a:xfrm>
            <a:off x="622663" y="3889450"/>
            <a:ext cx="11764500" cy="2031900"/>
          </a:xfrm>
          <a:prstGeom prst="rect">
            <a:avLst/>
          </a:prstGeom>
          <a:noFill/>
          <a:ln>
            <a:noFill/>
          </a:ln>
        </p:spPr>
        <p:txBody>
          <a:bodyPr spcFirstLastPara="1" wrap="square" lIns="91425" tIns="91425" rIns="91425" bIns="91425" anchor="t" anchorCtr="0">
            <a:spAutoFit/>
          </a:bodyPr>
          <a:lstStyle/>
          <a:p>
            <a:pPr>
              <a:buClr>
                <a:srgbClr val="000000"/>
              </a:buClr>
            </a:pPr>
            <a:r>
              <a:rPr lang="en-US" sz="2400" kern="0">
                <a:solidFill>
                  <a:srgbClr val="000000"/>
                </a:solidFill>
                <a:latin typeface="Calibri"/>
                <a:ea typeface="Calibri"/>
                <a:cs typeface="Calibri"/>
                <a:sym typeface="Calibri"/>
              </a:rPr>
              <a:t>Order 3 sputa samples</a:t>
            </a:r>
            <a:endParaRPr sz="2400" kern="0">
              <a:solidFill>
                <a:srgbClr val="000000"/>
              </a:solidFill>
              <a:latin typeface="Calibri"/>
              <a:ea typeface="Calibri"/>
              <a:cs typeface="Calibri"/>
              <a:sym typeface="Calibri"/>
            </a:endParaRPr>
          </a:p>
          <a:p>
            <a:pPr>
              <a:buClr>
                <a:srgbClr val="000000"/>
              </a:buClr>
            </a:pPr>
            <a:endParaRPr sz="2400" kern="0">
              <a:solidFill>
                <a:srgbClr val="000000"/>
              </a:solidFill>
              <a:latin typeface="Calibri"/>
              <a:ea typeface="Calibri"/>
              <a:cs typeface="Calibri"/>
              <a:sym typeface="Calibri"/>
            </a:endParaRPr>
          </a:p>
          <a:p>
            <a:pPr marL="914400" indent="-381000">
              <a:buClr>
                <a:srgbClr val="000000"/>
              </a:buClr>
              <a:buSzPts val="2400"/>
              <a:buFont typeface="Calibri"/>
              <a:buChar char="●"/>
            </a:pPr>
            <a:r>
              <a:rPr lang="en-US" sz="2400" kern="0">
                <a:solidFill>
                  <a:srgbClr val="000000"/>
                </a:solidFill>
                <a:latin typeface="Calibri"/>
                <a:ea typeface="Calibri"/>
                <a:cs typeface="Calibri"/>
                <a:sym typeface="Calibri"/>
              </a:rPr>
              <a:t>AFB Smear &amp; Culture x 3 and at least MTB PCR x 1</a:t>
            </a:r>
            <a:r>
              <a:rPr lang="en-US" sz="2400" b="1" kern="0">
                <a:solidFill>
                  <a:srgbClr val="000000"/>
                </a:solidFill>
                <a:latin typeface="Calibri"/>
                <a:ea typeface="Calibri"/>
                <a:cs typeface="Calibri"/>
                <a:sym typeface="Calibri"/>
              </a:rPr>
              <a:t>*</a:t>
            </a:r>
            <a:endParaRPr sz="2400" b="1" kern="0">
              <a:solidFill>
                <a:srgbClr val="000000"/>
              </a:solidFill>
              <a:latin typeface="Calibri"/>
              <a:ea typeface="Calibri"/>
              <a:cs typeface="Calibri"/>
              <a:sym typeface="Calibri"/>
            </a:endParaRPr>
          </a:p>
          <a:p>
            <a:pPr marL="914400" indent="-381000">
              <a:buClr>
                <a:srgbClr val="000000"/>
              </a:buClr>
              <a:buSzPts val="2400"/>
              <a:buFont typeface="Calibri"/>
              <a:buChar char="●"/>
            </a:pPr>
            <a:r>
              <a:rPr lang="en-US" sz="2400" kern="0">
                <a:solidFill>
                  <a:srgbClr val="000000"/>
                </a:solidFill>
                <a:latin typeface="Calibri"/>
                <a:ea typeface="Calibri"/>
                <a:cs typeface="Calibri"/>
                <a:sym typeface="Calibri"/>
              </a:rPr>
              <a:t>Collect samples at least 8 hours apart</a:t>
            </a:r>
            <a:endParaRPr sz="2400" kern="0">
              <a:solidFill>
                <a:srgbClr val="000000"/>
              </a:solidFill>
              <a:latin typeface="Calibri"/>
              <a:ea typeface="Calibri"/>
              <a:cs typeface="Calibri"/>
              <a:sym typeface="Calibri"/>
            </a:endParaRPr>
          </a:p>
          <a:p>
            <a:pPr marL="914400" indent="-381000">
              <a:buClr>
                <a:srgbClr val="000000"/>
              </a:buClr>
              <a:buSzPts val="2400"/>
              <a:buFont typeface="Calibri"/>
              <a:buChar char="●"/>
            </a:pPr>
            <a:r>
              <a:rPr lang="en-US" sz="2400" kern="0">
                <a:solidFill>
                  <a:srgbClr val="000000"/>
                </a:solidFill>
                <a:latin typeface="Calibri"/>
                <a:ea typeface="Calibri"/>
                <a:cs typeface="Calibri"/>
                <a:sym typeface="Calibri"/>
              </a:rPr>
              <a:t>At least 1 specimen should be induced OR collected early morning</a:t>
            </a:r>
            <a:endParaRPr sz="2400" kern="0">
              <a:solidFill>
                <a:srgbClr val="000000"/>
              </a:solidFill>
              <a:latin typeface="Calibri"/>
              <a:ea typeface="Calibri"/>
              <a:cs typeface="Calibri"/>
              <a:sym typeface="Calibri"/>
            </a:endParaRPr>
          </a:p>
        </p:txBody>
      </p:sp>
      <p:sp>
        <p:nvSpPr>
          <p:cNvPr id="108" name="Google Shape;108;g21923a54d34_0_13"/>
          <p:cNvSpPr txBox="1"/>
          <p:nvPr/>
        </p:nvSpPr>
        <p:spPr>
          <a:xfrm>
            <a:off x="3971863" y="1524000"/>
            <a:ext cx="847800" cy="1154400"/>
          </a:xfrm>
          <a:prstGeom prst="rect">
            <a:avLst/>
          </a:prstGeom>
          <a:noFill/>
          <a:ln>
            <a:noFill/>
          </a:ln>
        </p:spPr>
        <p:txBody>
          <a:bodyPr spcFirstLastPara="1" wrap="square" lIns="91425" tIns="91425" rIns="91425" bIns="91425" anchor="t" anchorCtr="0">
            <a:spAutoFit/>
          </a:bodyPr>
          <a:lstStyle/>
          <a:p>
            <a:pPr>
              <a:buClr>
                <a:srgbClr val="000000"/>
              </a:buClr>
            </a:pPr>
            <a:r>
              <a:rPr lang="en-US" sz="6300" kern="0">
                <a:solidFill>
                  <a:srgbClr val="000000"/>
                </a:solidFill>
                <a:latin typeface="Arial"/>
                <a:cs typeface="Arial"/>
                <a:sym typeface="Arial"/>
              </a:rPr>
              <a:t>*</a:t>
            </a:r>
            <a:endParaRPr sz="6300" kern="0">
              <a:solidFill>
                <a:srgbClr val="000000"/>
              </a:solidFill>
              <a:latin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74F75469-F402-7F4A-9A36-5667320180D4}"/>
              </a:ext>
            </a:extLst>
          </p:cNvPr>
          <p:cNvGraphicFramePr>
            <a:graphicFrameLocks noGrp="1"/>
          </p:cNvGraphicFramePr>
          <p:nvPr>
            <p:ph idx="1"/>
          </p:nvPr>
        </p:nvGraphicFramePr>
        <p:xfrm>
          <a:off x="609600" y="1690688"/>
          <a:ext cx="10972800" cy="471011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E083C80-46D8-B04F-9AC1-913CD43C6A94}"/>
              </a:ext>
            </a:extLst>
          </p:cNvPr>
          <p:cNvSpPr>
            <a:spLocks noGrp="1"/>
          </p:cNvSpPr>
          <p:nvPr>
            <p:ph type="title"/>
          </p:nvPr>
        </p:nvSpPr>
        <p:spPr/>
        <p:txBody>
          <a:bodyPr>
            <a:normAutofit fontScale="90000"/>
          </a:bodyPr>
          <a:lstStyle/>
          <a:p>
            <a:r>
              <a:rPr lang="en-US"/>
              <a:t>TB in 2022 increased but stayed below </a:t>
            </a:r>
            <a:r>
              <a:rPr lang="en-US" err="1"/>
              <a:t>prepandemic</a:t>
            </a:r>
            <a:r>
              <a:rPr lang="en-US"/>
              <a:t> level</a:t>
            </a:r>
            <a:br>
              <a:rPr lang="en-US"/>
            </a:br>
            <a:r>
              <a:rPr lang="en-US" sz="2400"/>
              <a:t>California 2019-2022</a:t>
            </a:r>
            <a:endParaRPr lang="en-US" b="0"/>
          </a:p>
        </p:txBody>
      </p:sp>
      <p:sp>
        <p:nvSpPr>
          <p:cNvPr id="6" name="TextBox 5">
            <a:extLst>
              <a:ext uri="{FF2B5EF4-FFF2-40B4-BE49-F238E27FC236}">
                <a16:creationId xmlns:a16="http://schemas.microsoft.com/office/drawing/2014/main" id="{FB938EC4-B122-4C42-BF77-98FF732699A6}"/>
              </a:ext>
            </a:extLst>
          </p:cNvPr>
          <p:cNvSpPr txBox="1"/>
          <p:nvPr/>
        </p:nvSpPr>
        <p:spPr>
          <a:xfrm>
            <a:off x="6879770" y="3260739"/>
            <a:ext cx="15424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44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4.5 / 100K</a:t>
            </a:r>
          </a:p>
        </p:txBody>
      </p:sp>
      <p:sp>
        <p:nvSpPr>
          <p:cNvPr id="5" name="TextBox 4">
            <a:extLst>
              <a:ext uri="{FF2B5EF4-FFF2-40B4-BE49-F238E27FC236}">
                <a16:creationId xmlns:a16="http://schemas.microsoft.com/office/drawing/2014/main" id="{F22572EB-C095-4986-AFBB-2AD9D934BCE4}"/>
              </a:ext>
            </a:extLst>
          </p:cNvPr>
          <p:cNvSpPr txBox="1"/>
          <p:nvPr/>
        </p:nvSpPr>
        <p:spPr>
          <a:xfrm>
            <a:off x="4553542" y="3260740"/>
            <a:ext cx="15424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406 fewer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4.3 / 100K</a:t>
            </a:r>
          </a:p>
        </p:txBody>
      </p:sp>
      <p:sp>
        <p:nvSpPr>
          <p:cNvPr id="3" name="Footer Placeholder 2">
            <a:extLst>
              <a:ext uri="{FF2B5EF4-FFF2-40B4-BE49-F238E27FC236}">
                <a16:creationId xmlns:a16="http://schemas.microsoft.com/office/drawing/2014/main" id="{4CA5B02A-FB02-4901-B9DD-96A86044B35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w Cen MT" panose="020B0602020104020603" pitchFamily="34" charset="77"/>
                <a:ea typeface="+mn-ea"/>
                <a:cs typeface="+mn-cs"/>
              </a:rPr>
              <a:t>2022 data is provisional</a:t>
            </a:r>
          </a:p>
        </p:txBody>
      </p:sp>
      <p:sp>
        <p:nvSpPr>
          <p:cNvPr id="4" name="Slide Number Placeholder 3">
            <a:extLst>
              <a:ext uri="{FF2B5EF4-FFF2-40B4-BE49-F238E27FC236}">
                <a16:creationId xmlns:a16="http://schemas.microsoft.com/office/drawing/2014/main" id="{50DA15A7-F06F-4851-8531-72D17C8C4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FBF6-144D-4283-8902-7039CE3E481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201ED9A-ADE3-3D24-AF48-D92D549AD5B6}"/>
              </a:ext>
            </a:extLst>
          </p:cNvPr>
          <p:cNvSpPr txBox="1"/>
          <p:nvPr/>
        </p:nvSpPr>
        <p:spPr>
          <a:xfrm>
            <a:off x="9205999" y="3260739"/>
            <a:ext cx="15424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93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4.7 / 100K</a:t>
            </a:r>
          </a:p>
        </p:txBody>
      </p:sp>
    </p:spTree>
    <p:extLst>
      <p:ext uri="{BB962C8B-B14F-4D97-AF65-F5344CB8AC3E}">
        <p14:creationId xmlns:p14="http://schemas.microsoft.com/office/powerpoint/2010/main" val="13120215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21923a54d34_0_30"/>
          <p:cNvSpPr txBox="1">
            <a:spLocks noGrp="1"/>
          </p:cNvSpPr>
          <p:nvPr>
            <p:ph type="title"/>
          </p:nvPr>
        </p:nvSpPr>
        <p:spPr>
          <a:xfrm>
            <a:off x="839570" y="365127"/>
            <a:ext cx="10512900" cy="981000"/>
          </a:xfrm>
          <a:prstGeom prst="rect">
            <a:avLst/>
          </a:prstGeom>
        </p:spPr>
        <p:txBody>
          <a:bodyPr spcFirstLastPara="1" wrap="square" lIns="91425" tIns="45700" rIns="91425" bIns="45700" anchor="t" anchorCtr="0">
            <a:noAutofit/>
          </a:bodyPr>
          <a:lstStyle/>
          <a:p>
            <a:r>
              <a:rPr lang="en-US"/>
              <a:t>Case Study #1 (Cont.) </a:t>
            </a:r>
            <a:endParaRPr/>
          </a:p>
        </p:txBody>
      </p:sp>
      <p:sp>
        <p:nvSpPr>
          <p:cNvPr id="115" name="Google Shape;115;g21923a54d34_0_30"/>
          <p:cNvSpPr txBox="1">
            <a:spLocks noGrp="1"/>
          </p:cNvSpPr>
          <p:nvPr>
            <p:ph type="body" idx="1"/>
          </p:nvPr>
        </p:nvSpPr>
        <p:spPr>
          <a:xfrm>
            <a:off x="839570" y="872400"/>
            <a:ext cx="10512900" cy="4351200"/>
          </a:xfrm>
          <a:prstGeom prst="rect">
            <a:avLst/>
          </a:prstGeom>
        </p:spPr>
        <p:txBody>
          <a:bodyPr spcFirstLastPara="1" wrap="square" lIns="91425" tIns="45700" rIns="91425" bIns="45700" anchor="t" anchorCtr="0">
            <a:noAutofit/>
          </a:bodyPr>
          <a:lstStyle/>
          <a:p>
            <a:pPr marL="0" indent="0">
              <a:buNone/>
            </a:pPr>
            <a:endParaRPr sz="2400"/>
          </a:p>
          <a:p>
            <a:pPr marL="0" indent="0">
              <a:buNone/>
            </a:pPr>
            <a:r>
              <a:rPr lang="en-US" sz="2400"/>
              <a:t>If preliminary (PCR and smear) results are </a:t>
            </a:r>
            <a:r>
              <a:rPr lang="en-US" sz="2400" b="1">
                <a:highlight>
                  <a:srgbClr val="FFFF00"/>
                </a:highlight>
              </a:rPr>
              <a:t>negative:</a:t>
            </a:r>
            <a:endParaRPr sz="2400" b="1">
              <a:highlight>
                <a:srgbClr val="FFFF00"/>
              </a:highlight>
            </a:endParaRPr>
          </a:p>
          <a:p>
            <a:pPr indent="-381000">
              <a:buSzPts val="2400"/>
            </a:pPr>
            <a:r>
              <a:rPr lang="en-US" sz="2400"/>
              <a:t>We will alert provider &amp; provide TB MD recommendation if applicable.</a:t>
            </a:r>
            <a:endParaRPr sz="2400"/>
          </a:p>
          <a:p>
            <a:pPr indent="0">
              <a:buNone/>
            </a:pPr>
            <a:endParaRPr sz="2400"/>
          </a:p>
          <a:p>
            <a:pPr indent="-381000">
              <a:buSzPts val="2400"/>
            </a:pPr>
            <a:r>
              <a:rPr lang="en-US" sz="2400"/>
              <a:t>Cultures will result in 8 weeks &amp; will be faxed to provider.</a:t>
            </a:r>
            <a:endParaRPr sz="2400"/>
          </a:p>
          <a:p>
            <a:pPr indent="0">
              <a:buNone/>
            </a:pPr>
            <a:endParaRPr sz="2400"/>
          </a:p>
          <a:p>
            <a:pPr indent="-381000">
              <a:buSzPts val="2400"/>
            </a:pPr>
            <a:r>
              <a:rPr lang="en-US" sz="2400"/>
              <a:t>Provider is responsible for communicating all results to patient.</a:t>
            </a:r>
            <a:endParaRPr sz="2400"/>
          </a:p>
          <a:p>
            <a:pPr indent="0">
              <a:buNone/>
            </a:pPr>
            <a:endParaRPr sz="2400"/>
          </a:p>
          <a:p>
            <a:pPr indent="0">
              <a:buNone/>
            </a:pPr>
            <a:endParaRPr sz="2400"/>
          </a:p>
          <a:p>
            <a:pPr marL="0" indent="0">
              <a:buNone/>
            </a:pPr>
            <a:r>
              <a:rPr lang="en-US" sz="2400"/>
              <a:t>Sonoma County Public Health does not case manage patients with LTBI or those with other mycobacterium infections (m. gordonae, MAI, etc.) However, if there are questions, TB MD is available for consultation. </a:t>
            </a:r>
            <a:endParaRPr sz="2400"/>
          </a:p>
        </p:txBody>
      </p:sp>
      <p:sp>
        <p:nvSpPr>
          <p:cNvPr id="116" name="Google Shape;116;g21923a54d34_0_30"/>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150</a:t>
            </a:fld>
            <a:endParaRPr kern="0">
              <a:solidFill>
                <a:srgbClr val="000000"/>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923a54d34_0_37"/>
          <p:cNvSpPr txBox="1">
            <a:spLocks noGrp="1"/>
          </p:cNvSpPr>
          <p:nvPr>
            <p:ph type="title"/>
          </p:nvPr>
        </p:nvSpPr>
        <p:spPr>
          <a:xfrm>
            <a:off x="839570" y="365127"/>
            <a:ext cx="10512900" cy="981000"/>
          </a:xfrm>
          <a:prstGeom prst="rect">
            <a:avLst/>
          </a:prstGeom>
        </p:spPr>
        <p:txBody>
          <a:bodyPr spcFirstLastPara="1" wrap="square" lIns="91425" tIns="45700" rIns="91425" bIns="45700" anchor="t" anchorCtr="0">
            <a:noAutofit/>
          </a:bodyPr>
          <a:lstStyle/>
          <a:p>
            <a:r>
              <a:rPr lang="en-US"/>
              <a:t>Case Study #1 (Cont.)</a:t>
            </a:r>
            <a:endParaRPr/>
          </a:p>
        </p:txBody>
      </p:sp>
      <p:sp>
        <p:nvSpPr>
          <p:cNvPr id="123" name="Google Shape;123;g21923a54d34_0_37"/>
          <p:cNvSpPr txBox="1">
            <a:spLocks noGrp="1"/>
          </p:cNvSpPr>
          <p:nvPr>
            <p:ph type="body" idx="1"/>
          </p:nvPr>
        </p:nvSpPr>
        <p:spPr>
          <a:xfrm>
            <a:off x="677058" y="1253400"/>
            <a:ext cx="10512900" cy="4351200"/>
          </a:xfrm>
          <a:prstGeom prst="rect">
            <a:avLst/>
          </a:prstGeom>
        </p:spPr>
        <p:txBody>
          <a:bodyPr spcFirstLastPara="1" wrap="square" lIns="91425" tIns="45700" rIns="91425" bIns="45700" anchor="t" anchorCtr="0">
            <a:noAutofit/>
          </a:bodyPr>
          <a:lstStyle/>
          <a:p>
            <a:pPr marL="0" indent="0">
              <a:buNone/>
            </a:pPr>
            <a:r>
              <a:rPr lang="en-US" sz="2400"/>
              <a:t>If preliminary (PCR and/or smear) results are </a:t>
            </a:r>
            <a:r>
              <a:rPr lang="en-US" sz="2400" b="1">
                <a:highlight>
                  <a:srgbClr val="FFFF00"/>
                </a:highlight>
              </a:rPr>
              <a:t>positive:</a:t>
            </a:r>
            <a:endParaRPr sz="2400" b="1">
              <a:highlight>
                <a:srgbClr val="FFFF00"/>
              </a:highlight>
            </a:endParaRPr>
          </a:p>
          <a:p>
            <a:pPr indent="-381000">
              <a:buSzPts val="2400"/>
            </a:pPr>
            <a:r>
              <a:rPr lang="en-US" sz="2400"/>
              <a:t>Public Health will immediately notify the provider </a:t>
            </a:r>
            <a:r>
              <a:rPr lang="en-US" sz="2400" u="sng"/>
              <a:t>and</a:t>
            </a:r>
            <a:r>
              <a:rPr lang="en-US" sz="2400"/>
              <a:t> patient. The patient will be asked to isolate if not already.</a:t>
            </a:r>
            <a:endParaRPr sz="2200"/>
          </a:p>
          <a:p>
            <a:pPr marL="0" indent="0">
              <a:buNone/>
            </a:pPr>
            <a:r>
              <a:rPr lang="en-US"/>
              <a:t> </a:t>
            </a:r>
            <a:endParaRPr/>
          </a:p>
        </p:txBody>
      </p:sp>
      <p:sp>
        <p:nvSpPr>
          <p:cNvPr id="124" name="Google Shape;124;g21923a54d34_0_37"/>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151</a:t>
            </a:fld>
            <a:endParaRPr kern="0">
              <a:solidFill>
                <a:srgbClr val="000000"/>
              </a:solidFill>
            </a:endParaRPr>
          </a:p>
        </p:txBody>
      </p:sp>
      <p:graphicFrame>
        <p:nvGraphicFramePr>
          <p:cNvPr id="125" name="Google Shape;125;g21923a54d34_0_37"/>
          <p:cNvGraphicFramePr/>
          <p:nvPr/>
        </p:nvGraphicFramePr>
        <p:xfrm>
          <a:off x="369576" y="2697535"/>
          <a:ext cx="3000000" cy="3000000"/>
        </p:xfrm>
        <a:graphic>
          <a:graphicData uri="http://schemas.openxmlformats.org/drawingml/2006/table">
            <a:tbl>
              <a:tblPr>
                <a:noFill/>
              </a:tblPr>
              <a:tblGrid>
                <a:gridCol w="5720725">
                  <a:extLst>
                    <a:ext uri="{9D8B030D-6E8A-4147-A177-3AD203B41FA5}">
                      <a16:colId xmlns:a16="http://schemas.microsoft.com/office/drawing/2014/main" val="20000"/>
                    </a:ext>
                  </a:extLst>
                </a:gridCol>
                <a:gridCol w="5720725">
                  <a:extLst>
                    <a:ext uri="{9D8B030D-6E8A-4147-A177-3AD203B41FA5}">
                      <a16:colId xmlns:a16="http://schemas.microsoft.com/office/drawing/2014/main" val="20001"/>
                    </a:ext>
                  </a:extLst>
                </a:gridCol>
              </a:tblGrid>
              <a:tr h="795350">
                <a:tc>
                  <a:txBody>
                    <a:bodyPr/>
                    <a:lstStyle/>
                    <a:p>
                      <a:pPr marL="0" lvl="0" indent="0" algn="ctr" rtl="0">
                        <a:spcBef>
                          <a:spcPts val="640"/>
                        </a:spcBef>
                        <a:spcAft>
                          <a:spcPts val="0"/>
                        </a:spcAft>
                        <a:buNone/>
                      </a:pPr>
                      <a:r>
                        <a:rPr lang="en-US" sz="2400" b="1">
                          <a:solidFill>
                            <a:schemeClr val="dk1"/>
                          </a:solidFill>
                          <a:latin typeface="Calibri"/>
                          <a:ea typeface="Calibri"/>
                          <a:cs typeface="Calibri"/>
                          <a:sym typeface="Calibri"/>
                        </a:rPr>
                        <a:t>Public Health and the provider work together to accomplish:</a:t>
                      </a:r>
                      <a:endParaRPr b="1"/>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FC5E8"/>
                    </a:solidFill>
                  </a:tcPr>
                </a:tc>
                <a:tc>
                  <a:txBody>
                    <a:bodyPr/>
                    <a:lstStyle/>
                    <a:p>
                      <a:pPr marL="0" lvl="0" indent="0" algn="ctr" rtl="0">
                        <a:spcBef>
                          <a:spcPts val="560"/>
                        </a:spcBef>
                        <a:spcAft>
                          <a:spcPts val="0"/>
                        </a:spcAft>
                        <a:buNone/>
                      </a:pPr>
                      <a:r>
                        <a:rPr lang="en-US" sz="2400" b="1">
                          <a:solidFill>
                            <a:schemeClr val="dk1"/>
                          </a:solidFill>
                          <a:latin typeface="Calibri"/>
                          <a:ea typeface="Calibri"/>
                          <a:cs typeface="Calibri"/>
                          <a:sym typeface="Calibri"/>
                        </a:rPr>
                        <a:t>Public Health will facilitate:</a:t>
                      </a:r>
                      <a:endParaRPr b="1"/>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FC5E8"/>
                    </a:solidFill>
                  </a:tcPr>
                </a:tc>
                <a:extLst>
                  <a:ext uri="{0D108BD9-81ED-4DB2-BD59-A6C34878D82A}">
                    <a16:rowId xmlns:a16="http://schemas.microsoft.com/office/drawing/2014/main" val="10000"/>
                  </a:ext>
                </a:extLst>
              </a:tr>
              <a:tr h="2111725">
                <a:tc>
                  <a:txBody>
                    <a:bodyPr/>
                    <a:lstStyle/>
                    <a:p>
                      <a:pPr marL="457200" lvl="0" indent="-368300" algn="l" rtl="0">
                        <a:spcBef>
                          <a:spcPts val="560"/>
                        </a:spcBef>
                        <a:spcAft>
                          <a:spcPts val="0"/>
                        </a:spcAft>
                        <a:buClr>
                          <a:schemeClr val="dk1"/>
                        </a:buClr>
                        <a:buSzPts val="2200"/>
                        <a:buChar char="•"/>
                      </a:pPr>
                      <a:r>
                        <a:rPr lang="en-US" sz="2200">
                          <a:solidFill>
                            <a:schemeClr val="dk1"/>
                          </a:solidFill>
                          <a:latin typeface="Calibri"/>
                          <a:ea typeface="Calibri"/>
                          <a:cs typeface="Calibri"/>
                          <a:sym typeface="Calibri"/>
                        </a:rPr>
                        <a:t>Baseline labs &amp; eye exam</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Char char="•"/>
                      </a:pPr>
                      <a:r>
                        <a:rPr lang="en-US" sz="2200">
                          <a:solidFill>
                            <a:schemeClr val="dk1"/>
                          </a:solidFill>
                          <a:latin typeface="Calibri"/>
                          <a:ea typeface="Calibri"/>
                          <a:cs typeface="Calibri"/>
                          <a:sym typeface="Calibri"/>
                        </a:rPr>
                        <a:t>Prescribing medications</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Char char="•"/>
                      </a:pPr>
                      <a:r>
                        <a:rPr lang="en-US" sz="2200">
                          <a:solidFill>
                            <a:schemeClr val="dk1"/>
                          </a:solidFill>
                          <a:latin typeface="Calibri"/>
                          <a:ea typeface="Calibri"/>
                          <a:cs typeface="Calibri"/>
                          <a:sym typeface="Calibri"/>
                        </a:rPr>
                        <a:t>Mid &amp; post-treatment follow up</a:t>
                      </a: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CFE2F3"/>
                    </a:solidFill>
                  </a:tcPr>
                </a:tc>
                <a:tc>
                  <a:txBody>
                    <a:bodyPr/>
                    <a:lstStyle/>
                    <a:p>
                      <a:pPr marL="457200" lvl="0" indent="-368300" algn="l" rtl="0">
                        <a:spcBef>
                          <a:spcPts val="560"/>
                        </a:spcBef>
                        <a:spcAft>
                          <a:spcPts val="0"/>
                        </a:spcAft>
                        <a:buClr>
                          <a:schemeClr val="dk1"/>
                        </a:buClr>
                        <a:buSzPts val="2200"/>
                        <a:buChar char="•"/>
                      </a:pPr>
                      <a:r>
                        <a:rPr lang="en-US" sz="2200">
                          <a:solidFill>
                            <a:schemeClr val="dk1"/>
                          </a:solidFill>
                          <a:latin typeface="Calibri"/>
                          <a:ea typeface="Calibri"/>
                          <a:cs typeface="Calibri"/>
                          <a:sym typeface="Calibri"/>
                        </a:rPr>
                        <a:t>Drug sensitivity testing (PSQ/DST)</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Char char="•"/>
                      </a:pPr>
                      <a:r>
                        <a:rPr lang="en-US" sz="2200">
                          <a:solidFill>
                            <a:schemeClr val="dk1"/>
                          </a:solidFill>
                          <a:latin typeface="Calibri"/>
                          <a:ea typeface="Calibri"/>
                          <a:cs typeface="Calibri"/>
                          <a:sym typeface="Calibri"/>
                        </a:rPr>
                        <a:t>Contact investigation</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Char char="•"/>
                      </a:pPr>
                      <a:r>
                        <a:rPr lang="en-US" sz="2200">
                          <a:solidFill>
                            <a:schemeClr val="dk1"/>
                          </a:solidFill>
                          <a:latin typeface="Calibri"/>
                          <a:ea typeface="Calibri"/>
                          <a:cs typeface="Calibri"/>
                          <a:sym typeface="Calibri"/>
                        </a:rPr>
                        <a:t>DOT</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Char char="•"/>
                      </a:pPr>
                      <a:r>
                        <a:rPr lang="en-US" sz="2200">
                          <a:solidFill>
                            <a:schemeClr val="dk1"/>
                          </a:solidFill>
                          <a:latin typeface="Calibri"/>
                          <a:ea typeface="Calibri"/>
                          <a:cs typeface="Calibri"/>
                          <a:sym typeface="Calibri"/>
                        </a:rPr>
                        <a:t>Ongoing case management </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Char char="•"/>
                      </a:pPr>
                      <a:r>
                        <a:rPr lang="en-US" sz="2200">
                          <a:solidFill>
                            <a:schemeClr val="dk1"/>
                          </a:solidFill>
                          <a:latin typeface="Calibri"/>
                          <a:ea typeface="Calibri"/>
                          <a:cs typeface="Calibri"/>
                          <a:sym typeface="Calibri"/>
                        </a:rPr>
                        <a:t>Treatment modification (as needed)</a:t>
                      </a: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21a9b79489e_0_7"/>
          <p:cNvSpPr txBox="1">
            <a:spLocks noGrp="1"/>
          </p:cNvSpPr>
          <p:nvPr>
            <p:ph type="title"/>
          </p:nvPr>
        </p:nvSpPr>
        <p:spPr>
          <a:xfrm>
            <a:off x="839570" y="365127"/>
            <a:ext cx="10512900" cy="981000"/>
          </a:xfrm>
          <a:prstGeom prst="rect">
            <a:avLst/>
          </a:prstGeom>
        </p:spPr>
        <p:txBody>
          <a:bodyPr spcFirstLastPara="1" wrap="square" lIns="91425" tIns="45700" rIns="91425" bIns="45700" anchor="t" anchorCtr="0">
            <a:noAutofit/>
          </a:bodyPr>
          <a:lstStyle/>
          <a:p>
            <a:r>
              <a:rPr lang="en-US"/>
              <a:t>Medication Management &amp; DOT</a:t>
            </a:r>
            <a:endParaRPr/>
          </a:p>
        </p:txBody>
      </p:sp>
      <p:sp>
        <p:nvSpPr>
          <p:cNvPr id="132" name="Google Shape;132;g21a9b79489e_0_7"/>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152</a:t>
            </a:fld>
            <a:endParaRPr kern="0">
              <a:solidFill>
                <a:srgbClr val="000000"/>
              </a:solidFill>
            </a:endParaRPr>
          </a:p>
        </p:txBody>
      </p:sp>
      <p:pic>
        <p:nvPicPr>
          <p:cNvPr id="133" name="Google Shape;133;g21a9b79489e_0_7"/>
          <p:cNvPicPr preferRelativeResize="0"/>
          <p:nvPr/>
        </p:nvPicPr>
        <p:blipFill>
          <a:blip r:embed="rId3">
            <a:alphaModFix/>
          </a:blip>
          <a:stretch>
            <a:fillRect/>
          </a:stretch>
        </p:blipFill>
        <p:spPr>
          <a:xfrm>
            <a:off x="543288" y="1487875"/>
            <a:ext cx="5287950" cy="3882226"/>
          </a:xfrm>
          <a:prstGeom prst="rect">
            <a:avLst/>
          </a:prstGeom>
          <a:noFill/>
          <a:ln>
            <a:noFill/>
          </a:ln>
        </p:spPr>
      </p:pic>
      <p:sp>
        <p:nvSpPr>
          <p:cNvPr id="134" name="Google Shape;134;g21a9b79489e_0_7"/>
          <p:cNvSpPr txBox="1"/>
          <p:nvPr/>
        </p:nvSpPr>
        <p:spPr>
          <a:xfrm>
            <a:off x="6002538" y="1873250"/>
            <a:ext cx="6012900" cy="2709000"/>
          </a:xfrm>
          <a:prstGeom prst="rect">
            <a:avLst/>
          </a:prstGeom>
          <a:noFill/>
          <a:ln>
            <a:noFill/>
          </a:ln>
        </p:spPr>
        <p:txBody>
          <a:bodyPr spcFirstLastPara="1" wrap="square" lIns="91425" tIns="91425" rIns="91425" bIns="91425" anchor="t" anchorCtr="0">
            <a:spAutoFit/>
          </a:bodyPr>
          <a:lstStyle/>
          <a:p>
            <a:pPr marL="457200" indent="-342900">
              <a:buClr>
                <a:srgbClr val="000000"/>
              </a:buClr>
              <a:buSzPts val="1800"/>
              <a:buFont typeface="Arial"/>
              <a:buChar char="●"/>
            </a:pPr>
            <a:r>
              <a:rPr lang="en-US" sz="2400" kern="0">
                <a:solidFill>
                  <a:srgbClr val="000000"/>
                </a:solidFill>
                <a:latin typeface="Calibri"/>
                <a:ea typeface="Calibri"/>
                <a:cs typeface="Calibri"/>
                <a:sym typeface="Calibri"/>
              </a:rPr>
              <a:t>Provider prescribes medications for tuberculosis treatment</a:t>
            </a:r>
            <a:endParaRPr sz="2400" kern="0">
              <a:solidFill>
                <a:srgbClr val="000000"/>
              </a:solidFill>
              <a:latin typeface="Calibri"/>
              <a:ea typeface="Calibri"/>
              <a:cs typeface="Calibri"/>
              <a:sym typeface="Calibri"/>
            </a:endParaRPr>
          </a:p>
          <a:p>
            <a:pPr>
              <a:buClr>
                <a:srgbClr val="000000"/>
              </a:buClr>
            </a:pPr>
            <a:endParaRPr sz="1100" kern="0">
              <a:solidFill>
                <a:srgbClr val="000000"/>
              </a:solidFill>
              <a:latin typeface="Calibri"/>
              <a:ea typeface="Calibri"/>
              <a:cs typeface="Calibri"/>
              <a:sym typeface="Calibri"/>
            </a:endParaRPr>
          </a:p>
          <a:p>
            <a:pPr marL="457200" indent="-342900">
              <a:buClr>
                <a:srgbClr val="000000"/>
              </a:buClr>
              <a:buSzPts val="1800"/>
              <a:buFont typeface="Arial"/>
              <a:buChar char="●"/>
            </a:pPr>
            <a:r>
              <a:rPr lang="en-US" sz="2400" kern="0">
                <a:solidFill>
                  <a:srgbClr val="000000"/>
                </a:solidFill>
                <a:latin typeface="Calibri"/>
                <a:ea typeface="Calibri"/>
                <a:cs typeface="Calibri"/>
                <a:sym typeface="Calibri"/>
              </a:rPr>
              <a:t>Public Health will package and deliver the medications for the patient</a:t>
            </a:r>
            <a:endParaRPr sz="2400" kern="0">
              <a:solidFill>
                <a:srgbClr val="000000"/>
              </a:solidFill>
              <a:latin typeface="Calibri"/>
              <a:ea typeface="Calibri"/>
              <a:cs typeface="Calibri"/>
              <a:sym typeface="Calibri"/>
            </a:endParaRPr>
          </a:p>
          <a:p>
            <a:pPr>
              <a:buClr>
                <a:srgbClr val="000000"/>
              </a:buClr>
            </a:pPr>
            <a:endParaRPr sz="900" kern="0">
              <a:solidFill>
                <a:srgbClr val="000000"/>
              </a:solidFill>
              <a:latin typeface="Calibri"/>
              <a:ea typeface="Calibri"/>
              <a:cs typeface="Calibri"/>
              <a:sym typeface="Calibri"/>
            </a:endParaRPr>
          </a:p>
          <a:p>
            <a:pPr marL="457200" indent="-342900">
              <a:buClr>
                <a:srgbClr val="000000"/>
              </a:buClr>
              <a:buSzPts val="1800"/>
              <a:buFont typeface="Arial"/>
              <a:buChar char="●"/>
            </a:pPr>
            <a:r>
              <a:rPr lang="en-US" sz="2400" kern="0">
                <a:solidFill>
                  <a:srgbClr val="000000"/>
                </a:solidFill>
                <a:latin typeface="Calibri"/>
                <a:ea typeface="Calibri"/>
                <a:cs typeface="Calibri"/>
                <a:sym typeface="Calibri"/>
              </a:rPr>
              <a:t>Public Health performs Directly Observed Therapy (DOT) </a:t>
            </a:r>
            <a:endParaRPr sz="2400" kern="0">
              <a:solidFill>
                <a:srgbClr val="000000"/>
              </a:solidFill>
              <a:latin typeface="Calibri"/>
              <a:ea typeface="Calibri"/>
              <a:cs typeface="Calibri"/>
              <a:sym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21b2c8f44bf_0_0"/>
          <p:cNvSpPr txBox="1">
            <a:spLocks noGrp="1"/>
          </p:cNvSpPr>
          <p:nvPr>
            <p:ph type="title"/>
          </p:nvPr>
        </p:nvSpPr>
        <p:spPr>
          <a:xfrm>
            <a:off x="839570" y="365127"/>
            <a:ext cx="10512900" cy="981000"/>
          </a:xfrm>
          <a:prstGeom prst="rect">
            <a:avLst/>
          </a:prstGeom>
        </p:spPr>
        <p:txBody>
          <a:bodyPr spcFirstLastPara="1" wrap="square" lIns="91425" tIns="45700" rIns="91425" bIns="45700" anchor="t" anchorCtr="0">
            <a:noAutofit/>
          </a:bodyPr>
          <a:lstStyle/>
          <a:p>
            <a:r>
              <a:rPr lang="en-US"/>
              <a:t>Case Study #2</a:t>
            </a:r>
            <a:endParaRPr/>
          </a:p>
        </p:txBody>
      </p:sp>
      <p:sp>
        <p:nvSpPr>
          <p:cNvPr id="141" name="Google Shape;141;g21b2c8f44bf_0_0"/>
          <p:cNvSpPr txBox="1">
            <a:spLocks noGrp="1"/>
          </p:cNvSpPr>
          <p:nvPr>
            <p:ph type="body" idx="1"/>
          </p:nvPr>
        </p:nvSpPr>
        <p:spPr>
          <a:xfrm>
            <a:off x="839551" y="1206775"/>
            <a:ext cx="10512900" cy="1157400"/>
          </a:xfrm>
          <a:prstGeom prst="rect">
            <a:avLst/>
          </a:prstGeom>
        </p:spPr>
        <p:txBody>
          <a:bodyPr spcFirstLastPara="1" wrap="square" lIns="91425" tIns="45700" rIns="91425" bIns="45700" anchor="t" anchorCtr="0">
            <a:noAutofit/>
          </a:bodyPr>
          <a:lstStyle/>
          <a:p>
            <a:pPr marL="0" indent="0">
              <a:buNone/>
            </a:pPr>
            <a:r>
              <a:rPr lang="en-US" sz="2200"/>
              <a:t>A 62 y/o M is admitted to a local hospital for SOB and hemoptysis. The patient has a history of being unhoused and LTBI (treatment specifics unknown). Pulmonary tuberculosis is in the differential (either latent infection or active disease). </a:t>
            </a:r>
            <a:br>
              <a:rPr lang="en-US" sz="2200"/>
            </a:br>
            <a:endParaRPr sz="2200"/>
          </a:p>
          <a:p>
            <a:pPr marL="0" indent="0">
              <a:buNone/>
            </a:pPr>
            <a:endParaRPr/>
          </a:p>
        </p:txBody>
      </p:sp>
      <p:sp>
        <p:nvSpPr>
          <p:cNvPr id="142" name="Google Shape;142;g21b2c8f44bf_0_0"/>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153</a:t>
            </a:fld>
            <a:endParaRPr kern="0">
              <a:solidFill>
                <a:srgbClr val="000000"/>
              </a:solidFill>
            </a:endParaRPr>
          </a:p>
        </p:txBody>
      </p:sp>
      <p:pic>
        <p:nvPicPr>
          <p:cNvPr id="143" name="Google Shape;143;g21b2c8f44bf_0_0"/>
          <p:cNvPicPr preferRelativeResize="0"/>
          <p:nvPr/>
        </p:nvPicPr>
        <p:blipFill>
          <a:blip r:embed="rId3">
            <a:alphaModFix/>
          </a:blip>
          <a:stretch>
            <a:fillRect/>
          </a:stretch>
        </p:blipFill>
        <p:spPr>
          <a:xfrm>
            <a:off x="7505488" y="4097512"/>
            <a:ext cx="4496250" cy="790350"/>
          </a:xfrm>
          <a:prstGeom prst="rect">
            <a:avLst/>
          </a:prstGeom>
          <a:noFill/>
          <a:ln>
            <a:noFill/>
          </a:ln>
        </p:spPr>
      </p:pic>
      <p:sp>
        <p:nvSpPr>
          <p:cNvPr id="144" name="Google Shape;144;g21b2c8f44bf_0_0"/>
          <p:cNvSpPr txBox="1"/>
          <p:nvPr/>
        </p:nvSpPr>
        <p:spPr>
          <a:xfrm>
            <a:off x="989938" y="2289375"/>
            <a:ext cx="6222600" cy="554100"/>
          </a:xfrm>
          <a:prstGeom prst="rect">
            <a:avLst/>
          </a:prstGeom>
          <a:noFill/>
          <a:ln>
            <a:noFill/>
          </a:ln>
        </p:spPr>
        <p:txBody>
          <a:bodyPr spcFirstLastPara="1" wrap="square" lIns="91425" tIns="91425" rIns="91425" bIns="91425" anchor="t" anchorCtr="0">
            <a:spAutoFit/>
          </a:bodyPr>
          <a:lstStyle/>
          <a:p>
            <a:pPr marL="457200" indent="-381000">
              <a:buClr>
                <a:srgbClr val="000000"/>
              </a:buClr>
              <a:buSzPts val="2400"/>
              <a:buFont typeface="Calibri"/>
              <a:buAutoNum type="arabicPeriod"/>
            </a:pPr>
            <a:r>
              <a:rPr lang="en-US" sz="2400" kern="0">
                <a:solidFill>
                  <a:srgbClr val="000000"/>
                </a:solidFill>
                <a:latin typeface="Calibri"/>
                <a:ea typeface="Calibri"/>
                <a:cs typeface="Calibri"/>
                <a:sym typeface="Calibri"/>
              </a:rPr>
              <a:t>Place pt in airborne isolation</a:t>
            </a:r>
            <a:endParaRPr sz="2400" kern="0">
              <a:solidFill>
                <a:srgbClr val="000000"/>
              </a:solidFill>
              <a:latin typeface="Calibri"/>
              <a:ea typeface="Calibri"/>
              <a:cs typeface="Calibri"/>
              <a:sym typeface="Calibri"/>
            </a:endParaRPr>
          </a:p>
        </p:txBody>
      </p:sp>
      <p:sp>
        <p:nvSpPr>
          <p:cNvPr id="145" name="Google Shape;145;g21b2c8f44bf_0_0"/>
          <p:cNvSpPr txBox="1"/>
          <p:nvPr/>
        </p:nvSpPr>
        <p:spPr>
          <a:xfrm>
            <a:off x="1020213" y="2798388"/>
            <a:ext cx="4629300" cy="554100"/>
          </a:xfrm>
          <a:prstGeom prst="rect">
            <a:avLst/>
          </a:prstGeom>
          <a:noFill/>
          <a:ln>
            <a:noFill/>
          </a:ln>
        </p:spPr>
        <p:txBody>
          <a:bodyPr spcFirstLastPara="1" wrap="square" lIns="91425" tIns="91425" rIns="91425" bIns="91425" anchor="t" anchorCtr="0">
            <a:spAutoFit/>
          </a:bodyPr>
          <a:lstStyle/>
          <a:p>
            <a:pPr>
              <a:buClr>
                <a:srgbClr val="000000"/>
              </a:buClr>
            </a:pPr>
            <a:r>
              <a:rPr lang="en-US" sz="2400" kern="0">
                <a:solidFill>
                  <a:srgbClr val="000000"/>
                </a:solidFill>
                <a:latin typeface="Calibri"/>
                <a:ea typeface="Calibri"/>
                <a:cs typeface="Calibri"/>
                <a:sym typeface="Calibri"/>
              </a:rPr>
              <a:t>2. Order QFT: </a:t>
            </a:r>
            <a:r>
              <a:rPr lang="en-US" sz="2400" kern="0">
                <a:solidFill>
                  <a:srgbClr val="FF0000"/>
                </a:solidFill>
                <a:latin typeface="Calibri"/>
                <a:ea typeface="Calibri"/>
                <a:cs typeface="Calibri"/>
                <a:sym typeface="Calibri"/>
              </a:rPr>
              <a:t>positive</a:t>
            </a:r>
            <a:endParaRPr sz="2400" kern="0">
              <a:solidFill>
                <a:srgbClr val="FF0000"/>
              </a:solidFill>
              <a:latin typeface="Calibri"/>
              <a:ea typeface="Calibri"/>
              <a:cs typeface="Calibri"/>
              <a:sym typeface="Calibri"/>
            </a:endParaRPr>
          </a:p>
        </p:txBody>
      </p:sp>
      <p:sp>
        <p:nvSpPr>
          <p:cNvPr id="146" name="Google Shape;146;g21b2c8f44bf_0_0"/>
          <p:cNvSpPr txBox="1"/>
          <p:nvPr/>
        </p:nvSpPr>
        <p:spPr>
          <a:xfrm>
            <a:off x="1020213" y="3306800"/>
            <a:ext cx="4350300" cy="554100"/>
          </a:xfrm>
          <a:prstGeom prst="rect">
            <a:avLst/>
          </a:prstGeom>
          <a:noFill/>
          <a:ln>
            <a:noFill/>
          </a:ln>
        </p:spPr>
        <p:txBody>
          <a:bodyPr spcFirstLastPara="1" wrap="square" lIns="91425" tIns="91425" rIns="91425" bIns="91425" anchor="t" anchorCtr="0">
            <a:spAutoFit/>
          </a:bodyPr>
          <a:lstStyle/>
          <a:p>
            <a:pPr>
              <a:buClr>
                <a:srgbClr val="000000"/>
              </a:buClr>
            </a:pPr>
            <a:r>
              <a:rPr lang="en-US" sz="2400" kern="0">
                <a:solidFill>
                  <a:srgbClr val="000000"/>
                </a:solidFill>
                <a:latin typeface="Calibri"/>
                <a:ea typeface="Calibri"/>
                <a:cs typeface="Calibri"/>
                <a:sym typeface="Calibri"/>
              </a:rPr>
              <a:t>3. Order Imaging: </a:t>
            </a:r>
            <a:r>
              <a:rPr lang="en-US" sz="2400" kern="0">
                <a:solidFill>
                  <a:srgbClr val="FF0000"/>
                </a:solidFill>
                <a:latin typeface="Calibri"/>
                <a:ea typeface="Calibri"/>
                <a:cs typeface="Calibri"/>
                <a:sym typeface="Calibri"/>
              </a:rPr>
              <a:t>CXR abnormal</a:t>
            </a:r>
            <a:endParaRPr sz="2400" kern="0">
              <a:solidFill>
                <a:srgbClr val="FF0000"/>
              </a:solidFill>
              <a:latin typeface="Calibri"/>
              <a:ea typeface="Calibri"/>
              <a:cs typeface="Calibri"/>
              <a:sym typeface="Calibri"/>
            </a:endParaRPr>
          </a:p>
        </p:txBody>
      </p:sp>
      <p:sp>
        <p:nvSpPr>
          <p:cNvPr id="147" name="Google Shape;147;g21b2c8f44bf_0_0"/>
          <p:cNvSpPr txBox="1"/>
          <p:nvPr/>
        </p:nvSpPr>
        <p:spPr>
          <a:xfrm>
            <a:off x="1020213" y="3786725"/>
            <a:ext cx="7260300" cy="2277900"/>
          </a:xfrm>
          <a:prstGeom prst="rect">
            <a:avLst/>
          </a:prstGeom>
          <a:noFill/>
          <a:ln>
            <a:noFill/>
          </a:ln>
        </p:spPr>
        <p:txBody>
          <a:bodyPr spcFirstLastPara="1" wrap="square" lIns="91425" tIns="91425" rIns="91425" bIns="91425" anchor="t" anchorCtr="0">
            <a:spAutoFit/>
          </a:bodyPr>
          <a:lstStyle/>
          <a:p>
            <a:pPr>
              <a:buClr>
                <a:srgbClr val="000000"/>
              </a:buClr>
            </a:pPr>
            <a:r>
              <a:rPr lang="en-US" sz="2400" kern="0">
                <a:solidFill>
                  <a:srgbClr val="000000"/>
                </a:solidFill>
                <a:latin typeface="Calibri"/>
                <a:ea typeface="Calibri"/>
                <a:cs typeface="Calibri"/>
                <a:sym typeface="Calibri"/>
              </a:rPr>
              <a:t>4. Collect 3 sputa samples</a:t>
            </a:r>
            <a:endParaRPr sz="2400" kern="0">
              <a:solidFill>
                <a:srgbClr val="000000"/>
              </a:solidFill>
              <a:latin typeface="Calibri"/>
              <a:ea typeface="Calibri"/>
              <a:cs typeface="Calibri"/>
              <a:sym typeface="Calibri"/>
            </a:endParaRPr>
          </a:p>
          <a:p>
            <a:pPr marL="457200" indent="-368300">
              <a:buClr>
                <a:srgbClr val="000000"/>
              </a:buClr>
              <a:buSzPts val="2200"/>
              <a:buFont typeface="Calibri"/>
              <a:buChar char="-"/>
            </a:pPr>
            <a:r>
              <a:rPr lang="en-US" sz="2200" kern="0">
                <a:solidFill>
                  <a:srgbClr val="000000"/>
                </a:solidFill>
                <a:latin typeface="Calibri"/>
                <a:ea typeface="Calibri"/>
                <a:cs typeface="Calibri"/>
                <a:sym typeface="Calibri"/>
              </a:rPr>
              <a:t>AFB smear and culture x 3 and MTB PCR x 1</a:t>
            </a:r>
            <a:endParaRPr sz="2200" kern="0">
              <a:solidFill>
                <a:srgbClr val="000000"/>
              </a:solidFill>
              <a:latin typeface="Calibri"/>
              <a:ea typeface="Calibri"/>
              <a:cs typeface="Calibri"/>
              <a:sym typeface="Calibri"/>
            </a:endParaRPr>
          </a:p>
          <a:p>
            <a:pPr marL="457200" indent="-368300">
              <a:buClr>
                <a:srgbClr val="000000"/>
              </a:buClr>
              <a:buSzPts val="2200"/>
              <a:buFont typeface="Calibri"/>
              <a:buChar char="-"/>
            </a:pPr>
            <a:r>
              <a:rPr lang="en-US" sz="2200" kern="0">
                <a:solidFill>
                  <a:srgbClr val="000000"/>
                </a:solidFill>
                <a:latin typeface="Calibri"/>
                <a:ea typeface="Calibri"/>
                <a:cs typeface="Calibri"/>
                <a:sym typeface="Calibri"/>
              </a:rPr>
              <a:t>Samples collected at least 8 hr apart</a:t>
            </a:r>
            <a:endParaRPr sz="2200" kern="0">
              <a:solidFill>
                <a:srgbClr val="000000"/>
              </a:solidFill>
              <a:latin typeface="Calibri"/>
              <a:ea typeface="Calibri"/>
              <a:cs typeface="Calibri"/>
              <a:sym typeface="Calibri"/>
            </a:endParaRPr>
          </a:p>
          <a:p>
            <a:pPr marL="457200" indent="-368300">
              <a:buClr>
                <a:srgbClr val="000000"/>
              </a:buClr>
              <a:buSzPts val="2200"/>
              <a:buFont typeface="Calibri"/>
              <a:buChar char="-"/>
            </a:pPr>
            <a:r>
              <a:rPr lang="en-US" sz="2200" kern="0">
                <a:solidFill>
                  <a:srgbClr val="000000"/>
                </a:solidFill>
                <a:latin typeface="Calibri"/>
                <a:ea typeface="Calibri"/>
                <a:cs typeface="Calibri"/>
                <a:sym typeface="Calibri"/>
              </a:rPr>
              <a:t>At least 1 specimen should be induced OR collected early morning</a:t>
            </a:r>
            <a:endParaRPr sz="2200" kern="0">
              <a:solidFill>
                <a:srgbClr val="000000"/>
              </a:solidFill>
              <a:latin typeface="Calibri"/>
              <a:ea typeface="Calibri"/>
              <a:cs typeface="Calibri"/>
              <a:sym typeface="Calibri"/>
            </a:endParaRPr>
          </a:p>
          <a:p>
            <a:pPr>
              <a:buClr>
                <a:srgbClr val="000000"/>
              </a:buClr>
            </a:pPr>
            <a:r>
              <a:rPr lang="en-US" sz="2400" kern="0">
                <a:solidFill>
                  <a:srgbClr val="000000"/>
                </a:solidFill>
                <a:latin typeface="Calibri"/>
                <a:ea typeface="Calibri"/>
                <a:cs typeface="Calibri"/>
                <a:sym typeface="Calibri"/>
              </a:rPr>
              <a:t>5. Notify Public Health of patient &amp; work up initiated</a:t>
            </a:r>
            <a:endParaRPr sz="2400" kern="0">
              <a:solidFill>
                <a:srgbClr val="000000"/>
              </a:solidFill>
              <a:latin typeface="Calibri"/>
              <a:ea typeface="Calibri"/>
              <a:cs typeface="Calibri"/>
              <a:sym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222f5143a5_0_15"/>
          <p:cNvSpPr txBox="1">
            <a:spLocks noGrp="1"/>
          </p:cNvSpPr>
          <p:nvPr>
            <p:ph type="title"/>
          </p:nvPr>
        </p:nvSpPr>
        <p:spPr>
          <a:xfrm>
            <a:off x="839570" y="365127"/>
            <a:ext cx="10512900" cy="981000"/>
          </a:xfrm>
          <a:prstGeom prst="rect">
            <a:avLst/>
          </a:prstGeom>
        </p:spPr>
        <p:txBody>
          <a:bodyPr spcFirstLastPara="1" wrap="square" lIns="91425" tIns="45700" rIns="91425" bIns="45700" anchor="t" anchorCtr="0">
            <a:noAutofit/>
          </a:bodyPr>
          <a:lstStyle/>
          <a:p>
            <a:pPr>
              <a:buClr>
                <a:schemeClr val="dk1"/>
              </a:buClr>
              <a:buSzPts val="1100"/>
            </a:pPr>
            <a:r>
              <a:rPr lang="en-US"/>
              <a:t>Case Study #2 (cont.)</a:t>
            </a:r>
            <a:endParaRPr/>
          </a:p>
          <a:p>
            <a:endParaRPr/>
          </a:p>
        </p:txBody>
      </p:sp>
      <p:sp>
        <p:nvSpPr>
          <p:cNvPr id="154" name="Google Shape;154;g2222f5143a5_0_15"/>
          <p:cNvSpPr txBox="1">
            <a:spLocks noGrp="1"/>
          </p:cNvSpPr>
          <p:nvPr>
            <p:ph type="body" idx="1"/>
          </p:nvPr>
        </p:nvSpPr>
        <p:spPr>
          <a:xfrm>
            <a:off x="839570" y="1444625"/>
            <a:ext cx="10512900" cy="4351200"/>
          </a:xfrm>
          <a:prstGeom prst="rect">
            <a:avLst/>
          </a:prstGeom>
        </p:spPr>
        <p:txBody>
          <a:bodyPr spcFirstLastPara="1" wrap="square" lIns="91425" tIns="45700" rIns="91425" bIns="45700" anchor="t" anchorCtr="0">
            <a:noAutofit/>
          </a:bodyPr>
          <a:lstStyle/>
          <a:p>
            <a:pPr marL="0" indent="0">
              <a:buNone/>
            </a:pPr>
            <a:r>
              <a:rPr lang="en-US" sz="2400"/>
              <a:t>If preliminary (PCR and smear) results are </a:t>
            </a:r>
            <a:r>
              <a:rPr lang="en-US" sz="2400" b="1">
                <a:highlight>
                  <a:srgbClr val="FFFF00"/>
                </a:highlight>
              </a:rPr>
              <a:t>negative:</a:t>
            </a:r>
            <a:endParaRPr sz="2400" b="1">
              <a:highlight>
                <a:srgbClr val="FFFF00"/>
              </a:highlight>
            </a:endParaRPr>
          </a:p>
          <a:p>
            <a:pPr indent="-381000">
              <a:buSzPts val="2400"/>
            </a:pPr>
            <a:r>
              <a:rPr lang="en-US" sz="2400"/>
              <a:t>Pt can be removed from airborne isolation once the following criteria have been met:</a:t>
            </a:r>
            <a:endParaRPr sz="2400"/>
          </a:p>
          <a:p>
            <a:pPr indent="0">
              <a:buNone/>
            </a:pPr>
            <a:endParaRPr sz="2400"/>
          </a:p>
          <a:p>
            <a:pPr lvl="1" indent="-381000">
              <a:buSzPts val="2400"/>
            </a:pPr>
            <a:r>
              <a:rPr lang="en-US" sz="2400"/>
              <a:t>All aspects of TB workup is completed (QFT, CXR)</a:t>
            </a:r>
            <a:endParaRPr sz="2400"/>
          </a:p>
          <a:p>
            <a:pPr lvl="1" indent="-381000">
              <a:spcBef>
                <a:spcPts val="0"/>
              </a:spcBef>
              <a:buSzPts val="2400"/>
            </a:pPr>
            <a:r>
              <a:rPr lang="en-US" sz="2400"/>
              <a:t>AFB Smear negativ</a:t>
            </a:r>
            <a:r>
              <a:rPr lang="en-US" sz="2400">
                <a:highlight>
                  <a:schemeClr val="lt1"/>
                </a:highlight>
              </a:rPr>
              <a:t>e x 3, PCR negative x 1</a:t>
            </a:r>
            <a:endParaRPr sz="2400">
              <a:highlight>
                <a:schemeClr val="lt1"/>
              </a:highlight>
            </a:endParaRPr>
          </a:p>
          <a:p>
            <a:pPr lvl="1" indent="-381000">
              <a:spcBef>
                <a:spcPts val="0"/>
              </a:spcBef>
              <a:buSzPts val="2400"/>
            </a:pPr>
            <a:r>
              <a:rPr lang="en-US" sz="2400"/>
              <a:t>Public Health has been notified </a:t>
            </a:r>
            <a:endParaRPr sz="2400"/>
          </a:p>
          <a:p>
            <a:pPr lvl="1" indent="-381000">
              <a:spcBef>
                <a:spcPts val="0"/>
              </a:spcBef>
              <a:buSzPts val="2400"/>
            </a:pPr>
            <a:r>
              <a:rPr lang="en-US" sz="2400"/>
              <a:t>Pt has an alternative working diagnosis</a:t>
            </a:r>
            <a:endParaRPr sz="2400"/>
          </a:p>
        </p:txBody>
      </p:sp>
      <p:sp>
        <p:nvSpPr>
          <p:cNvPr id="155" name="Google Shape;155;g2222f5143a5_0_15"/>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154</a:t>
            </a:fld>
            <a:endParaRPr kern="0">
              <a:solidFill>
                <a:srgbClr val="000000"/>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222f5143a5_0_22"/>
          <p:cNvSpPr txBox="1">
            <a:spLocks noGrp="1"/>
          </p:cNvSpPr>
          <p:nvPr>
            <p:ph type="title"/>
          </p:nvPr>
        </p:nvSpPr>
        <p:spPr>
          <a:xfrm>
            <a:off x="839558" y="423902"/>
            <a:ext cx="10512900" cy="981000"/>
          </a:xfrm>
          <a:prstGeom prst="rect">
            <a:avLst/>
          </a:prstGeom>
        </p:spPr>
        <p:txBody>
          <a:bodyPr spcFirstLastPara="1" wrap="square" lIns="91425" tIns="45700" rIns="91425" bIns="45700" anchor="t" anchorCtr="0">
            <a:noAutofit/>
          </a:bodyPr>
          <a:lstStyle/>
          <a:p>
            <a:pPr>
              <a:buClr>
                <a:schemeClr val="dk1"/>
              </a:buClr>
              <a:buSzPts val="1100"/>
            </a:pPr>
            <a:r>
              <a:rPr lang="en-US"/>
              <a:t>Case Study #2 (cont.)</a:t>
            </a:r>
            <a:endParaRPr/>
          </a:p>
          <a:p>
            <a:endParaRPr/>
          </a:p>
        </p:txBody>
      </p:sp>
      <p:sp>
        <p:nvSpPr>
          <p:cNvPr id="162" name="Google Shape;162;g2222f5143a5_0_22"/>
          <p:cNvSpPr txBox="1">
            <a:spLocks noGrp="1"/>
          </p:cNvSpPr>
          <p:nvPr>
            <p:ph type="body" idx="1"/>
          </p:nvPr>
        </p:nvSpPr>
        <p:spPr>
          <a:xfrm>
            <a:off x="449401" y="1404900"/>
            <a:ext cx="11293200" cy="4351200"/>
          </a:xfrm>
          <a:prstGeom prst="rect">
            <a:avLst/>
          </a:prstGeom>
        </p:spPr>
        <p:txBody>
          <a:bodyPr spcFirstLastPara="1" wrap="square" lIns="91425" tIns="45700" rIns="91425" bIns="45700" anchor="t" anchorCtr="0">
            <a:noAutofit/>
          </a:bodyPr>
          <a:lstStyle/>
          <a:p>
            <a:pPr marL="0" indent="0">
              <a:buNone/>
            </a:pPr>
            <a:r>
              <a:rPr lang="en-US" sz="2400"/>
              <a:t>If preliminary (PCR and/or smear) results are </a:t>
            </a:r>
            <a:r>
              <a:rPr lang="en-US" sz="2400" b="1">
                <a:highlight>
                  <a:srgbClr val="FFFF00"/>
                </a:highlight>
              </a:rPr>
              <a:t>positive:</a:t>
            </a:r>
            <a:endParaRPr sz="2400">
              <a:highlight>
                <a:srgbClr val="FFFF00"/>
              </a:highlight>
            </a:endParaRPr>
          </a:p>
          <a:p>
            <a:pPr indent="-381000">
              <a:buSzPts val="2400"/>
            </a:pPr>
            <a:r>
              <a:rPr lang="en-US" sz="2400"/>
              <a:t>Public Health begins to connect with patient </a:t>
            </a:r>
            <a:r>
              <a:rPr lang="en-US" sz="2400" b="1"/>
              <a:t>during </a:t>
            </a:r>
            <a:r>
              <a:rPr lang="en-US" sz="2400"/>
              <a:t>hospitalization </a:t>
            </a:r>
            <a:endParaRPr sz="2400"/>
          </a:p>
          <a:p>
            <a:pPr indent="-381000">
              <a:spcBef>
                <a:spcPts val="0"/>
              </a:spcBef>
              <a:buSzPts val="2400"/>
            </a:pPr>
            <a:r>
              <a:rPr lang="en-US" sz="2400"/>
              <a:t>Pt can be removed from airborne isolation once the following criteria have been met:</a:t>
            </a:r>
            <a:endParaRPr sz="2400"/>
          </a:p>
          <a:p>
            <a:pPr lvl="1" indent="-381000">
              <a:spcBef>
                <a:spcPts val="0"/>
              </a:spcBef>
              <a:buSzPts val="2400"/>
            </a:pPr>
            <a:r>
              <a:rPr lang="en-US" sz="2400"/>
              <a:t>Pt has been taking TB medications for 14 days</a:t>
            </a:r>
            <a:endParaRPr sz="2400"/>
          </a:p>
          <a:p>
            <a:pPr lvl="1" indent="-381000">
              <a:spcBef>
                <a:spcPts val="0"/>
              </a:spcBef>
              <a:buSzPts val="2400"/>
            </a:pPr>
            <a:r>
              <a:rPr lang="en-US" sz="2400"/>
              <a:t>Symptoms improvement</a:t>
            </a:r>
            <a:endParaRPr sz="2400"/>
          </a:p>
          <a:p>
            <a:pPr lvl="1" indent="-381000">
              <a:spcBef>
                <a:spcPts val="0"/>
              </a:spcBef>
              <a:buSzPts val="2400"/>
            </a:pPr>
            <a:r>
              <a:rPr lang="en-US" sz="2400"/>
              <a:t>AFB Smear negative x 3 (Public health may request additional sputa samples)</a:t>
            </a:r>
            <a:endParaRPr sz="2400"/>
          </a:p>
          <a:p>
            <a:pPr indent="-381000">
              <a:spcBef>
                <a:spcPts val="0"/>
              </a:spcBef>
              <a:buSzPts val="2400"/>
            </a:pPr>
            <a:r>
              <a:rPr lang="en-US" sz="2400"/>
              <a:t>Hospital completes </a:t>
            </a:r>
            <a:r>
              <a:rPr lang="en-US" sz="2400" b="1"/>
              <a:t>GOTCH</a:t>
            </a:r>
            <a:r>
              <a:rPr lang="en-US" sz="2400"/>
              <a:t> form &amp; sends to Public Health </a:t>
            </a:r>
            <a:endParaRPr sz="2400"/>
          </a:p>
          <a:p>
            <a:pPr lvl="1" indent="-381000">
              <a:spcBef>
                <a:spcPts val="0"/>
              </a:spcBef>
              <a:buSzPts val="2400"/>
            </a:pPr>
            <a:r>
              <a:rPr lang="en-US" sz="2400"/>
              <a:t>Public Health reviews to approve or deny (at least </a:t>
            </a:r>
            <a:r>
              <a:rPr lang="en-US" sz="2400">
                <a:highlight>
                  <a:schemeClr val="lt1"/>
                </a:highlight>
              </a:rPr>
              <a:t>24 hrs n</a:t>
            </a:r>
            <a:r>
              <a:rPr lang="en-US" sz="2400"/>
              <a:t>eeded to review)</a:t>
            </a:r>
            <a:endParaRPr sz="2400"/>
          </a:p>
          <a:p>
            <a:pPr lvl="1" indent="-381000">
              <a:spcBef>
                <a:spcPts val="0"/>
              </a:spcBef>
              <a:buSzPts val="2400"/>
            </a:pPr>
            <a:r>
              <a:rPr lang="en-US" sz="2400"/>
              <a:t>Patient cannot be discharged/transferred until approved GOTCH is received </a:t>
            </a:r>
            <a:endParaRPr sz="2400"/>
          </a:p>
          <a:p>
            <a:pPr lvl="1" indent="-381000">
              <a:spcBef>
                <a:spcPts val="0"/>
              </a:spcBef>
              <a:buSzPts val="2400"/>
            </a:pPr>
            <a:r>
              <a:rPr lang="en-US" sz="2400"/>
              <a:t>Ensure public safety through home visit prior to discharge</a:t>
            </a:r>
            <a:endParaRPr sz="2400"/>
          </a:p>
          <a:p>
            <a:pPr marL="0" indent="0">
              <a:buSzPts val="1100"/>
              <a:buNone/>
            </a:pPr>
            <a:r>
              <a:rPr lang="en-US" sz="2400" b="1"/>
              <a:t> </a:t>
            </a:r>
            <a:endParaRPr/>
          </a:p>
        </p:txBody>
      </p:sp>
      <p:sp>
        <p:nvSpPr>
          <p:cNvPr id="163" name="Google Shape;163;g2222f5143a5_0_22"/>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155</a:t>
            </a:fld>
            <a:endParaRPr kern="0">
              <a:solidFill>
                <a:srgbClr val="000000"/>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1b2c8f44bf_0_10"/>
          <p:cNvSpPr txBox="1">
            <a:spLocks noGrp="1"/>
          </p:cNvSpPr>
          <p:nvPr>
            <p:ph type="title"/>
          </p:nvPr>
        </p:nvSpPr>
        <p:spPr>
          <a:xfrm>
            <a:off x="839570" y="365127"/>
            <a:ext cx="10512900" cy="981000"/>
          </a:xfrm>
          <a:prstGeom prst="rect">
            <a:avLst/>
          </a:prstGeom>
        </p:spPr>
        <p:txBody>
          <a:bodyPr spcFirstLastPara="1" wrap="square" lIns="91425" tIns="45700" rIns="91425" bIns="45700" anchor="t" anchorCtr="0">
            <a:noAutofit/>
          </a:bodyPr>
          <a:lstStyle/>
          <a:p>
            <a:r>
              <a:rPr lang="en-US"/>
              <a:t>GOTCH Form</a:t>
            </a:r>
            <a:endParaRPr/>
          </a:p>
        </p:txBody>
      </p:sp>
      <p:sp>
        <p:nvSpPr>
          <p:cNvPr id="170" name="Google Shape;170;g21b2c8f44bf_0_10"/>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156</a:t>
            </a:fld>
            <a:endParaRPr kern="0">
              <a:solidFill>
                <a:srgbClr val="000000"/>
              </a:solidFill>
            </a:endParaRPr>
          </a:p>
        </p:txBody>
      </p:sp>
      <p:pic>
        <p:nvPicPr>
          <p:cNvPr id="171" name="Google Shape;171;g21b2c8f44bf_0_10"/>
          <p:cNvPicPr preferRelativeResize="0"/>
          <p:nvPr/>
        </p:nvPicPr>
        <p:blipFill>
          <a:blip r:embed="rId3">
            <a:alphaModFix/>
          </a:blip>
          <a:stretch>
            <a:fillRect/>
          </a:stretch>
        </p:blipFill>
        <p:spPr>
          <a:xfrm>
            <a:off x="225339" y="1083775"/>
            <a:ext cx="5613851" cy="4238656"/>
          </a:xfrm>
          <a:prstGeom prst="rect">
            <a:avLst/>
          </a:prstGeom>
          <a:noFill/>
          <a:ln>
            <a:noFill/>
          </a:ln>
        </p:spPr>
      </p:pic>
      <p:pic>
        <p:nvPicPr>
          <p:cNvPr id="172" name="Google Shape;172;g21b2c8f44bf_0_10"/>
          <p:cNvPicPr preferRelativeResize="0"/>
          <p:nvPr/>
        </p:nvPicPr>
        <p:blipFill>
          <a:blip r:embed="rId4">
            <a:alphaModFix/>
          </a:blip>
          <a:stretch>
            <a:fillRect/>
          </a:stretch>
        </p:blipFill>
        <p:spPr>
          <a:xfrm>
            <a:off x="5839188" y="1435425"/>
            <a:ext cx="6057132" cy="423865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222f5143a5_0_30"/>
          <p:cNvSpPr txBox="1">
            <a:spLocks noGrp="1"/>
          </p:cNvSpPr>
          <p:nvPr>
            <p:ph type="title"/>
          </p:nvPr>
        </p:nvSpPr>
        <p:spPr>
          <a:xfrm>
            <a:off x="839570" y="365127"/>
            <a:ext cx="10512900" cy="981000"/>
          </a:xfrm>
          <a:prstGeom prst="rect">
            <a:avLst/>
          </a:prstGeom>
        </p:spPr>
        <p:txBody>
          <a:bodyPr spcFirstLastPara="1" wrap="square" lIns="91425" tIns="45700" rIns="91425" bIns="45700" anchor="t" anchorCtr="0">
            <a:noAutofit/>
          </a:bodyPr>
          <a:lstStyle/>
          <a:p>
            <a:r>
              <a:rPr lang="en-US"/>
              <a:t>Contact Investigation</a:t>
            </a:r>
            <a:endParaRPr/>
          </a:p>
        </p:txBody>
      </p:sp>
      <p:sp>
        <p:nvSpPr>
          <p:cNvPr id="179" name="Google Shape;179;g2222f5143a5_0_30"/>
          <p:cNvSpPr txBox="1">
            <a:spLocks noGrp="1"/>
          </p:cNvSpPr>
          <p:nvPr>
            <p:ph type="body" idx="1"/>
          </p:nvPr>
        </p:nvSpPr>
        <p:spPr>
          <a:xfrm>
            <a:off x="839563" y="1253400"/>
            <a:ext cx="10971600" cy="4351200"/>
          </a:xfrm>
          <a:prstGeom prst="rect">
            <a:avLst/>
          </a:prstGeom>
        </p:spPr>
        <p:txBody>
          <a:bodyPr spcFirstLastPara="1" wrap="square" lIns="91425" tIns="45700" rIns="91425" bIns="45700" anchor="t" anchorCtr="0">
            <a:noAutofit/>
          </a:bodyPr>
          <a:lstStyle/>
          <a:p>
            <a:r>
              <a:rPr lang="en-US"/>
              <a:t>Every newly diagnosed TB patient requires a contact investigation.</a:t>
            </a:r>
            <a:endParaRPr/>
          </a:p>
          <a:p>
            <a:pPr lvl="1">
              <a:spcBef>
                <a:spcPts val="0"/>
              </a:spcBef>
            </a:pPr>
            <a:r>
              <a:rPr lang="en-US"/>
              <a:t>Interview contacts </a:t>
            </a:r>
            <a:endParaRPr/>
          </a:p>
          <a:p>
            <a:pPr lvl="1">
              <a:spcBef>
                <a:spcPts val="0"/>
              </a:spcBef>
            </a:pPr>
            <a:r>
              <a:rPr lang="en-US"/>
              <a:t>Coordinate Baseline QFT</a:t>
            </a:r>
            <a:endParaRPr/>
          </a:p>
          <a:p>
            <a:pPr lvl="2">
              <a:spcBef>
                <a:spcPts val="0"/>
              </a:spcBef>
            </a:pPr>
            <a:r>
              <a:rPr lang="en-US"/>
              <a:t>If negative → Repeat QFT 8-10 week after last exposure </a:t>
            </a:r>
            <a:endParaRPr/>
          </a:p>
          <a:p>
            <a:pPr lvl="2">
              <a:spcBef>
                <a:spcPts val="0"/>
              </a:spcBef>
            </a:pPr>
            <a:r>
              <a:rPr lang="en-US"/>
              <a:t>If positive → CXR</a:t>
            </a:r>
            <a:endParaRPr/>
          </a:p>
          <a:p>
            <a:pPr>
              <a:spcBef>
                <a:spcPts val="0"/>
              </a:spcBef>
            </a:pPr>
            <a:r>
              <a:rPr lang="en-US"/>
              <a:t>Public Health coordinates with contact’s PCP to complete evaluation &amp; treatment (if LTBI diagnosed)</a:t>
            </a:r>
            <a:endParaRPr/>
          </a:p>
          <a:p>
            <a:pPr>
              <a:spcBef>
                <a:spcPts val="0"/>
              </a:spcBef>
            </a:pPr>
            <a:r>
              <a:rPr lang="en-US"/>
              <a:t>Importance of CI: Additional active cases have been found in the past </a:t>
            </a:r>
            <a:endParaRPr/>
          </a:p>
        </p:txBody>
      </p:sp>
      <p:sp>
        <p:nvSpPr>
          <p:cNvPr id="180" name="Google Shape;180;g2222f5143a5_0_30"/>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157</a:t>
            </a:fld>
            <a:endParaRPr kern="0">
              <a:solidFill>
                <a:srgbClr val="000000"/>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1a9b79489e_0_52"/>
          <p:cNvSpPr txBox="1">
            <a:spLocks noGrp="1"/>
          </p:cNvSpPr>
          <p:nvPr>
            <p:ph type="title"/>
          </p:nvPr>
        </p:nvSpPr>
        <p:spPr>
          <a:xfrm>
            <a:off x="839570" y="365127"/>
            <a:ext cx="10512900" cy="981000"/>
          </a:xfrm>
          <a:prstGeom prst="rect">
            <a:avLst/>
          </a:prstGeom>
        </p:spPr>
        <p:txBody>
          <a:bodyPr spcFirstLastPara="1" wrap="square" lIns="91425" tIns="45700" rIns="91425" bIns="45700" anchor="t" anchorCtr="0">
            <a:noAutofit/>
          </a:bodyPr>
          <a:lstStyle/>
          <a:p>
            <a:r>
              <a:rPr lang="en-US"/>
              <a:t>Takeaways</a:t>
            </a:r>
            <a:endParaRPr/>
          </a:p>
        </p:txBody>
      </p:sp>
      <p:sp>
        <p:nvSpPr>
          <p:cNvPr id="187" name="Google Shape;187;g21a9b79489e_0_52"/>
          <p:cNvSpPr txBox="1">
            <a:spLocks noGrp="1"/>
          </p:cNvSpPr>
          <p:nvPr>
            <p:ph type="body" idx="1"/>
          </p:nvPr>
        </p:nvSpPr>
        <p:spPr>
          <a:xfrm>
            <a:off x="838663" y="1875825"/>
            <a:ext cx="10286700" cy="2125500"/>
          </a:xfrm>
          <a:prstGeom prst="rect">
            <a:avLst/>
          </a:prstGeom>
        </p:spPr>
        <p:txBody>
          <a:bodyPr spcFirstLastPara="1" wrap="square" lIns="91425" tIns="45700" rIns="91425" bIns="45700" anchor="t" anchorCtr="0">
            <a:noAutofit/>
          </a:bodyPr>
          <a:lstStyle/>
          <a:p>
            <a:pPr indent="-400050">
              <a:buSzPts val="2700"/>
            </a:pPr>
            <a:r>
              <a:rPr lang="en-US" sz="2700"/>
              <a:t>All components of TB workup must be completed or plan is in place</a:t>
            </a:r>
            <a:endParaRPr sz="2700"/>
          </a:p>
          <a:p>
            <a:pPr indent="0">
              <a:buNone/>
            </a:pPr>
            <a:endParaRPr sz="2700"/>
          </a:p>
          <a:p>
            <a:pPr indent="-400050">
              <a:buSzPts val="2700"/>
            </a:pPr>
            <a:r>
              <a:rPr lang="en-US" sz="2700"/>
              <a:t>GOTCH needed before discharge</a:t>
            </a:r>
            <a:endParaRPr sz="2700"/>
          </a:p>
          <a:p>
            <a:pPr indent="0">
              <a:buNone/>
            </a:pPr>
            <a:endParaRPr sz="2700"/>
          </a:p>
          <a:p>
            <a:pPr indent="-400050">
              <a:buSzPts val="2700"/>
            </a:pPr>
            <a:r>
              <a:rPr lang="en-US" sz="2700"/>
              <a:t>Public Health follows active cases closely &amp; is always available for consultations or questions</a:t>
            </a:r>
            <a:endParaRPr sz="2700"/>
          </a:p>
          <a:p>
            <a:pPr marL="0" indent="0">
              <a:buNone/>
            </a:pPr>
            <a:endParaRPr sz="2400"/>
          </a:p>
          <a:p>
            <a:pPr marL="0" indent="0">
              <a:buNone/>
            </a:pPr>
            <a:endParaRPr sz="2400"/>
          </a:p>
        </p:txBody>
      </p:sp>
      <p:sp>
        <p:nvSpPr>
          <p:cNvPr id="188" name="Google Shape;188;g21a9b79489e_0_52"/>
          <p:cNvSpPr txBox="1">
            <a:spLocks noGrp="1"/>
          </p:cNvSpPr>
          <p:nvPr>
            <p:ph type="sldNum" idx="12"/>
          </p:nvPr>
        </p:nvSpPr>
        <p:spPr>
          <a:xfrm>
            <a:off x="8609945" y="6356354"/>
            <a:ext cx="2742600" cy="365100"/>
          </a:xfrm>
          <a:prstGeom prst="rect">
            <a:avLst/>
          </a:prstGeom>
        </p:spPr>
        <p:txBody>
          <a:bodyPr spcFirstLastPara="1" wrap="square" lIns="91425" tIns="45700" rIns="91425" bIns="45700" anchor="t" anchorCtr="0">
            <a:noAutofit/>
          </a:bodyPr>
          <a:lstStyle/>
          <a:p>
            <a:fld id="{00000000-1234-1234-1234-123412341234}" type="slidenum">
              <a:rPr lang="en-US" kern="0">
                <a:solidFill>
                  <a:srgbClr val="000000"/>
                </a:solidFill>
              </a:rPr>
              <a:pPr/>
              <a:t>158</a:t>
            </a:fld>
            <a:endParaRPr kern="0">
              <a:solidFill>
                <a:srgbClr val="000000"/>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22299243be9_0_7"/>
          <p:cNvSpPr txBox="1"/>
          <p:nvPr/>
        </p:nvSpPr>
        <p:spPr>
          <a:xfrm>
            <a:off x="1808571" y="1680125"/>
            <a:ext cx="9199500" cy="746400"/>
          </a:xfrm>
          <a:prstGeom prst="rect">
            <a:avLst/>
          </a:prstGeom>
          <a:noFill/>
          <a:ln>
            <a:noFill/>
          </a:ln>
        </p:spPr>
        <p:txBody>
          <a:bodyPr spcFirstLastPara="1" wrap="square" lIns="68550" tIns="34250" rIns="68550" bIns="34250" anchor="t" anchorCtr="0">
            <a:spAutoFit/>
          </a:bodyPr>
          <a:lstStyle/>
          <a:p>
            <a:pPr algn="ctr">
              <a:buClr>
                <a:srgbClr val="000000"/>
              </a:buClr>
            </a:pPr>
            <a:r>
              <a:rPr lang="en-US" sz="4400" b="1" kern="0">
                <a:solidFill>
                  <a:srgbClr val="FFFFFF"/>
                </a:solidFill>
                <a:latin typeface="Calibri"/>
                <a:ea typeface="Calibri"/>
                <a:cs typeface="Calibri"/>
                <a:sym typeface="Calibri"/>
              </a:rPr>
              <a:t>[Title]</a:t>
            </a:r>
            <a:endParaRPr sz="1400" kern="0">
              <a:solidFill>
                <a:srgbClr val="000000"/>
              </a:solidFill>
              <a:latin typeface="Arial"/>
              <a:cs typeface="Arial"/>
              <a:sym typeface="Arial"/>
            </a:endParaRPr>
          </a:p>
        </p:txBody>
      </p:sp>
      <p:sp>
        <p:nvSpPr>
          <p:cNvPr id="195" name="Google Shape;195;g22299243be9_0_7"/>
          <p:cNvSpPr txBox="1"/>
          <p:nvPr/>
        </p:nvSpPr>
        <p:spPr>
          <a:xfrm>
            <a:off x="5236300" y="4223600"/>
            <a:ext cx="6418500" cy="1992772"/>
          </a:xfrm>
          <a:prstGeom prst="rect">
            <a:avLst/>
          </a:prstGeom>
          <a:noFill/>
          <a:ln>
            <a:noFill/>
          </a:ln>
        </p:spPr>
        <p:txBody>
          <a:bodyPr spcFirstLastPara="1" wrap="square" lIns="68550" tIns="34250" rIns="68550" bIns="34250" anchor="t" anchorCtr="0">
            <a:spAutoFit/>
          </a:bodyPr>
          <a:lstStyle/>
          <a:p>
            <a:pPr algn="r">
              <a:spcBef>
                <a:spcPts val="640"/>
              </a:spcBef>
              <a:buClr>
                <a:srgbClr val="000000"/>
              </a:buClr>
              <a:buSzPts val="1100"/>
            </a:pPr>
            <a:r>
              <a:rPr lang="en-US" sz="2400" kern="0">
                <a:solidFill>
                  <a:srgbClr val="006F63"/>
                </a:solidFill>
                <a:latin typeface="Calibri"/>
                <a:ea typeface="Calibri"/>
                <a:cs typeface="Calibri"/>
                <a:sym typeface="Calibri"/>
              </a:rPr>
              <a:t>Sonoma County Tuberculosis Control</a:t>
            </a:r>
            <a:br>
              <a:rPr lang="en-US" sz="2400" kern="0">
                <a:solidFill>
                  <a:srgbClr val="000000"/>
                </a:solidFill>
                <a:latin typeface="Calibri"/>
                <a:ea typeface="Calibri"/>
                <a:cs typeface="Calibri"/>
                <a:sym typeface="Calibri"/>
              </a:rPr>
            </a:br>
            <a:r>
              <a:rPr lang="en-US" sz="2400" kern="0">
                <a:solidFill>
                  <a:srgbClr val="000000"/>
                </a:solidFill>
                <a:latin typeface="Calibri"/>
                <a:ea typeface="Calibri"/>
                <a:cs typeface="Calibri"/>
                <a:sym typeface="Calibri"/>
              </a:rPr>
              <a:t>418 Riley St, Santa Rosa, CA, 95404</a:t>
            </a:r>
            <a:br>
              <a:rPr lang="en-US" sz="2400" kern="0">
                <a:solidFill>
                  <a:srgbClr val="000000"/>
                </a:solidFill>
                <a:latin typeface="Calibri"/>
                <a:ea typeface="Calibri"/>
                <a:cs typeface="Calibri"/>
                <a:sym typeface="Calibri"/>
              </a:rPr>
            </a:br>
            <a:r>
              <a:rPr lang="en-US" sz="2400" kern="0">
                <a:solidFill>
                  <a:srgbClr val="000000"/>
                </a:solidFill>
                <a:latin typeface="Calibri"/>
                <a:ea typeface="Calibri"/>
                <a:cs typeface="Calibri"/>
                <a:sym typeface="Calibri"/>
              </a:rPr>
              <a:t>P: 707-565-4568</a:t>
            </a:r>
            <a:br>
              <a:rPr lang="en-US" sz="2400" kern="0">
                <a:solidFill>
                  <a:srgbClr val="000000"/>
                </a:solidFill>
                <a:latin typeface="Calibri"/>
                <a:ea typeface="Calibri"/>
                <a:cs typeface="Calibri"/>
                <a:sym typeface="Calibri"/>
              </a:rPr>
            </a:br>
            <a:r>
              <a:rPr lang="en-US" sz="2400" kern="0">
                <a:solidFill>
                  <a:srgbClr val="000000"/>
                </a:solidFill>
                <a:latin typeface="Calibri"/>
                <a:ea typeface="Calibri"/>
                <a:cs typeface="Calibri"/>
                <a:sym typeface="Calibri"/>
              </a:rPr>
              <a:t>F: 707-565-4565</a:t>
            </a:r>
            <a:br>
              <a:rPr lang="en-US" sz="2400" kern="0">
                <a:solidFill>
                  <a:srgbClr val="000000"/>
                </a:solidFill>
                <a:latin typeface="Calibri"/>
                <a:ea typeface="Calibri"/>
                <a:cs typeface="Calibri"/>
                <a:sym typeface="Calibri"/>
              </a:rPr>
            </a:br>
            <a:r>
              <a:rPr lang="en-US" sz="2400" u="sng" kern="0">
                <a:solidFill>
                  <a:srgbClr val="002060"/>
                </a:solidFill>
                <a:latin typeface="Calibri"/>
                <a:ea typeface="Calibri"/>
                <a:cs typeface="Calibri"/>
                <a:sym typeface="Calibri"/>
                <a:hlinkClick r:id="rId3"/>
              </a:rPr>
              <a:t>phnurse@sonoma-county.org</a:t>
            </a:r>
            <a:endParaRPr sz="1600" b="1" kern="0">
              <a:solidFill>
                <a:srgbClr val="0C0C0C"/>
              </a:solidFill>
              <a:latin typeface="Calibri"/>
              <a:ea typeface="Calibri"/>
              <a:cs typeface="Calibri"/>
              <a:sym typeface="Calibri"/>
            </a:endParaRPr>
          </a:p>
        </p:txBody>
      </p:sp>
      <p:sp>
        <p:nvSpPr>
          <p:cNvPr id="196" name="Google Shape;196;g22299243be9_0_7"/>
          <p:cNvSpPr/>
          <p:nvPr/>
        </p:nvSpPr>
        <p:spPr>
          <a:xfrm>
            <a:off x="1104313" y="836350"/>
            <a:ext cx="10724400" cy="2592600"/>
          </a:xfrm>
          <a:prstGeom prst="rect">
            <a:avLst/>
          </a:prstGeom>
          <a:solidFill>
            <a:srgbClr val="006C67"/>
          </a:solidFill>
          <a:ln w="9525" cap="flat" cmpd="sng">
            <a:solidFill>
              <a:srgbClr val="006C67"/>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97" name="Google Shape;197;g22299243be9_0_7"/>
          <p:cNvSpPr txBox="1"/>
          <p:nvPr/>
        </p:nvSpPr>
        <p:spPr>
          <a:xfrm>
            <a:off x="1358713" y="836350"/>
            <a:ext cx="9474600" cy="1231500"/>
          </a:xfrm>
          <a:prstGeom prst="rect">
            <a:avLst/>
          </a:prstGeom>
          <a:noFill/>
          <a:ln>
            <a:noFill/>
          </a:ln>
        </p:spPr>
        <p:txBody>
          <a:bodyPr spcFirstLastPara="1" wrap="square" lIns="91425" tIns="91425" rIns="91425" bIns="91425" anchor="t" anchorCtr="0">
            <a:spAutoFit/>
          </a:bodyPr>
          <a:lstStyle/>
          <a:p>
            <a:pPr algn="ctr">
              <a:buClr>
                <a:srgbClr val="000000"/>
              </a:buClr>
            </a:pPr>
            <a:r>
              <a:rPr lang="en-US" sz="6800" b="1" kern="0">
                <a:solidFill>
                  <a:srgbClr val="FFFFFF"/>
                </a:solidFill>
                <a:latin typeface="Calibri"/>
                <a:ea typeface="Calibri"/>
                <a:cs typeface="Calibri"/>
                <a:sym typeface="Calibri"/>
              </a:rPr>
              <a:t>Questions?</a:t>
            </a:r>
            <a:endParaRPr sz="4000" b="1" kern="0">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object 3">
            <a:extLst>
              <a:ext uri="{FF2B5EF4-FFF2-40B4-BE49-F238E27FC236}">
                <a16:creationId xmlns:a16="http://schemas.microsoft.com/office/drawing/2014/main" id="{D9CB3262-64BE-A2E5-9876-2BC16841B290}"/>
              </a:ext>
            </a:extLst>
          </p:cNvPr>
          <p:cNvGrpSpPr/>
          <p:nvPr/>
        </p:nvGrpSpPr>
        <p:grpSpPr>
          <a:xfrm>
            <a:off x="2001643" y="1869077"/>
            <a:ext cx="8882510" cy="4279886"/>
            <a:chOff x="2142032" y="1457400"/>
            <a:chExt cx="7652196" cy="3995065"/>
          </a:xfrm>
        </p:grpSpPr>
        <p:sp>
          <p:nvSpPr>
            <p:cNvPr id="81" name="object 4">
              <a:extLst>
                <a:ext uri="{FF2B5EF4-FFF2-40B4-BE49-F238E27FC236}">
                  <a16:creationId xmlns:a16="http://schemas.microsoft.com/office/drawing/2014/main" id="{27D44ACB-8344-C9F9-3F04-3E00736F725C}"/>
                </a:ext>
              </a:extLst>
            </p:cNvPr>
            <p:cNvSpPr/>
            <p:nvPr/>
          </p:nvSpPr>
          <p:spPr>
            <a:xfrm>
              <a:off x="2142032" y="1457400"/>
              <a:ext cx="7045959" cy="3994785"/>
            </a:xfrm>
            <a:custGeom>
              <a:avLst/>
              <a:gdLst/>
              <a:ahLst/>
              <a:cxnLst/>
              <a:rect l="l" t="t" r="r" b="b"/>
              <a:pathLst>
                <a:path w="7045959" h="3994785">
                  <a:moveTo>
                    <a:pt x="181698" y="1402753"/>
                  </a:moveTo>
                  <a:lnTo>
                    <a:pt x="0" y="1402753"/>
                  </a:lnTo>
                  <a:lnTo>
                    <a:pt x="0" y="3994531"/>
                  </a:lnTo>
                  <a:lnTo>
                    <a:pt x="181698" y="3994531"/>
                  </a:lnTo>
                  <a:lnTo>
                    <a:pt x="181698" y="1402753"/>
                  </a:lnTo>
                  <a:close/>
                </a:path>
                <a:path w="7045959" h="3994785">
                  <a:moveTo>
                    <a:pt x="383603" y="1439862"/>
                  </a:moveTo>
                  <a:lnTo>
                    <a:pt x="201904" y="1439862"/>
                  </a:lnTo>
                  <a:lnTo>
                    <a:pt x="201904" y="3994531"/>
                  </a:lnTo>
                  <a:lnTo>
                    <a:pt x="383603" y="3994531"/>
                  </a:lnTo>
                  <a:lnTo>
                    <a:pt x="383603" y="1439862"/>
                  </a:lnTo>
                  <a:close/>
                </a:path>
                <a:path w="7045959" h="3994785">
                  <a:moveTo>
                    <a:pt x="585470" y="1234274"/>
                  </a:moveTo>
                  <a:lnTo>
                    <a:pt x="403771" y="1234274"/>
                  </a:lnTo>
                  <a:lnTo>
                    <a:pt x="403771" y="3994531"/>
                  </a:lnTo>
                  <a:lnTo>
                    <a:pt x="585470" y="3994531"/>
                  </a:lnTo>
                  <a:lnTo>
                    <a:pt x="585470" y="1234274"/>
                  </a:lnTo>
                  <a:close/>
                </a:path>
                <a:path w="7045959" h="3994785">
                  <a:moveTo>
                    <a:pt x="787374" y="1420583"/>
                  </a:moveTo>
                  <a:lnTo>
                    <a:pt x="605675" y="1420583"/>
                  </a:lnTo>
                  <a:lnTo>
                    <a:pt x="605675" y="3994531"/>
                  </a:lnTo>
                  <a:lnTo>
                    <a:pt x="787374" y="3994531"/>
                  </a:lnTo>
                  <a:lnTo>
                    <a:pt x="787374" y="1420583"/>
                  </a:lnTo>
                  <a:close/>
                </a:path>
                <a:path w="7045959" h="3994785">
                  <a:moveTo>
                    <a:pt x="989279" y="868349"/>
                  </a:moveTo>
                  <a:lnTo>
                    <a:pt x="807580" y="868349"/>
                  </a:lnTo>
                  <a:lnTo>
                    <a:pt x="807580" y="3994531"/>
                  </a:lnTo>
                  <a:lnTo>
                    <a:pt x="989279" y="3994531"/>
                  </a:lnTo>
                  <a:lnTo>
                    <a:pt x="989279" y="868349"/>
                  </a:lnTo>
                  <a:close/>
                </a:path>
                <a:path w="7045959" h="3994785">
                  <a:moveTo>
                    <a:pt x="1191145" y="365874"/>
                  </a:moveTo>
                  <a:lnTo>
                    <a:pt x="1009446" y="365874"/>
                  </a:lnTo>
                  <a:lnTo>
                    <a:pt x="1009446" y="3994531"/>
                  </a:lnTo>
                  <a:lnTo>
                    <a:pt x="1191145" y="3994531"/>
                  </a:lnTo>
                  <a:lnTo>
                    <a:pt x="1191145" y="365874"/>
                  </a:lnTo>
                  <a:close/>
                </a:path>
                <a:path w="7045959" h="3994785">
                  <a:moveTo>
                    <a:pt x="1393050" y="80873"/>
                  </a:moveTo>
                  <a:lnTo>
                    <a:pt x="1211351" y="80873"/>
                  </a:lnTo>
                  <a:lnTo>
                    <a:pt x="1211351" y="3994531"/>
                  </a:lnTo>
                  <a:lnTo>
                    <a:pt x="1393050" y="3994531"/>
                  </a:lnTo>
                  <a:lnTo>
                    <a:pt x="1393050" y="80873"/>
                  </a:lnTo>
                  <a:close/>
                </a:path>
                <a:path w="7045959" h="3994785">
                  <a:moveTo>
                    <a:pt x="1594916" y="0"/>
                  </a:moveTo>
                  <a:lnTo>
                    <a:pt x="1413217" y="0"/>
                  </a:lnTo>
                  <a:lnTo>
                    <a:pt x="1413217" y="3994531"/>
                  </a:lnTo>
                  <a:lnTo>
                    <a:pt x="1594916" y="3994531"/>
                  </a:lnTo>
                  <a:lnTo>
                    <a:pt x="1594916" y="0"/>
                  </a:lnTo>
                  <a:close/>
                </a:path>
                <a:path w="7045959" h="3994785">
                  <a:moveTo>
                    <a:pt x="1796821" y="172161"/>
                  </a:moveTo>
                  <a:lnTo>
                    <a:pt x="1615122" y="172161"/>
                  </a:lnTo>
                  <a:lnTo>
                    <a:pt x="1615122" y="3994531"/>
                  </a:lnTo>
                  <a:lnTo>
                    <a:pt x="1796821" y="3994531"/>
                  </a:lnTo>
                  <a:lnTo>
                    <a:pt x="1796821" y="172161"/>
                  </a:lnTo>
                  <a:close/>
                </a:path>
                <a:path w="7045959" h="3994785">
                  <a:moveTo>
                    <a:pt x="1998713" y="406704"/>
                  </a:moveTo>
                  <a:lnTo>
                    <a:pt x="1817027" y="406704"/>
                  </a:lnTo>
                  <a:lnTo>
                    <a:pt x="1817027" y="3994531"/>
                  </a:lnTo>
                  <a:lnTo>
                    <a:pt x="1998713" y="3994531"/>
                  </a:lnTo>
                  <a:lnTo>
                    <a:pt x="1998713" y="406704"/>
                  </a:lnTo>
                  <a:close/>
                </a:path>
                <a:path w="7045959" h="3994785">
                  <a:moveTo>
                    <a:pt x="2200579" y="538822"/>
                  </a:moveTo>
                  <a:lnTo>
                    <a:pt x="2018893" y="538822"/>
                  </a:lnTo>
                  <a:lnTo>
                    <a:pt x="2018893" y="3994531"/>
                  </a:lnTo>
                  <a:lnTo>
                    <a:pt x="2200579" y="3994531"/>
                  </a:lnTo>
                  <a:lnTo>
                    <a:pt x="2200579" y="538822"/>
                  </a:lnTo>
                  <a:close/>
                </a:path>
                <a:path w="7045959" h="3994785">
                  <a:moveTo>
                    <a:pt x="2402484" y="811961"/>
                  </a:moveTo>
                  <a:lnTo>
                    <a:pt x="2220798" y="811961"/>
                  </a:lnTo>
                  <a:lnTo>
                    <a:pt x="2220798" y="3994531"/>
                  </a:lnTo>
                  <a:lnTo>
                    <a:pt x="2402484" y="3994531"/>
                  </a:lnTo>
                  <a:lnTo>
                    <a:pt x="2402484" y="811961"/>
                  </a:lnTo>
                  <a:close/>
                </a:path>
                <a:path w="7045959" h="3994785">
                  <a:moveTo>
                    <a:pt x="2604351" y="992327"/>
                  </a:moveTo>
                  <a:lnTo>
                    <a:pt x="2422664" y="992327"/>
                  </a:lnTo>
                  <a:lnTo>
                    <a:pt x="2422664" y="3994531"/>
                  </a:lnTo>
                  <a:lnTo>
                    <a:pt x="2604351" y="3994531"/>
                  </a:lnTo>
                  <a:lnTo>
                    <a:pt x="2604351" y="992327"/>
                  </a:lnTo>
                  <a:close/>
                </a:path>
                <a:path w="7045959" h="3994785">
                  <a:moveTo>
                    <a:pt x="2806255" y="1137056"/>
                  </a:moveTo>
                  <a:lnTo>
                    <a:pt x="2624569" y="1137056"/>
                  </a:lnTo>
                  <a:lnTo>
                    <a:pt x="2624569" y="3994531"/>
                  </a:lnTo>
                  <a:lnTo>
                    <a:pt x="2806255" y="3994531"/>
                  </a:lnTo>
                  <a:lnTo>
                    <a:pt x="2806255" y="1137056"/>
                  </a:lnTo>
                  <a:close/>
                </a:path>
                <a:path w="7045959" h="3994785">
                  <a:moveTo>
                    <a:pt x="3008160" y="1319606"/>
                  </a:moveTo>
                  <a:lnTo>
                    <a:pt x="2826474" y="1319606"/>
                  </a:lnTo>
                  <a:lnTo>
                    <a:pt x="2826474" y="3994531"/>
                  </a:lnTo>
                  <a:lnTo>
                    <a:pt x="3008160" y="3994531"/>
                  </a:lnTo>
                  <a:lnTo>
                    <a:pt x="3008160" y="1319606"/>
                  </a:lnTo>
                  <a:close/>
                </a:path>
                <a:path w="7045959" h="3994785">
                  <a:moveTo>
                    <a:pt x="3210026" y="1554149"/>
                  </a:moveTo>
                  <a:lnTo>
                    <a:pt x="3028340" y="1554149"/>
                  </a:lnTo>
                  <a:lnTo>
                    <a:pt x="3028340" y="3994531"/>
                  </a:lnTo>
                  <a:lnTo>
                    <a:pt x="3210026" y="3994531"/>
                  </a:lnTo>
                  <a:lnTo>
                    <a:pt x="3210026" y="1554149"/>
                  </a:lnTo>
                  <a:close/>
                </a:path>
                <a:path w="7045959" h="3994785">
                  <a:moveTo>
                    <a:pt x="3411931" y="1523746"/>
                  </a:moveTo>
                  <a:lnTo>
                    <a:pt x="3230245" y="1523746"/>
                  </a:lnTo>
                  <a:lnTo>
                    <a:pt x="3230245" y="3994531"/>
                  </a:lnTo>
                  <a:lnTo>
                    <a:pt x="3411931" y="3994531"/>
                  </a:lnTo>
                  <a:lnTo>
                    <a:pt x="3411931" y="1523746"/>
                  </a:lnTo>
                  <a:close/>
                </a:path>
                <a:path w="7045959" h="3994785">
                  <a:moveTo>
                    <a:pt x="3613797" y="1640268"/>
                  </a:moveTo>
                  <a:lnTo>
                    <a:pt x="3432111" y="1640268"/>
                  </a:lnTo>
                  <a:lnTo>
                    <a:pt x="3432111" y="3994531"/>
                  </a:lnTo>
                  <a:lnTo>
                    <a:pt x="3613797" y="3994531"/>
                  </a:lnTo>
                  <a:lnTo>
                    <a:pt x="3613797" y="1640268"/>
                  </a:lnTo>
                  <a:close/>
                </a:path>
                <a:path w="7045959" h="3994785">
                  <a:moveTo>
                    <a:pt x="3815702" y="1606105"/>
                  </a:moveTo>
                  <a:lnTo>
                    <a:pt x="3634003" y="1606105"/>
                  </a:lnTo>
                  <a:lnTo>
                    <a:pt x="3634003" y="3994531"/>
                  </a:lnTo>
                  <a:lnTo>
                    <a:pt x="3815702" y="3994531"/>
                  </a:lnTo>
                  <a:lnTo>
                    <a:pt x="3815702" y="1606105"/>
                  </a:lnTo>
                  <a:close/>
                </a:path>
                <a:path w="7045959" h="3994785">
                  <a:moveTo>
                    <a:pt x="4017607" y="1774596"/>
                  </a:moveTo>
                  <a:lnTo>
                    <a:pt x="3835908" y="1774596"/>
                  </a:lnTo>
                  <a:lnTo>
                    <a:pt x="3835908" y="3994531"/>
                  </a:lnTo>
                  <a:lnTo>
                    <a:pt x="4017607" y="3994531"/>
                  </a:lnTo>
                  <a:lnTo>
                    <a:pt x="4017607" y="1774596"/>
                  </a:lnTo>
                  <a:close/>
                </a:path>
                <a:path w="7045959" h="3994785">
                  <a:moveTo>
                    <a:pt x="4219473" y="1844370"/>
                  </a:moveTo>
                  <a:lnTo>
                    <a:pt x="4037774" y="1844370"/>
                  </a:lnTo>
                  <a:lnTo>
                    <a:pt x="4037774" y="3994531"/>
                  </a:lnTo>
                  <a:lnTo>
                    <a:pt x="4219473" y="3994531"/>
                  </a:lnTo>
                  <a:lnTo>
                    <a:pt x="4219473" y="1844370"/>
                  </a:lnTo>
                  <a:close/>
                </a:path>
                <a:path w="7045959" h="3994785">
                  <a:moveTo>
                    <a:pt x="4421378" y="1934184"/>
                  </a:moveTo>
                  <a:lnTo>
                    <a:pt x="4239679" y="1934184"/>
                  </a:lnTo>
                  <a:lnTo>
                    <a:pt x="4239679" y="3994531"/>
                  </a:lnTo>
                  <a:lnTo>
                    <a:pt x="4421378" y="3994531"/>
                  </a:lnTo>
                  <a:lnTo>
                    <a:pt x="4421378" y="1934184"/>
                  </a:lnTo>
                  <a:close/>
                </a:path>
                <a:path w="7045959" h="3994785">
                  <a:moveTo>
                    <a:pt x="4623244" y="1974265"/>
                  </a:moveTo>
                  <a:lnTo>
                    <a:pt x="4441545" y="1974265"/>
                  </a:lnTo>
                  <a:lnTo>
                    <a:pt x="4441545" y="3994531"/>
                  </a:lnTo>
                  <a:lnTo>
                    <a:pt x="4623244" y="3994531"/>
                  </a:lnTo>
                  <a:lnTo>
                    <a:pt x="4623244" y="1974265"/>
                  </a:lnTo>
                  <a:close/>
                </a:path>
                <a:path w="7045959" h="3994785">
                  <a:moveTo>
                    <a:pt x="4825149" y="1994281"/>
                  </a:moveTo>
                  <a:lnTo>
                    <a:pt x="4643450" y="1994281"/>
                  </a:lnTo>
                  <a:lnTo>
                    <a:pt x="4643450" y="3994531"/>
                  </a:lnTo>
                  <a:lnTo>
                    <a:pt x="4825149" y="3994531"/>
                  </a:lnTo>
                  <a:lnTo>
                    <a:pt x="4825149" y="1994281"/>
                  </a:lnTo>
                  <a:close/>
                </a:path>
                <a:path w="7045959" h="3994785">
                  <a:moveTo>
                    <a:pt x="5027053" y="2164257"/>
                  </a:moveTo>
                  <a:lnTo>
                    <a:pt x="4845355" y="2164257"/>
                  </a:lnTo>
                  <a:lnTo>
                    <a:pt x="4845355" y="3994531"/>
                  </a:lnTo>
                  <a:lnTo>
                    <a:pt x="5027053" y="3994531"/>
                  </a:lnTo>
                  <a:lnTo>
                    <a:pt x="5027053" y="2164257"/>
                  </a:lnTo>
                  <a:close/>
                </a:path>
                <a:path w="7045959" h="3994785">
                  <a:moveTo>
                    <a:pt x="5228920" y="2270404"/>
                  </a:moveTo>
                  <a:lnTo>
                    <a:pt x="5047221" y="2270404"/>
                  </a:lnTo>
                  <a:lnTo>
                    <a:pt x="5047221" y="3994531"/>
                  </a:lnTo>
                  <a:lnTo>
                    <a:pt x="5228920" y="3994531"/>
                  </a:lnTo>
                  <a:lnTo>
                    <a:pt x="5228920" y="2270404"/>
                  </a:lnTo>
                  <a:close/>
                </a:path>
                <a:path w="7045959" h="3994785">
                  <a:moveTo>
                    <a:pt x="5430825" y="2272639"/>
                  </a:moveTo>
                  <a:lnTo>
                    <a:pt x="5249126" y="2272639"/>
                  </a:lnTo>
                  <a:lnTo>
                    <a:pt x="5249126" y="3994531"/>
                  </a:lnTo>
                  <a:lnTo>
                    <a:pt x="5430825" y="3994531"/>
                  </a:lnTo>
                  <a:lnTo>
                    <a:pt x="5430825" y="2272639"/>
                  </a:lnTo>
                  <a:close/>
                </a:path>
                <a:path w="7045959" h="3994785">
                  <a:moveTo>
                    <a:pt x="5632691" y="2373566"/>
                  </a:moveTo>
                  <a:lnTo>
                    <a:pt x="5450992" y="2373566"/>
                  </a:lnTo>
                  <a:lnTo>
                    <a:pt x="5450992" y="3994531"/>
                  </a:lnTo>
                  <a:lnTo>
                    <a:pt x="5632691" y="3994531"/>
                  </a:lnTo>
                  <a:lnTo>
                    <a:pt x="5632691" y="2373566"/>
                  </a:lnTo>
                  <a:close/>
                </a:path>
                <a:path w="7045959" h="3994785">
                  <a:moveTo>
                    <a:pt x="5834596" y="2389873"/>
                  </a:moveTo>
                  <a:lnTo>
                    <a:pt x="5652897" y="2389873"/>
                  </a:lnTo>
                  <a:lnTo>
                    <a:pt x="5652897" y="3994531"/>
                  </a:lnTo>
                  <a:lnTo>
                    <a:pt x="5834596" y="3994531"/>
                  </a:lnTo>
                  <a:lnTo>
                    <a:pt x="5834596" y="2389873"/>
                  </a:lnTo>
                  <a:close/>
                </a:path>
                <a:path w="7045959" h="3994785">
                  <a:moveTo>
                    <a:pt x="6036500" y="2413647"/>
                  </a:moveTo>
                  <a:lnTo>
                    <a:pt x="5854801" y="2413647"/>
                  </a:lnTo>
                  <a:lnTo>
                    <a:pt x="5854801" y="3994531"/>
                  </a:lnTo>
                  <a:lnTo>
                    <a:pt x="6036500" y="3994531"/>
                  </a:lnTo>
                  <a:lnTo>
                    <a:pt x="6036500" y="2413647"/>
                  </a:lnTo>
                  <a:close/>
                </a:path>
                <a:path w="7045959" h="3994785">
                  <a:moveTo>
                    <a:pt x="6238367" y="2412911"/>
                  </a:moveTo>
                  <a:lnTo>
                    <a:pt x="6056668" y="2412911"/>
                  </a:lnTo>
                  <a:lnTo>
                    <a:pt x="6056668" y="3994531"/>
                  </a:lnTo>
                  <a:lnTo>
                    <a:pt x="6238367" y="3994531"/>
                  </a:lnTo>
                  <a:lnTo>
                    <a:pt x="6238367" y="2412911"/>
                  </a:lnTo>
                  <a:close/>
                </a:path>
                <a:path w="7045959" h="3994785">
                  <a:moveTo>
                    <a:pt x="6440271" y="2466352"/>
                  </a:moveTo>
                  <a:lnTo>
                    <a:pt x="6258572" y="2466352"/>
                  </a:lnTo>
                  <a:lnTo>
                    <a:pt x="6258572" y="3994531"/>
                  </a:lnTo>
                  <a:lnTo>
                    <a:pt x="6440271" y="3994531"/>
                  </a:lnTo>
                  <a:lnTo>
                    <a:pt x="6440271" y="2466352"/>
                  </a:lnTo>
                  <a:close/>
                </a:path>
                <a:path w="7045959" h="3994785">
                  <a:moveTo>
                    <a:pt x="6642138" y="2467800"/>
                  </a:moveTo>
                  <a:lnTo>
                    <a:pt x="6460439" y="2467800"/>
                  </a:lnTo>
                  <a:lnTo>
                    <a:pt x="6460439" y="3994531"/>
                  </a:lnTo>
                  <a:lnTo>
                    <a:pt x="6642138" y="3994531"/>
                  </a:lnTo>
                  <a:lnTo>
                    <a:pt x="6642138" y="2467800"/>
                  </a:lnTo>
                  <a:close/>
                </a:path>
                <a:path w="7045959" h="3994785">
                  <a:moveTo>
                    <a:pt x="6844043" y="2438882"/>
                  </a:moveTo>
                  <a:lnTo>
                    <a:pt x="6662344" y="2438882"/>
                  </a:lnTo>
                  <a:lnTo>
                    <a:pt x="6662344" y="3994531"/>
                  </a:lnTo>
                  <a:lnTo>
                    <a:pt x="6844043" y="3994531"/>
                  </a:lnTo>
                  <a:lnTo>
                    <a:pt x="6844043" y="2438882"/>
                  </a:lnTo>
                  <a:close/>
                </a:path>
                <a:path w="7045959" h="3994785">
                  <a:moveTo>
                    <a:pt x="7045947" y="2428456"/>
                  </a:moveTo>
                  <a:lnTo>
                    <a:pt x="6864248" y="2428456"/>
                  </a:lnTo>
                  <a:lnTo>
                    <a:pt x="6864248" y="3994531"/>
                  </a:lnTo>
                  <a:lnTo>
                    <a:pt x="7045947" y="3994531"/>
                  </a:lnTo>
                  <a:lnTo>
                    <a:pt x="7045947" y="2428456"/>
                  </a:lnTo>
                  <a:close/>
                </a:path>
              </a:pathLst>
            </a:custGeom>
            <a:solidFill>
              <a:srgbClr val="BEBEBE"/>
            </a:solidFill>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2" name="object 5">
              <a:extLst>
                <a:ext uri="{FF2B5EF4-FFF2-40B4-BE49-F238E27FC236}">
                  <a16:creationId xmlns:a16="http://schemas.microsoft.com/office/drawing/2014/main" id="{7A9EDD17-5349-46B9-387F-64B66C8CAA10}"/>
                </a:ext>
              </a:extLst>
            </p:cNvPr>
            <p:cNvSpPr/>
            <p:nvPr/>
          </p:nvSpPr>
          <p:spPr>
            <a:xfrm>
              <a:off x="9208152" y="4187949"/>
              <a:ext cx="182245" cy="1264285"/>
            </a:xfrm>
            <a:custGeom>
              <a:avLst/>
              <a:gdLst/>
              <a:ahLst/>
              <a:cxnLst/>
              <a:rect l="l" t="t" r="r" b="b"/>
              <a:pathLst>
                <a:path w="182245" h="1264285">
                  <a:moveTo>
                    <a:pt x="181694" y="1263973"/>
                  </a:moveTo>
                  <a:lnTo>
                    <a:pt x="0" y="1263973"/>
                  </a:lnTo>
                  <a:lnTo>
                    <a:pt x="0" y="0"/>
                  </a:lnTo>
                  <a:lnTo>
                    <a:pt x="181694" y="0"/>
                  </a:lnTo>
                  <a:lnTo>
                    <a:pt x="181694" y="1263973"/>
                  </a:lnTo>
                  <a:close/>
                </a:path>
              </a:pathLst>
            </a:custGeom>
            <a:solidFill>
              <a:srgbClr val="6494EC"/>
            </a:solidFill>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3" name="object 6">
              <a:extLst>
                <a:ext uri="{FF2B5EF4-FFF2-40B4-BE49-F238E27FC236}">
                  <a16:creationId xmlns:a16="http://schemas.microsoft.com/office/drawing/2014/main" id="{50C1AAF2-72C5-2623-0A1E-6CC316D4BD9B}"/>
                </a:ext>
              </a:extLst>
            </p:cNvPr>
            <p:cNvSpPr/>
            <p:nvPr/>
          </p:nvSpPr>
          <p:spPr>
            <a:xfrm>
              <a:off x="9410053" y="4084040"/>
              <a:ext cx="384175" cy="1368425"/>
            </a:xfrm>
            <a:custGeom>
              <a:avLst/>
              <a:gdLst/>
              <a:ahLst/>
              <a:cxnLst/>
              <a:rect l="l" t="t" r="r" b="b"/>
              <a:pathLst>
                <a:path w="384175" h="1368425">
                  <a:moveTo>
                    <a:pt x="181686" y="69037"/>
                  </a:moveTo>
                  <a:lnTo>
                    <a:pt x="0" y="69037"/>
                  </a:lnTo>
                  <a:lnTo>
                    <a:pt x="0" y="1367891"/>
                  </a:lnTo>
                  <a:lnTo>
                    <a:pt x="181686" y="1367891"/>
                  </a:lnTo>
                  <a:lnTo>
                    <a:pt x="181686" y="69037"/>
                  </a:lnTo>
                  <a:close/>
                </a:path>
                <a:path w="384175" h="1368425">
                  <a:moveTo>
                    <a:pt x="383552" y="0"/>
                  </a:moveTo>
                  <a:lnTo>
                    <a:pt x="201866" y="0"/>
                  </a:lnTo>
                  <a:lnTo>
                    <a:pt x="201866" y="1367891"/>
                  </a:lnTo>
                  <a:lnTo>
                    <a:pt x="383552" y="1367891"/>
                  </a:lnTo>
                  <a:lnTo>
                    <a:pt x="383552" y="0"/>
                  </a:lnTo>
                  <a:close/>
                </a:path>
              </a:pathLst>
            </a:custGeom>
            <a:solidFill>
              <a:srgbClr val="FF2F2F"/>
            </a:solidFill>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4" name="object 7">
              <a:extLst>
                <a:ext uri="{FF2B5EF4-FFF2-40B4-BE49-F238E27FC236}">
                  <a16:creationId xmlns:a16="http://schemas.microsoft.com/office/drawing/2014/main" id="{E9D4CAAD-53DC-5C80-9B63-40F7A63F6D83}"/>
                </a:ext>
              </a:extLst>
            </p:cNvPr>
            <p:cNvSpPr/>
            <p:nvPr/>
          </p:nvSpPr>
          <p:spPr>
            <a:xfrm>
              <a:off x="9190202" y="3831297"/>
              <a:ext cx="554990" cy="307975"/>
            </a:xfrm>
            <a:custGeom>
              <a:avLst/>
              <a:gdLst/>
              <a:ahLst/>
              <a:cxnLst/>
              <a:rect l="l" t="t" r="r" b="b"/>
              <a:pathLst>
                <a:path w="554990" h="307975">
                  <a:moveTo>
                    <a:pt x="32156" y="100749"/>
                  </a:moveTo>
                  <a:lnTo>
                    <a:pt x="25273" y="100749"/>
                  </a:lnTo>
                  <a:lnTo>
                    <a:pt x="23380" y="104546"/>
                  </a:lnTo>
                  <a:lnTo>
                    <a:pt x="20180" y="108458"/>
                  </a:lnTo>
                  <a:lnTo>
                    <a:pt x="11201" y="116459"/>
                  </a:lnTo>
                  <a:lnTo>
                    <a:pt x="5994" y="119849"/>
                  </a:lnTo>
                  <a:lnTo>
                    <a:pt x="0" y="122669"/>
                  </a:lnTo>
                  <a:lnTo>
                    <a:pt x="0" y="133057"/>
                  </a:lnTo>
                  <a:lnTo>
                    <a:pt x="21437" y="120103"/>
                  </a:lnTo>
                  <a:lnTo>
                    <a:pt x="21437" y="188429"/>
                  </a:lnTo>
                  <a:lnTo>
                    <a:pt x="32156" y="188429"/>
                  </a:lnTo>
                  <a:lnTo>
                    <a:pt x="32156" y="100749"/>
                  </a:lnTo>
                  <a:close/>
                </a:path>
                <a:path w="554990" h="307975">
                  <a:moveTo>
                    <a:pt x="117017" y="132270"/>
                  </a:moveTo>
                  <a:lnTo>
                    <a:pt x="115785" y="124091"/>
                  </a:lnTo>
                  <a:lnTo>
                    <a:pt x="113474" y="118694"/>
                  </a:lnTo>
                  <a:lnTo>
                    <a:pt x="110909" y="112776"/>
                  </a:lnTo>
                  <a:lnTo>
                    <a:pt x="108343" y="109651"/>
                  </a:lnTo>
                  <a:lnTo>
                    <a:pt x="107340" y="108419"/>
                  </a:lnTo>
                  <a:lnTo>
                    <a:pt x="105143" y="106997"/>
                  </a:lnTo>
                  <a:lnTo>
                    <a:pt x="105143" y="123571"/>
                  </a:lnTo>
                  <a:lnTo>
                    <a:pt x="105041" y="136182"/>
                  </a:lnTo>
                  <a:lnTo>
                    <a:pt x="103543" y="140728"/>
                  </a:lnTo>
                  <a:lnTo>
                    <a:pt x="100342" y="144145"/>
                  </a:lnTo>
                  <a:lnTo>
                    <a:pt x="97142" y="147650"/>
                  </a:lnTo>
                  <a:lnTo>
                    <a:pt x="93040" y="149352"/>
                  </a:lnTo>
                  <a:lnTo>
                    <a:pt x="83146" y="149352"/>
                  </a:lnTo>
                  <a:lnTo>
                    <a:pt x="79019" y="147650"/>
                  </a:lnTo>
                  <a:lnTo>
                    <a:pt x="75666" y="144145"/>
                  </a:lnTo>
                  <a:lnTo>
                    <a:pt x="72313" y="140728"/>
                  </a:lnTo>
                  <a:lnTo>
                    <a:pt x="70637" y="136182"/>
                  </a:lnTo>
                  <a:lnTo>
                    <a:pt x="70751" y="124091"/>
                  </a:lnTo>
                  <a:lnTo>
                    <a:pt x="72390" y="119392"/>
                  </a:lnTo>
                  <a:lnTo>
                    <a:pt x="79463" y="111620"/>
                  </a:lnTo>
                  <a:lnTo>
                    <a:pt x="83629" y="109689"/>
                  </a:lnTo>
                  <a:lnTo>
                    <a:pt x="88392" y="109651"/>
                  </a:lnTo>
                  <a:lnTo>
                    <a:pt x="93002" y="109689"/>
                  </a:lnTo>
                  <a:lnTo>
                    <a:pt x="96951" y="111467"/>
                  </a:lnTo>
                  <a:lnTo>
                    <a:pt x="103505" y="118694"/>
                  </a:lnTo>
                  <a:lnTo>
                    <a:pt x="105143" y="123571"/>
                  </a:lnTo>
                  <a:lnTo>
                    <a:pt x="105143" y="106997"/>
                  </a:lnTo>
                  <a:lnTo>
                    <a:pt x="97917" y="102311"/>
                  </a:lnTo>
                  <a:lnTo>
                    <a:pt x="92748" y="100787"/>
                  </a:lnTo>
                  <a:lnTo>
                    <a:pt x="87083" y="100749"/>
                  </a:lnTo>
                  <a:lnTo>
                    <a:pt x="79197" y="100787"/>
                  </a:lnTo>
                  <a:lnTo>
                    <a:pt x="72644" y="103505"/>
                  </a:lnTo>
                  <a:lnTo>
                    <a:pt x="62191" y="114300"/>
                  </a:lnTo>
                  <a:lnTo>
                    <a:pt x="59588" y="121412"/>
                  </a:lnTo>
                  <a:lnTo>
                    <a:pt x="59588" y="138823"/>
                  </a:lnTo>
                  <a:lnTo>
                    <a:pt x="62077" y="145745"/>
                  </a:lnTo>
                  <a:lnTo>
                    <a:pt x="67056" y="150939"/>
                  </a:lnTo>
                  <a:lnTo>
                    <a:pt x="72085" y="156248"/>
                  </a:lnTo>
                  <a:lnTo>
                    <a:pt x="78232" y="158851"/>
                  </a:lnTo>
                  <a:lnTo>
                    <a:pt x="89801" y="158851"/>
                  </a:lnTo>
                  <a:lnTo>
                    <a:pt x="93789" y="157810"/>
                  </a:lnTo>
                  <a:lnTo>
                    <a:pt x="97510" y="155651"/>
                  </a:lnTo>
                  <a:lnTo>
                    <a:pt x="101193" y="153568"/>
                  </a:lnTo>
                  <a:lnTo>
                    <a:pt x="104140" y="150774"/>
                  </a:lnTo>
                  <a:lnTo>
                    <a:pt x="105041" y="149352"/>
                  </a:lnTo>
                  <a:lnTo>
                    <a:pt x="106337" y="147345"/>
                  </a:lnTo>
                  <a:lnTo>
                    <a:pt x="89281" y="181140"/>
                  </a:lnTo>
                  <a:lnTo>
                    <a:pt x="86004" y="181102"/>
                  </a:lnTo>
                  <a:lnTo>
                    <a:pt x="82143" y="181140"/>
                  </a:lnTo>
                  <a:lnTo>
                    <a:pt x="78981" y="180022"/>
                  </a:lnTo>
                  <a:lnTo>
                    <a:pt x="76517" y="177825"/>
                  </a:lnTo>
                  <a:lnTo>
                    <a:pt x="74028" y="175666"/>
                  </a:lnTo>
                  <a:lnTo>
                    <a:pt x="72390" y="172173"/>
                  </a:lnTo>
                  <a:lnTo>
                    <a:pt x="71539" y="167297"/>
                  </a:lnTo>
                  <a:lnTo>
                    <a:pt x="61226" y="168224"/>
                  </a:lnTo>
                  <a:lnTo>
                    <a:pt x="62039" y="175107"/>
                  </a:lnTo>
                  <a:lnTo>
                    <a:pt x="64643" y="180467"/>
                  </a:lnTo>
                  <a:lnTo>
                    <a:pt x="68999" y="184226"/>
                  </a:lnTo>
                  <a:lnTo>
                    <a:pt x="73317" y="188023"/>
                  </a:lnTo>
                  <a:lnTo>
                    <a:pt x="78905" y="189890"/>
                  </a:lnTo>
                  <a:lnTo>
                    <a:pt x="85788" y="189928"/>
                  </a:lnTo>
                  <a:lnTo>
                    <a:pt x="92189" y="189890"/>
                  </a:lnTo>
                  <a:lnTo>
                    <a:pt x="97802" y="188175"/>
                  </a:lnTo>
                  <a:lnTo>
                    <a:pt x="107378" y="181330"/>
                  </a:lnTo>
                  <a:lnTo>
                    <a:pt x="107505" y="181140"/>
                  </a:lnTo>
                  <a:lnTo>
                    <a:pt x="110985" y="176301"/>
                  </a:lnTo>
                  <a:lnTo>
                    <a:pt x="116916" y="147345"/>
                  </a:lnTo>
                  <a:lnTo>
                    <a:pt x="117017" y="132270"/>
                  </a:lnTo>
                  <a:close/>
                </a:path>
                <a:path w="554990" h="307975">
                  <a:moveTo>
                    <a:pt x="151104" y="222897"/>
                  </a:moveTo>
                  <a:lnTo>
                    <a:pt x="66548" y="222897"/>
                  </a:lnTo>
                  <a:lnTo>
                    <a:pt x="108826" y="307416"/>
                  </a:lnTo>
                  <a:lnTo>
                    <a:pt x="151104" y="222897"/>
                  </a:lnTo>
                  <a:close/>
                </a:path>
                <a:path w="554990" h="307975">
                  <a:moveTo>
                    <a:pt x="166839" y="115189"/>
                  </a:moveTo>
                  <a:lnTo>
                    <a:pt x="157467" y="101511"/>
                  </a:lnTo>
                  <a:lnTo>
                    <a:pt x="157467" y="116674"/>
                  </a:lnTo>
                  <a:lnTo>
                    <a:pt x="157391" y="128816"/>
                  </a:lnTo>
                  <a:lnTo>
                    <a:pt x="156565" y="132651"/>
                  </a:lnTo>
                  <a:lnTo>
                    <a:pt x="154825" y="134950"/>
                  </a:lnTo>
                  <a:lnTo>
                    <a:pt x="153035" y="137261"/>
                  </a:lnTo>
                  <a:lnTo>
                    <a:pt x="150799" y="138417"/>
                  </a:lnTo>
                  <a:lnTo>
                    <a:pt x="145478" y="138417"/>
                  </a:lnTo>
                  <a:lnTo>
                    <a:pt x="143281" y="137299"/>
                  </a:lnTo>
                  <a:lnTo>
                    <a:pt x="141541" y="134988"/>
                  </a:lnTo>
                  <a:lnTo>
                    <a:pt x="139712" y="132753"/>
                  </a:lnTo>
                  <a:lnTo>
                    <a:pt x="138823" y="128816"/>
                  </a:lnTo>
                  <a:lnTo>
                    <a:pt x="138899" y="116674"/>
                  </a:lnTo>
                  <a:lnTo>
                    <a:pt x="139712" y="112814"/>
                  </a:lnTo>
                  <a:lnTo>
                    <a:pt x="143243" y="108191"/>
                  </a:lnTo>
                  <a:lnTo>
                    <a:pt x="145440" y="107035"/>
                  </a:lnTo>
                  <a:lnTo>
                    <a:pt x="148120" y="107010"/>
                  </a:lnTo>
                  <a:lnTo>
                    <a:pt x="150761" y="107035"/>
                  </a:lnTo>
                  <a:lnTo>
                    <a:pt x="152996" y="108191"/>
                  </a:lnTo>
                  <a:lnTo>
                    <a:pt x="154825" y="110426"/>
                  </a:lnTo>
                  <a:lnTo>
                    <a:pt x="156565" y="112737"/>
                  </a:lnTo>
                  <a:lnTo>
                    <a:pt x="157467" y="116674"/>
                  </a:lnTo>
                  <a:lnTo>
                    <a:pt x="157467" y="101511"/>
                  </a:lnTo>
                  <a:lnTo>
                    <a:pt x="153263" y="99669"/>
                  </a:lnTo>
                  <a:lnTo>
                    <a:pt x="147828" y="99631"/>
                  </a:lnTo>
                  <a:lnTo>
                    <a:pt x="141833" y="99669"/>
                  </a:lnTo>
                  <a:lnTo>
                    <a:pt x="137287" y="101866"/>
                  </a:lnTo>
                  <a:lnTo>
                    <a:pt x="131000" y="110578"/>
                  </a:lnTo>
                  <a:lnTo>
                    <a:pt x="129438" y="115862"/>
                  </a:lnTo>
                  <a:lnTo>
                    <a:pt x="129476" y="130149"/>
                  </a:lnTo>
                  <a:lnTo>
                    <a:pt x="131191" y="135991"/>
                  </a:lnTo>
                  <a:lnTo>
                    <a:pt x="134658" y="139788"/>
                  </a:lnTo>
                  <a:lnTo>
                    <a:pt x="138264" y="143852"/>
                  </a:lnTo>
                  <a:lnTo>
                    <a:pt x="142684" y="145783"/>
                  </a:lnTo>
                  <a:lnTo>
                    <a:pt x="153263" y="145783"/>
                  </a:lnTo>
                  <a:lnTo>
                    <a:pt x="157721" y="143814"/>
                  </a:lnTo>
                  <a:lnTo>
                    <a:pt x="162648" y="138417"/>
                  </a:lnTo>
                  <a:lnTo>
                    <a:pt x="165023" y="135851"/>
                  </a:lnTo>
                  <a:lnTo>
                    <a:pt x="166839" y="130149"/>
                  </a:lnTo>
                  <a:lnTo>
                    <a:pt x="166839" y="115189"/>
                  </a:lnTo>
                  <a:close/>
                </a:path>
                <a:path w="554990" h="307975">
                  <a:moveTo>
                    <a:pt x="204660" y="99631"/>
                  </a:moveTo>
                  <a:lnTo>
                    <a:pt x="195986" y="99631"/>
                  </a:lnTo>
                  <a:lnTo>
                    <a:pt x="148196" y="191630"/>
                  </a:lnTo>
                  <a:lnTo>
                    <a:pt x="157060" y="191630"/>
                  </a:lnTo>
                  <a:lnTo>
                    <a:pt x="204660" y="99631"/>
                  </a:lnTo>
                  <a:close/>
                </a:path>
                <a:path w="554990" h="307975">
                  <a:moveTo>
                    <a:pt x="223342" y="161048"/>
                  </a:moveTo>
                  <a:lnTo>
                    <a:pt x="221551" y="155270"/>
                  </a:lnTo>
                  <a:lnTo>
                    <a:pt x="219379" y="152895"/>
                  </a:lnTo>
                  <a:lnTo>
                    <a:pt x="214376" y="147459"/>
                  </a:lnTo>
                  <a:lnTo>
                    <a:pt x="213995" y="147307"/>
                  </a:lnTo>
                  <a:lnTo>
                    <a:pt x="213995" y="162572"/>
                  </a:lnTo>
                  <a:lnTo>
                    <a:pt x="213944" y="174586"/>
                  </a:lnTo>
                  <a:lnTo>
                    <a:pt x="213106" y="178536"/>
                  </a:lnTo>
                  <a:lnTo>
                    <a:pt x="209575" y="183146"/>
                  </a:lnTo>
                  <a:lnTo>
                    <a:pt x="207340" y="184302"/>
                  </a:lnTo>
                  <a:lnTo>
                    <a:pt x="204622" y="184264"/>
                  </a:lnTo>
                  <a:lnTo>
                    <a:pt x="201980" y="184302"/>
                  </a:lnTo>
                  <a:lnTo>
                    <a:pt x="199783" y="183146"/>
                  </a:lnTo>
                  <a:lnTo>
                    <a:pt x="197993" y="180809"/>
                  </a:lnTo>
                  <a:lnTo>
                    <a:pt x="196202" y="178536"/>
                  </a:lnTo>
                  <a:lnTo>
                    <a:pt x="195313" y="174586"/>
                  </a:lnTo>
                  <a:lnTo>
                    <a:pt x="195376" y="162572"/>
                  </a:lnTo>
                  <a:lnTo>
                    <a:pt x="196176" y="158661"/>
                  </a:lnTo>
                  <a:lnTo>
                    <a:pt x="197929" y="156387"/>
                  </a:lnTo>
                  <a:lnTo>
                    <a:pt x="199669" y="154089"/>
                  </a:lnTo>
                  <a:lnTo>
                    <a:pt x="201904" y="152933"/>
                  </a:lnTo>
                  <a:lnTo>
                    <a:pt x="204660" y="152895"/>
                  </a:lnTo>
                  <a:lnTo>
                    <a:pt x="207264" y="152933"/>
                  </a:lnTo>
                  <a:lnTo>
                    <a:pt x="209499" y="154089"/>
                  </a:lnTo>
                  <a:lnTo>
                    <a:pt x="211315" y="156311"/>
                  </a:lnTo>
                  <a:lnTo>
                    <a:pt x="213106" y="158623"/>
                  </a:lnTo>
                  <a:lnTo>
                    <a:pt x="213995" y="162572"/>
                  </a:lnTo>
                  <a:lnTo>
                    <a:pt x="213995" y="147307"/>
                  </a:lnTo>
                  <a:lnTo>
                    <a:pt x="209829" y="145529"/>
                  </a:lnTo>
                  <a:lnTo>
                    <a:pt x="204355" y="145491"/>
                  </a:lnTo>
                  <a:lnTo>
                    <a:pt x="198361" y="145529"/>
                  </a:lnTo>
                  <a:lnTo>
                    <a:pt x="193789" y="147688"/>
                  </a:lnTo>
                  <a:lnTo>
                    <a:pt x="190665" y="152031"/>
                  </a:lnTo>
                  <a:lnTo>
                    <a:pt x="187502" y="156387"/>
                  </a:lnTo>
                  <a:lnTo>
                    <a:pt x="185940" y="161709"/>
                  </a:lnTo>
                  <a:lnTo>
                    <a:pt x="185978" y="176047"/>
                  </a:lnTo>
                  <a:lnTo>
                    <a:pt x="187680" y="181813"/>
                  </a:lnTo>
                  <a:lnTo>
                    <a:pt x="191223" y="185724"/>
                  </a:lnTo>
                  <a:lnTo>
                    <a:pt x="194716" y="189661"/>
                  </a:lnTo>
                  <a:lnTo>
                    <a:pt x="199110" y="191604"/>
                  </a:lnTo>
                  <a:lnTo>
                    <a:pt x="204431" y="191630"/>
                  </a:lnTo>
                  <a:lnTo>
                    <a:pt x="209753" y="191604"/>
                  </a:lnTo>
                  <a:lnTo>
                    <a:pt x="214261" y="189661"/>
                  </a:lnTo>
                  <a:lnTo>
                    <a:pt x="219163" y="184302"/>
                  </a:lnTo>
                  <a:lnTo>
                    <a:pt x="221513" y="181737"/>
                  </a:lnTo>
                  <a:lnTo>
                    <a:pt x="223342" y="176047"/>
                  </a:lnTo>
                  <a:lnTo>
                    <a:pt x="223342" y="161048"/>
                  </a:lnTo>
                  <a:close/>
                </a:path>
                <a:path w="554990" h="307975">
                  <a:moveTo>
                    <a:pt x="284822" y="239242"/>
                  </a:moveTo>
                  <a:lnTo>
                    <a:pt x="283375" y="234543"/>
                  </a:lnTo>
                  <a:lnTo>
                    <a:pt x="277647" y="227025"/>
                  </a:lnTo>
                  <a:lnTo>
                    <a:pt x="273659" y="224574"/>
                  </a:lnTo>
                  <a:lnTo>
                    <a:pt x="268528" y="223342"/>
                  </a:lnTo>
                  <a:lnTo>
                    <a:pt x="272478" y="221564"/>
                  </a:lnTo>
                  <a:lnTo>
                    <a:pt x="275450" y="219100"/>
                  </a:lnTo>
                  <a:lnTo>
                    <a:pt x="279501" y="212928"/>
                  </a:lnTo>
                  <a:lnTo>
                    <a:pt x="280517" y="209461"/>
                  </a:lnTo>
                  <a:lnTo>
                    <a:pt x="280517" y="201726"/>
                  </a:lnTo>
                  <a:lnTo>
                    <a:pt x="259702" y="183007"/>
                  </a:lnTo>
                  <a:lnTo>
                    <a:pt x="248056" y="183007"/>
                  </a:lnTo>
                  <a:lnTo>
                    <a:pt x="242290" y="184975"/>
                  </a:lnTo>
                  <a:lnTo>
                    <a:pt x="232981" y="192862"/>
                  </a:lnTo>
                  <a:lnTo>
                    <a:pt x="230009" y="198450"/>
                  </a:lnTo>
                  <a:lnTo>
                    <a:pt x="228701" y="205587"/>
                  </a:lnTo>
                  <a:lnTo>
                    <a:pt x="239458" y="207530"/>
                  </a:lnTo>
                  <a:lnTo>
                    <a:pt x="240207" y="202285"/>
                  </a:lnTo>
                  <a:lnTo>
                    <a:pt x="241985" y="198335"/>
                  </a:lnTo>
                  <a:lnTo>
                    <a:pt x="247573" y="193128"/>
                  </a:lnTo>
                  <a:lnTo>
                    <a:pt x="251066" y="191820"/>
                  </a:lnTo>
                  <a:lnTo>
                    <a:pt x="259410" y="191820"/>
                  </a:lnTo>
                  <a:lnTo>
                    <a:pt x="262839" y="193128"/>
                  </a:lnTo>
                  <a:lnTo>
                    <a:pt x="268198" y="198259"/>
                  </a:lnTo>
                  <a:lnTo>
                    <a:pt x="269532" y="201498"/>
                  </a:lnTo>
                  <a:lnTo>
                    <a:pt x="269532" y="210426"/>
                  </a:lnTo>
                  <a:lnTo>
                    <a:pt x="267665" y="214122"/>
                  </a:lnTo>
                  <a:lnTo>
                    <a:pt x="260337" y="218884"/>
                  </a:lnTo>
                  <a:lnTo>
                    <a:pt x="256247" y="220065"/>
                  </a:lnTo>
                  <a:lnTo>
                    <a:pt x="251701" y="220027"/>
                  </a:lnTo>
                  <a:lnTo>
                    <a:pt x="249986" y="219887"/>
                  </a:lnTo>
                  <a:lnTo>
                    <a:pt x="248805" y="229298"/>
                  </a:lnTo>
                  <a:lnTo>
                    <a:pt x="251777" y="228523"/>
                  </a:lnTo>
                  <a:lnTo>
                    <a:pt x="254304" y="228104"/>
                  </a:lnTo>
                  <a:lnTo>
                    <a:pt x="261302" y="228104"/>
                  </a:lnTo>
                  <a:lnTo>
                    <a:pt x="265366" y="229704"/>
                  </a:lnTo>
                  <a:lnTo>
                    <a:pt x="271805" y="236105"/>
                  </a:lnTo>
                  <a:lnTo>
                    <a:pt x="273443" y="240169"/>
                  </a:lnTo>
                  <a:lnTo>
                    <a:pt x="273443" y="250253"/>
                  </a:lnTo>
                  <a:lnTo>
                    <a:pt x="271691" y="254609"/>
                  </a:lnTo>
                  <a:lnTo>
                    <a:pt x="264731" y="261607"/>
                  </a:lnTo>
                  <a:lnTo>
                    <a:pt x="260489" y="263359"/>
                  </a:lnTo>
                  <a:lnTo>
                    <a:pt x="251218" y="263359"/>
                  </a:lnTo>
                  <a:lnTo>
                    <a:pt x="247611" y="262013"/>
                  </a:lnTo>
                  <a:lnTo>
                    <a:pt x="241655" y="256654"/>
                  </a:lnTo>
                  <a:lnTo>
                    <a:pt x="239572" y="252260"/>
                  </a:lnTo>
                  <a:lnTo>
                    <a:pt x="238379" y="246164"/>
                  </a:lnTo>
                  <a:lnTo>
                    <a:pt x="227660" y="247611"/>
                  </a:lnTo>
                  <a:lnTo>
                    <a:pt x="228333" y="254901"/>
                  </a:lnTo>
                  <a:lnTo>
                    <a:pt x="231203" y="260819"/>
                  </a:lnTo>
                  <a:lnTo>
                    <a:pt x="241363" y="269938"/>
                  </a:lnTo>
                  <a:lnTo>
                    <a:pt x="247726" y="272211"/>
                  </a:lnTo>
                  <a:lnTo>
                    <a:pt x="263880" y="272211"/>
                  </a:lnTo>
                  <a:lnTo>
                    <a:pt x="270903" y="269570"/>
                  </a:lnTo>
                  <a:lnTo>
                    <a:pt x="282041" y="258965"/>
                  </a:lnTo>
                  <a:lnTo>
                    <a:pt x="284822" y="252488"/>
                  </a:lnTo>
                  <a:lnTo>
                    <a:pt x="284822" y="239242"/>
                  </a:lnTo>
                  <a:close/>
                </a:path>
                <a:path w="554990" h="307975">
                  <a:moveTo>
                    <a:pt x="334810" y="197408"/>
                  </a:moveTo>
                  <a:lnTo>
                    <a:pt x="332981" y="191668"/>
                  </a:lnTo>
                  <a:lnTo>
                    <a:pt x="330758" y="189217"/>
                  </a:lnTo>
                  <a:lnTo>
                    <a:pt x="329412" y="187731"/>
                  </a:lnTo>
                  <a:lnTo>
                    <a:pt x="325767" y="183857"/>
                  </a:lnTo>
                  <a:lnTo>
                    <a:pt x="325424" y="183718"/>
                  </a:lnTo>
                  <a:lnTo>
                    <a:pt x="325424" y="198894"/>
                  </a:lnTo>
                  <a:lnTo>
                    <a:pt x="325348" y="211023"/>
                  </a:lnTo>
                  <a:lnTo>
                    <a:pt x="324535" y="214858"/>
                  </a:lnTo>
                  <a:lnTo>
                    <a:pt x="322783" y="217170"/>
                  </a:lnTo>
                  <a:lnTo>
                    <a:pt x="321005" y="219481"/>
                  </a:lnTo>
                  <a:lnTo>
                    <a:pt x="318770" y="220624"/>
                  </a:lnTo>
                  <a:lnTo>
                    <a:pt x="313448" y="220624"/>
                  </a:lnTo>
                  <a:lnTo>
                    <a:pt x="311251" y="219506"/>
                  </a:lnTo>
                  <a:lnTo>
                    <a:pt x="309499" y="217208"/>
                  </a:lnTo>
                  <a:lnTo>
                    <a:pt x="307682" y="214972"/>
                  </a:lnTo>
                  <a:lnTo>
                    <a:pt x="306781" y="211023"/>
                  </a:lnTo>
                  <a:lnTo>
                    <a:pt x="306857" y="198894"/>
                  </a:lnTo>
                  <a:lnTo>
                    <a:pt x="307682" y="195021"/>
                  </a:lnTo>
                  <a:lnTo>
                    <a:pt x="311213" y="190411"/>
                  </a:lnTo>
                  <a:lnTo>
                    <a:pt x="313410" y="189255"/>
                  </a:lnTo>
                  <a:lnTo>
                    <a:pt x="316090" y="189217"/>
                  </a:lnTo>
                  <a:lnTo>
                    <a:pt x="318731" y="189255"/>
                  </a:lnTo>
                  <a:lnTo>
                    <a:pt x="320967" y="190411"/>
                  </a:lnTo>
                  <a:lnTo>
                    <a:pt x="322783" y="192646"/>
                  </a:lnTo>
                  <a:lnTo>
                    <a:pt x="324535" y="194945"/>
                  </a:lnTo>
                  <a:lnTo>
                    <a:pt x="325424" y="198894"/>
                  </a:lnTo>
                  <a:lnTo>
                    <a:pt x="325424" y="183718"/>
                  </a:lnTo>
                  <a:lnTo>
                    <a:pt x="321221" y="181889"/>
                  </a:lnTo>
                  <a:lnTo>
                    <a:pt x="315785" y="181851"/>
                  </a:lnTo>
                  <a:lnTo>
                    <a:pt x="309803" y="181889"/>
                  </a:lnTo>
                  <a:lnTo>
                    <a:pt x="305257" y="184086"/>
                  </a:lnTo>
                  <a:lnTo>
                    <a:pt x="298970" y="192786"/>
                  </a:lnTo>
                  <a:lnTo>
                    <a:pt x="297408" y="198069"/>
                  </a:lnTo>
                  <a:lnTo>
                    <a:pt x="297434" y="212369"/>
                  </a:lnTo>
                  <a:lnTo>
                    <a:pt x="299148" y="218211"/>
                  </a:lnTo>
                  <a:lnTo>
                    <a:pt x="302628" y="222008"/>
                  </a:lnTo>
                  <a:lnTo>
                    <a:pt x="306222" y="226060"/>
                  </a:lnTo>
                  <a:lnTo>
                    <a:pt x="310654" y="228003"/>
                  </a:lnTo>
                  <a:lnTo>
                    <a:pt x="321221" y="228003"/>
                  </a:lnTo>
                  <a:lnTo>
                    <a:pt x="325691" y="226021"/>
                  </a:lnTo>
                  <a:lnTo>
                    <a:pt x="330606" y="220624"/>
                  </a:lnTo>
                  <a:lnTo>
                    <a:pt x="332981" y="218059"/>
                  </a:lnTo>
                  <a:lnTo>
                    <a:pt x="334810" y="212369"/>
                  </a:lnTo>
                  <a:lnTo>
                    <a:pt x="334810" y="197408"/>
                  </a:lnTo>
                  <a:close/>
                </a:path>
                <a:path w="554990" h="307975">
                  <a:moveTo>
                    <a:pt x="353009" y="153568"/>
                  </a:moveTo>
                  <a:lnTo>
                    <a:pt x="310730" y="69037"/>
                  </a:lnTo>
                  <a:lnTo>
                    <a:pt x="268452" y="153568"/>
                  </a:lnTo>
                  <a:lnTo>
                    <a:pt x="353009" y="153568"/>
                  </a:lnTo>
                  <a:close/>
                </a:path>
                <a:path w="554990" h="307975">
                  <a:moveTo>
                    <a:pt x="372618" y="181851"/>
                  </a:moveTo>
                  <a:lnTo>
                    <a:pt x="363943" y="181851"/>
                  </a:lnTo>
                  <a:lnTo>
                    <a:pt x="316166" y="273850"/>
                  </a:lnTo>
                  <a:lnTo>
                    <a:pt x="325018" y="273850"/>
                  </a:lnTo>
                  <a:lnTo>
                    <a:pt x="372618" y="181851"/>
                  </a:lnTo>
                  <a:close/>
                </a:path>
                <a:path w="554990" h="307975">
                  <a:moveTo>
                    <a:pt x="391299" y="243255"/>
                  </a:moveTo>
                  <a:lnTo>
                    <a:pt x="389521" y="237490"/>
                  </a:lnTo>
                  <a:lnTo>
                    <a:pt x="387337" y="235102"/>
                  </a:lnTo>
                  <a:lnTo>
                    <a:pt x="382333" y="229666"/>
                  </a:lnTo>
                  <a:lnTo>
                    <a:pt x="381965" y="229514"/>
                  </a:lnTo>
                  <a:lnTo>
                    <a:pt x="381965" y="244779"/>
                  </a:lnTo>
                  <a:lnTo>
                    <a:pt x="381901" y="256806"/>
                  </a:lnTo>
                  <a:lnTo>
                    <a:pt x="381076" y="260743"/>
                  </a:lnTo>
                  <a:lnTo>
                    <a:pt x="377532" y="265366"/>
                  </a:lnTo>
                  <a:lnTo>
                    <a:pt x="375297" y="266522"/>
                  </a:lnTo>
                  <a:lnTo>
                    <a:pt x="372579" y="266484"/>
                  </a:lnTo>
                  <a:lnTo>
                    <a:pt x="369938" y="266522"/>
                  </a:lnTo>
                  <a:lnTo>
                    <a:pt x="367741" y="265366"/>
                  </a:lnTo>
                  <a:lnTo>
                    <a:pt x="365963" y="263017"/>
                  </a:lnTo>
                  <a:lnTo>
                    <a:pt x="364172" y="260743"/>
                  </a:lnTo>
                  <a:lnTo>
                    <a:pt x="363283" y="256806"/>
                  </a:lnTo>
                  <a:lnTo>
                    <a:pt x="363347" y="244779"/>
                  </a:lnTo>
                  <a:lnTo>
                    <a:pt x="364134" y="240880"/>
                  </a:lnTo>
                  <a:lnTo>
                    <a:pt x="365899" y="238607"/>
                  </a:lnTo>
                  <a:lnTo>
                    <a:pt x="367639" y="236296"/>
                  </a:lnTo>
                  <a:lnTo>
                    <a:pt x="369862" y="235140"/>
                  </a:lnTo>
                  <a:lnTo>
                    <a:pt x="372618" y="235102"/>
                  </a:lnTo>
                  <a:lnTo>
                    <a:pt x="375221" y="235140"/>
                  </a:lnTo>
                  <a:lnTo>
                    <a:pt x="377456" y="236296"/>
                  </a:lnTo>
                  <a:lnTo>
                    <a:pt x="379285" y="238531"/>
                  </a:lnTo>
                  <a:lnTo>
                    <a:pt x="381076" y="240842"/>
                  </a:lnTo>
                  <a:lnTo>
                    <a:pt x="381965" y="244779"/>
                  </a:lnTo>
                  <a:lnTo>
                    <a:pt x="381965" y="229514"/>
                  </a:lnTo>
                  <a:lnTo>
                    <a:pt x="377799" y="227736"/>
                  </a:lnTo>
                  <a:lnTo>
                    <a:pt x="372325" y="227698"/>
                  </a:lnTo>
                  <a:lnTo>
                    <a:pt x="366331" y="227736"/>
                  </a:lnTo>
                  <a:lnTo>
                    <a:pt x="361759" y="229895"/>
                  </a:lnTo>
                  <a:lnTo>
                    <a:pt x="358622" y="234251"/>
                  </a:lnTo>
                  <a:lnTo>
                    <a:pt x="355460" y="238607"/>
                  </a:lnTo>
                  <a:lnTo>
                    <a:pt x="353898" y="243928"/>
                  </a:lnTo>
                  <a:lnTo>
                    <a:pt x="353949" y="258254"/>
                  </a:lnTo>
                  <a:lnTo>
                    <a:pt x="355650" y="264020"/>
                  </a:lnTo>
                  <a:lnTo>
                    <a:pt x="359181" y="267931"/>
                  </a:lnTo>
                  <a:lnTo>
                    <a:pt x="362686" y="271881"/>
                  </a:lnTo>
                  <a:lnTo>
                    <a:pt x="367080" y="273812"/>
                  </a:lnTo>
                  <a:lnTo>
                    <a:pt x="372402" y="273850"/>
                  </a:lnTo>
                  <a:lnTo>
                    <a:pt x="377723" y="273812"/>
                  </a:lnTo>
                  <a:lnTo>
                    <a:pt x="382219" y="271881"/>
                  </a:lnTo>
                  <a:lnTo>
                    <a:pt x="387134" y="266522"/>
                  </a:lnTo>
                  <a:lnTo>
                    <a:pt x="389483" y="263944"/>
                  </a:lnTo>
                  <a:lnTo>
                    <a:pt x="391299" y="258254"/>
                  </a:lnTo>
                  <a:lnTo>
                    <a:pt x="391299" y="243255"/>
                  </a:lnTo>
                  <a:close/>
                </a:path>
                <a:path w="554990" h="307975">
                  <a:moveTo>
                    <a:pt x="554875" y="84531"/>
                  </a:moveTo>
                  <a:lnTo>
                    <a:pt x="512597" y="0"/>
                  </a:lnTo>
                  <a:lnTo>
                    <a:pt x="470319" y="84531"/>
                  </a:lnTo>
                  <a:lnTo>
                    <a:pt x="554875" y="84531"/>
                  </a:lnTo>
                  <a:close/>
                </a:path>
              </a:pathLst>
            </a:custGeom>
            <a:solidFill>
              <a:srgbClr val="000000"/>
            </a:solidFill>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85" name="object 8">
              <a:extLst>
                <a:ext uri="{FF2B5EF4-FFF2-40B4-BE49-F238E27FC236}">
                  <a16:creationId xmlns:a16="http://schemas.microsoft.com/office/drawing/2014/main" id="{AE30E182-CF84-E37C-E032-C97C8FB83189}"/>
                </a:ext>
              </a:extLst>
            </p:cNvPr>
            <p:cNvPicPr/>
            <p:nvPr/>
          </p:nvPicPr>
          <p:blipFill>
            <a:blip r:embed="rId3" cstate="email">
              <a:extLst>
                <a:ext uri="{28A0092B-C50C-407E-A947-70E740481C1C}">
                  <a14:useLocalDpi xmlns:a14="http://schemas.microsoft.com/office/drawing/2010/main"/>
                </a:ext>
              </a:extLst>
            </a:blip>
            <a:stretch>
              <a:fillRect/>
            </a:stretch>
          </p:blipFill>
          <p:spPr>
            <a:xfrm>
              <a:off x="9619663" y="3944139"/>
              <a:ext cx="163716" cy="92001"/>
            </a:xfrm>
            <a:prstGeom prst="rect">
              <a:avLst/>
            </a:prstGeom>
          </p:spPr>
        </p:pic>
      </p:grpSp>
      <p:grpSp>
        <p:nvGrpSpPr>
          <p:cNvPr id="48" name="object 9">
            <a:extLst>
              <a:ext uri="{FF2B5EF4-FFF2-40B4-BE49-F238E27FC236}">
                <a16:creationId xmlns:a16="http://schemas.microsoft.com/office/drawing/2014/main" id="{704EF569-4769-DE95-9C02-FA04BE478A66}"/>
              </a:ext>
            </a:extLst>
          </p:cNvPr>
          <p:cNvGrpSpPr/>
          <p:nvPr/>
        </p:nvGrpSpPr>
        <p:grpSpPr>
          <a:xfrm>
            <a:off x="1168519" y="1690688"/>
            <a:ext cx="10250847" cy="4908511"/>
            <a:chOff x="1345404" y="1257646"/>
            <a:chExt cx="8831005" cy="4581857"/>
          </a:xfrm>
        </p:grpSpPr>
        <p:sp>
          <p:nvSpPr>
            <p:cNvPr id="50" name="object 10">
              <a:extLst>
                <a:ext uri="{FF2B5EF4-FFF2-40B4-BE49-F238E27FC236}">
                  <a16:creationId xmlns:a16="http://schemas.microsoft.com/office/drawing/2014/main" id="{DD4A993C-1925-EFFC-F694-67394F628CAC}"/>
                </a:ext>
              </a:extLst>
            </p:cNvPr>
            <p:cNvSpPr/>
            <p:nvPr/>
          </p:nvSpPr>
          <p:spPr>
            <a:xfrm>
              <a:off x="1759484" y="1257646"/>
              <a:ext cx="0" cy="4394200"/>
            </a:xfrm>
            <a:custGeom>
              <a:avLst/>
              <a:gdLst/>
              <a:ahLst/>
              <a:cxnLst/>
              <a:rect l="l" t="t" r="r" b="b"/>
              <a:pathLst>
                <a:path h="4394200">
                  <a:moveTo>
                    <a:pt x="0" y="4393984"/>
                  </a:moveTo>
                  <a:lnTo>
                    <a:pt x="0" y="0"/>
                  </a:lnTo>
                </a:path>
              </a:pathLst>
            </a:custGeom>
            <a:ln w="16634">
              <a:solidFill>
                <a:srgbClr val="000000"/>
              </a:solidFill>
            </a:ln>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51" name="object 11">
              <a:extLst>
                <a:ext uri="{FF2B5EF4-FFF2-40B4-BE49-F238E27FC236}">
                  <a16:creationId xmlns:a16="http://schemas.microsoft.com/office/drawing/2014/main" id="{160BA2FC-29D5-7D84-370F-432105B80759}"/>
                </a:ext>
              </a:extLst>
            </p:cNvPr>
            <p:cNvPicPr/>
            <p:nvPr/>
          </p:nvPicPr>
          <p:blipFill>
            <a:blip r:embed="rId4" cstate="email">
              <a:extLst>
                <a:ext uri="{28A0092B-C50C-407E-A947-70E740481C1C}">
                  <a14:useLocalDpi xmlns:a14="http://schemas.microsoft.com/office/drawing/2010/main"/>
                </a:ext>
              </a:extLst>
            </a:blip>
            <a:stretch>
              <a:fillRect/>
            </a:stretch>
          </p:blipFill>
          <p:spPr>
            <a:xfrm>
              <a:off x="1604139" y="5396915"/>
              <a:ext cx="71159" cy="111428"/>
            </a:xfrm>
            <a:prstGeom prst="rect">
              <a:avLst/>
            </a:prstGeom>
          </p:spPr>
        </p:pic>
        <p:sp>
          <p:nvSpPr>
            <p:cNvPr id="52" name="object 12">
              <a:extLst>
                <a:ext uri="{FF2B5EF4-FFF2-40B4-BE49-F238E27FC236}">
                  <a16:creationId xmlns:a16="http://schemas.microsoft.com/office/drawing/2014/main" id="{19F9ECD2-610E-7915-3B84-A0385FBBB639}"/>
                </a:ext>
              </a:extLst>
            </p:cNvPr>
            <p:cNvSpPr/>
            <p:nvPr/>
          </p:nvSpPr>
          <p:spPr>
            <a:xfrm>
              <a:off x="1716758" y="5451923"/>
              <a:ext cx="43180" cy="0"/>
            </a:xfrm>
            <a:custGeom>
              <a:avLst/>
              <a:gdLst/>
              <a:ahLst/>
              <a:cxnLst/>
              <a:rect l="l" t="t" r="r" b="b"/>
              <a:pathLst>
                <a:path w="43180">
                  <a:moveTo>
                    <a:pt x="0" y="0"/>
                  </a:moveTo>
                  <a:lnTo>
                    <a:pt x="42725" y="0"/>
                  </a:lnTo>
                </a:path>
              </a:pathLst>
            </a:custGeom>
            <a:ln w="16634">
              <a:solidFill>
                <a:srgbClr val="333333"/>
              </a:solidFill>
            </a:ln>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3" name="object 13">
              <a:extLst>
                <a:ext uri="{FF2B5EF4-FFF2-40B4-BE49-F238E27FC236}">
                  <a16:creationId xmlns:a16="http://schemas.microsoft.com/office/drawing/2014/main" id="{C16AA5F8-936F-34D1-4D76-77D05D5889B1}"/>
                </a:ext>
              </a:extLst>
            </p:cNvPr>
            <p:cNvSpPr/>
            <p:nvPr/>
          </p:nvSpPr>
          <p:spPr>
            <a:xfrm>
              <a:off x="1360068" y="4654691"/>
              <a:ext cx="40640" cy="109855"/>
            </a:xfrm>
            <a:custGeom>
              <a:avLst/>
              <a:gdLst/>
              <a:ahLst/>
              <a:cxnLst/>
              <a:rect l="l" t="t" r="r" b="b"/>
              <a:pathLst>
                <a:path w="40640" h="109854">
                  <a:moveTo>
                    <a:pt x="40194" y="109567"/>
                  </a:moveTo>
                  <a:lnTo>
                    <a:pt x="26796" y="109567"/>
                  </a:lnTo>
                  <a:lnTo>
                    <a:pt x="26796" y="24191"/>
                  </a:lnTo>
                  <a:lnTo>
                    <a:pt x="23521" y="27317"/>
                  </a:lnTo>
                  <a:lnTo>
                    <a:pt x="19315" y="30369"/>
                  </a:lnTo>
                  <a:lnTo>
                    <a:pt x="8857" y="36510"/>
                  </a:lnTo>
                  <a:lnTo>
                    <a:pt x="4131" y="38817"/>
                  </a:lnTo>
                  <a:lnTo>
                    <a:pt x="0" y="40343"/>
                  </a:lnTo>
                  <a:lnTo>
                    <a:pt x="0" y="27391"/>
                  </a:lnTo>
                  <a:lnTo>
                    <a:pt x="7443" y="23893"/>
                  </a:lnTo>
                  <a:lnTo>
                    <a:pt x="13993" y="19650"/>
                  </a:lnTo>
                  <a:lnTo>
                    <a:pt x="25233" y="9602"/>
                  </a:lnTo>
                  <a:lnTo>
                    <a:pt x="29215" y="4726"/>
                  </a:lnTo>
                  <a:lnTo>
                    <a:pt x="31560" y="0"/>
                  </a:lnTo>
                  <a:lnTo>
                    <a:pt x="40194" y="0"/>
                  </a:lnTo>
                  <a:lnTo>
                    <a:pt x="40194" y="109567"/>
                  </a:lnTo>
                  <a:close/>
                </a:path>
              </a:pathLst>
            </a:custGeom>
            <a:solidFill>
              <a:srgbClr val="4D4D4D"/>
            </a:solidFill>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54" name="object 14">
              <a:extLst>
                <a:ext uri="{FF2B5EF4-FFF2-40B4-BE49-F238E27FC236}">
                  <a16:creationId xmlns:a16="http://schemas.microsoft.com/office/drawing/2014/main" id="{DC516C69-95A7-DAA4-3E0F-43B931D70733}"/>
                </a:ext>
              </a:extLst>
            </p:cNvPr>
            <p:cNvPicPr/>
            <p:nvPr/>
          </p:nvPicPr>
          <p:blipFill>
            <a:blip r:embed="rId5" cstate="email">
              <a:extLst>
                <a:ext uri="{28A0092B-C50C-407E-A947-70E740481C1C}">
                  <a14:useLocalDpi xmlns:a14="http://schemas.microsoft.com/office/drawing/2010/main"/>
                </a:ext>
              </a:extLst>
            </a:blip>
            <a:stretch>
              <a:fillRect/>
            </a:stretch>
          </p:blipFill>
          <p:spPr>
            <a:xfrm>
              <a:off x="1434577" y="4654691"/>
              <a:ext cx="240721" cy="111428"/>
            </a:xfrm>
            <a:prstGeom prst="rect">
              <a:avLst/>
            </a:prstGeom>
          </p:spPr>
        </p:pic>
        <p:sp>
          <p:nvSpPr>
            <p:cNvPr id="55" name="object 15">
              <a:extLst>
                <a:ext uri="{FF2B5EF4-FFF2-40B4-BE49-F238E27FC236}">
                  <a16:creationId xmlns:a16="http://schemas.microsoft.com/office/drawing/2014/main" id="{ADF53B05-1838-B5DD-4199-EA5A56F7377C}"/>
                </a:ext>
              </a:extLst>
            </p:cNvPr>
            <p:cNvSpPr/>
            <p:nvPr/>
          </p:nvSpPr>
          <p:spPr>
            <a:xfrm>
              <a:off x="1716758" y="4709698"/>
              <a:ext cx="43180" cy="0"/>
            </a:xfrm>
            <a:custGeom>
              <a:avLst/>
              <a:gdLst/>
              <a:ahLst/>
              <a:cxnLst/>
              <a:rect l="l" t="t" r="r" b="b"/>
              <a:pathLst>
                <a:path w="43180">
                  <a:moveTo>
                    <a:pt x="0" y="0"/>
                  </a:moveTo>
                  <a:lnTo>
                    <a:pt x="42725" y="0"/>
                  </a:lnTo>
                </a:path>
              </a:pathLst>
            </a:custGeom>
            <a:ln w="16634">
              <a:solidFill>
                <a:srgbClr val="333333"/>
              </a:solidFill>
            </a:ln>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56" name="object 16">
              <a:extLst>
                <a:ext uri="{FF2B5EF4-FFF2-40B4-BE49-F238E27FC236}">
                  <a16:creationId xmlns:a16="http://schemas.microsoft.com/office/drawing/2014/main" id="{693A320E-6BFA-EA9B-93BE-441587E156E6}"/>
                </a:ext>
              </a:extLst>
            </p:cNvPr>
            <p:cNvPicPr/>
            <p:nvPr/>
          </p:nvPicPr>
          <p:blipFill>
            <a:blip r:embed="rId6" cstate="email">
              <a:extLst>
                <a:ext uri="{28A0092B-C50C-407E-A947-70E740481C1C}">
                  <a14:useLocalDpi xmlns:a14="http://schemas.microsoft.com/office/drawing/2010/main"/>
                </a:ext>
              </a:extLst>
            </a:blip>
            <a:stretch>
              <a:fillRect/>
            </a:stretch>
          </p:blipFill>
          <p:spPr>
            <a:xfrm>
              <a:off x="1347972" y="3912504"/>
              <a:ext cx="327326" cy="111428"/>
            </a:xfrm>
            <a:prstGeom prst="rect">
              <a:avLst/>
            </a:prstGeom>
          </p:spPr>
        </p:pic>
        <p:sp>
          <p:nvSpPr>
            <p:cNvPr id="57" name="object 17">
              <a:extLst>
                <a:ext uri="{FF2B5EF4-FFF2-40B4-BE49-F238E27FC236}">
                  <a16:creationId xmlns:a16="http://schemas.microsoft.com/office/drawing/2014/main" id="{E26738D1-D920-D7F7-B4FF-F860E5E00209}"/>
                </a:ext>
              </a:extLst>
            </p:cNvPr>
            <p:cNvSpPr/>
            <p:nvPr/>
          </p:nvSpPr>
          <p:spPr>
            <a:xfrm>
              <a:off x="1716758" y="3967511"/>
              <a:ext cx="43180" cy="0"/>
            </a:xfrm>
            <a:custGeom>
              <a:avLst/>
              <a:gdLst/>
              <a:ahLst/>
              <a:cxnLst/>
              <a:rect l="l" t="t" r="r" b="b"/>
              <a:pathLst>
                <a:path w="43180">
                  <a:moveTo>
                    <a:pt x="0" y="0"/>
                  </a:moveTo>
                  <a:lnTo>
                    <a:pt x="42725" y="0"/>
                  </a:lnTo>
                </a:path>
              </a:pathLst>
            </a:custGeom>
            <a:ln w="16634">
              <a:solidFill>
                <a:srgbClr val="333333"/>
              </a:solidFill>
            </a:ln>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58" name="object 18">
              <a:extLst>
                <a:ext uri="{FF2B5EF4-FFF2-40B4-BE49-F238E27FC236}">
                  <a16:creationId xmlns:a16="http://schemas.microsoft.com/office/drawing/2014/main" id="{D454F1E6-90B7-5D2F-792F-BFF794FD0238}"/>
                </a:ext>
              </a:extLst>
            </p:cNvPr>
            <p:cNvPicPr/>
            <p:nvPr/>
          </p:nvPicPr>
          <p:blipFill>
            <a:blip r:embed="rId7" cstate="email">
              <a:extLst>
                <a:ext uri="{28A0092B-C50C-407E-A947-70E740481C1C}">
                  <a14:useLocalDpi xmlns:a14="http://schemas.microsoft.com/office/drawing/2010/main"/>
                </a:ext>
              </a:extLst>
            </a:blip>
            <a:stretch>
              <a:fillRect/>
            </a:stretch>
          </p:blipFill>
          <p:spPr>
            <a:xfrm>
              <a:off x="1349870" y="3170280"/>
              <a:ext cx="325428" cy="111502"/>
            </a:xfrm>
            <a:prstGeom prst="rect">
              <a:avLst/>
            </a:prstGeom>
          </p:spPr>
        </p:pic>
        <p:sp>
          <p:nvSpPr>
            <p:cNvPr id="59" name="object 19">
              <a:extLst>
                <a:ext uri="{FF2B5EF4-FFF2-40B4-BE49-F238E27FC236}">
                  <a16:creationId xmlns:a16="http://schemas.microsoft.com/office/drawing/2014/main" id="{A1802F58-5A2E-3E0A-F59A-8EA6B900B21D}"/>
                </a:ext>
              </a:extLst>
            </p:cNvPr>
            <p:cNvSpPr/>
            <p:nvPr/>
          </p:nvSpPr>
          <p:spPr>
            <a:xfrm>
              <a:off x="1716758" y="3225287"/>
              <a:ext cx="43180" cy="0"/>
            </a:xfrm>
            <a:custGeom>
              <a:avLst/>
              <a:gdLst/>
              <a:ahLst/>
              <a:cxnLst/>
              <a:rect l="l" t="t" r="r" b="b"/>
              <a:pathLst>
                <a:path w="43180">
                  <a:moveTo>
                    <a:pt x="0" y="0"/>
                  </a:moveTo>
                  <a:lnTo>
                    <a:pt x="42725" y="0"/>
                  </a:lnTo>
                </a:path>
              </a:pathLst>
            </a:custGeom>
            <a:ln w="16634">
              <a:solidFill>
                <a:srgbClr val="333333"/>
              </a:solidFill>
            </a:ln>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0" name="object 20">
              <a:extLst>
                <a:ext uri="{FF2B5EF4-FFF2-40B4-BE49-F238E27FC236}">
                  <a16:creationId xmlns:a16="http://schemas.microsoft.com/office/drawing/2014/main" id="{3A47237D-FF3B-9791-0872-93166581271B}"/>
                </a:ext>
              </a:extLst>
            </p:cNvPr>
            <p:cNvPicPr/>
            <p:nvPr/>
          </p:nvPicPr>
          <p:blipFill>
            <a:blip r:embed="rId8" cstate="email">
              <a:extLst>
                <a:ext uri="{28A0092B-C50C-407E-A947-70E740481C1C}">
                  <a14:useLocalDpi xmlns:a14="http://schemas.microsoft.com/office/drawing/2010/main"/>
                </a:ext>
              </a:extLst>
            </a:blip>
            <a:stretch>
              <a:fillRect/>
            </a:stretch>
          </p:blipFill>
          <p:spPr>
            <a:xfrm>
              <a:off x="1345404" y="2428092"/>
              <a:ext cx="329894" cy="111428"/>
            </a:xfrm>
            <a:prstGeom prst="rect">
              <a:avLst/>
            </a:prstGeom>
          </p:spPr>
        </p:pic>
        <p:sp>
          <p:nvSpPr>
            <p:cNvPr id="61" name="object 21">
              <a:extLst>
                <a:ext uri="{FF2B5EF4-FFF2-40B4-BE49-F238E27FC236}">
                  <a16:creationId xmlns:a16="http://schemas.microsoft.com/office/drawing/2014/main" id="{5E05F9C5-90FA-7283-6534-D913FEB8BCE3}"/>
                </a:ext>
              </a:extLst>
            </p:cNvPr>
            <p:cNvSpPr/>
            <p:nvPr/>
          </p:nvSpPr>
          <p:spPr>
            <a:xfrm>
              <a:off x="1716758" y="2483100"/>
              <a:ext cx="43180" cy="0"/>
            </a:xfrm>
            <a:custGeom>
              <a:avLst/>
              <a:gdLst/>
              <a:ahLst/>
              <a:cxnLst/>
              <a:rect l="l" t="t" r="r" b="b"/>
              <a:pathLst>
                <a:path w="43180">
                  <a:moveTo>
                    <a:pt x="0" y="0"/>
                  </a:moveTo>
                  <a:lnTo>
                    <a:pt x="42725" y="0"/>
                  </a:lnTo>
                </a:path>
              </a:pathLst>
            </a:custGeom>
            <a:ln w="16634">
              <a:solidFill>
                <a:srgbClr val="333333"/>
              </a:solidFill>
            </a:ln>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2" name="object 22">
              <a:extLst>
                <a:ext uri="{FF2B5EF4-FFF2-40B4-BE49-F238E27FC236}">
                  <a16:creationId xmlns:a16="http://schemas.microsoft.com/office/drawing/2014/main" id="{2379511E-FB98-C31D-96FC-60924B1D9AAE}"/>
                </a:ext>
              </a:extLst>
            </p:cNvPr>
            <p:cNvPicPr/>
            <p:nvPr/>
          </p:nvPicPr>
          <p:blipFill>
            <a:blip r:embed="rId9" cstate="email">
              <a:extLst>
                <a:ext uri="{28A0092B-C50C-407E-A947-70E740481C1C}">
                  <a14:useLocalDpi xmlns:a14="http://schemas.microsoft.com/office/drawing/2010/main"/>
                </a:ext>
              </a:extLst>
            </a:blip>
            <a:stretch>
              <a:fillRect/>
            </a:stretch>
          </p:blipFill>
          <p:spPr>
            <a:xfrm>
              <a:off x="1349796" y="1685905"/>
              <a:ext cx="325502" cy="111428"/>
            </a:xfrm>
            <a:prstGeom prst="rect">
              <a:avLst/>
            </a:prstGeom>
          </p:spPr>
        </p:pic>
        <p:sp>
          <p:nvSpPr>
            <p:cNvPr id="63" name="object 23">
              <a:extLst>
                <a:ext uri="{FF2B5EF4-FFF2-40B4-BE49-F238E27FC236}">
                  <a16:creationId xmlns:a16="http://schemas.microsoft.com/office/drawing/2014/main" id="{B41BFC51-DFC6-F628-3662-516DA892BFC5}"/>
                </a:ext>
              </a:extLst>
            </p:cNvPr>
            <p:cNvSpPr/>
            <p:nvPr/>
          </p:nvSpPr>
          <p:spPr>
            <a:xfrm>
              <a:off x="1716758" y="1740913"/>
              <a:ext cx="43180" cy="0"/>
            </a:xfrm>
            <a:custGeom>
              <a:avLst/>
              <a:gdLst/>
              <a:ahLst/>
              <a:cxnLst/>
              <a:rect l="l" t="t" r="r" b="b"/>
              <a:pathLst>
                <a:path w="43180">
                  <a:moveTo>
                    <a:pt x="0" y="0"/>
                  </a:moveTo>
                  <a:lnTo>
                    <a:pt x="42725" y="0"/>
                  </a:lnTo>
                </a:path>
              </a:pathLst>
            </a:custGeom>
            <a:ln w="16634">
              <a:solidFill>
                <a:srgbClr val="333333"/>
              </a:solidFill>
            </a:ln>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4" name="object 24">
              <a:extLst>
                <a:ext uri="{FF2B5EF4-FFF2-40B4-BE49-F238E27FC236}">
                  <a16:creationId xmlns:a16="http://schemas.microsoft.com/office/drawing/2014/main" id="{DDBD79BA-531A-3EF5-92E0-B97D09FEF360}"/>
                </a:ext>
              </a:extLst>
            </p:cNvPr>
            <p:cNvSpPr/>
            <p:nvPr/>
          </p:nvSpPr>
          <p:spPr>
            <a:xfrm>
              <a:off x="1759484" y="5651631"/>
              <a:ext cx="8416925" cy="0"/>
            </a:xfrm>
            <a:custGeom>
              <a:avLst/>
              <a:gdLst/>
              <a:ahLst/>
              <a:cxnLst/>
              <a:rect l="l" t="t" r="r" b="b"/>
              <a:pathLst>
                <a:path w="8416925">
                  <a:moveTo>
                    <a:pt x="0" y="0"/>
                  </a:moveTo>
                  <a:lnTo>
                    <a:pt x="8416726" y="0"/>
                  </a:lnTo>
                </a:path>
              </a:pathLst>
            </a:custGeom>
            <a:ln w="16634">
              <a:solidFill>
                <a:srgbClr val="000000"/>
              </a:solidFill>
            </a:ln>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5" name="object 25">
              <a:extLst>
                <a:ext uri="{FF2B5EF4-FFF2-40B4-BE49-F238E27FC236}">
                  <a16:creationId xmlns:a16="http://schemas.microsoft.com/office/drawing/2014/main" id="{7139BE54-AB50-D6E4-D355-6301D16E9105}"/>
                </a:ext>
              </a:extLst>
            </p:cNvPr>
            <p:cNvSpPr/>
            <p:nvPr/>
          </p:nvSpPr>
          <p:spPr>
            <a:xfrm>
              <a:off x="2232888" y="5651631"/>
              <a:ext cx="7066280" cy="43180"/>
            </a:xfrm>
            <a:custGeom>
              <a:avLst/>
              <a:gdLst/>
              <a:ahLst/>
              <a:cxnLst/>
              <a:rect l="l" t="t" r="r" b="b"/>
              <a:pathLst>
                <a:path w="7066280" h="43179">
                  <a:moveTo>
                    <a:pt x="0" y="42725"/>
                  </a:moveTo>
                  <a:lnTo>
                    <a:pt x="0" y="0"/>
                  </a:lnTo>
                </a:path>
                <a:path w="7066280" h="43179">
                  <a:moveTo>
                    <a:pt x="1009444" y="42725"/>
                  </a:moveTo>
                  <a:lnTo>
                    <a:pt x="1009444" y="0"/>
                  </a:lnTo>
                </a:path>
                <a:path w="7066280" h="43179">
                  <a:moveTo>
                    <a:pt x="2018888" y="42725"/>
                  </a:moveTo>
                  <a:lnTo>
                    <a:pt x="2018888" y="0"/>
                  </a:lnTo>
                </a:path>
                <a:path w="7066280" h="43179">
                  <a:moveTo>
                    <a:pt x="3028333" y="42725"/>
                  </a:moveTo>
                  <a:lnTo>
                    <a:pt x="3028333" y="0"/>
                  </a:lnTo>
                </a:path>
                <a:path w="7066280" h="43179">
                  <a:moveTo>
                    <a:pt x="4037777" y="42725"/>
                  </a:moveTo>
                  <a:lnTo>
                    <a:pt x="4037777" y="0"/>
                  </a:lnTo>
                </a:path>
                <a:path w="7066280" h="43179">
                  <a:moveTo>
                    <a:pt x="5047222" y="42725"/>
                  </a:moveTo>
                  <a:lnTo>
                    <a:pt x="5047222" y="0"/>
                  </a:lnTo>
                </a:path>
                <a:path w="7066280" h="43179">
                  <a:moveTo>
                    <a:pt x="6056666" y="42725"/>
                  </a:moveTo>
                  <a:lnTo>
                    <a:pt x="6056666" y="0"/>
                  </a:lnTo>
                </a:path>
                <a:path w="7066280" h="43179">
                  <a:moveTo>
                    <a:pt x="7066111" y="42725"/>
                  </a:moveTo>
                  <a:lnTo>
                    <a:pt x="7066111" y="0"/>
                  </a:lnTo>
                </a:path>
              </a:pathLst>
            </a:custGeom>
            <a:ln w="16634">
              <a:solidFill>
                <a:srgbClr val="333333"/>
              </a:solidFill>
            </a:ln>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6" name="object 26">
              <a:extLst>
                <a:ext uri="{FF2B5EF4-FFF2-40B4-BE49-F238E27FC236}">
                  <a16:creationId xmlns:a16="http://schemas.microsoft.com/office/drawing/2014/main" id="{7A955DF4-3559-7777-1161-C47947CE5106}"/>
                </a:ext>
              </a:extLst>
            </p:cNvPr>
            <p:cNvSpPr/>
            <p:nvPr/>
          </p:nvSpPr>
          <p:spPr>
            <a:xfrm>
              <a:off x="2079925" y="5728075"/>
              <a:ext cx="40640" cy="109855"/>
            </a:xfrm>
            <a:custGeom>
              <a:avLst/>
              <a:gdLst/>
              <a:ahLst/>
              <a:cxnLst/>
              <a:rect l="l" t="t" r="r" b="b"/>
              <a:pathLst>
                <a:path w="40639" h="109854">
                  <a:moveTo>
                    <a:pt x="40194" y="109567"/>
                  </a:moveTo>
                  <a:lnTo>
                    <a:pt x="26796" y="109567"/>
                  </a:lnTo>
                  <a:lnTo>
                    <a:pt x="26796" y="24191"/>
                  </a:lnTo>
                  <a:lnTo>
                    <a:pt x="23521" y="27317"/>
                  </a:lnTo>
                  <a:lnTo>
                    <a:pt x="19315" y="30369"/>
                  </a:lnTo>
                  <a:lnTo>
                    <a:pt x="8857" y="36510"/>
                  </a:lnTo>
                  <a:lnTo>
                    <a:pt x="4131" y="38817"/>
                  </a:lnTo>
                  <a:lnTo>
                    <a:pt x="0" y="40343"/>
                  </a:lnTo>
                  <a:lnTo>
                    <a:pt x="0" y="27391"/>
                  </a:lnTo>
                  <a:lnTo>
                    <a:pt x="7443" y="23893"/>
                  </a:lnTo>
                  <a:lnTo>
                    <a:pt x="13993" y="19650"/>
                  </a:lnTo>
                  <a:lnTo>
                    <a:pt x="25233" y="9602"/>
                  </a:lnTo>
                  <a:lnTo>
                    <a:pt x="29215" y="4726"/>
                  </a:lnTo>
                  <a:lnTo>
                    <a:pt x="31560" y="0"/>
                  </a:lnTo>
                  <a:lnTo>
                    <a:pt x="40194" y="0"/>
                  </a:lnTo>
                  <a:lnTo>
                    <a:pt x="40194" y="109567"/>
                  </a:lnTo>
                  <a:close/>
                </a:path>
              </a:pathLst>
            </a:custGeom>
            <a:solidFill>
              <a:srgbClr val="4D4D4D"/>
            </a:solidFill>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7" name="object 27">
              <a:extLst>
                <a:ext uri="{FF2B5EF4-FFF2-40B4-BE49-F238E27FC236}">
                  <a16:creationId xmlns:a16="http://schemas.microsoft.com/office/drawing/2014/main" id="{F24FF88B-6E3E-431B-0A2C-36EFA862AEFD}"/>
                </a:ext>
              </a:extLst>
            </p:cNvPr>
            <p:cNvPicPr/>
            <p:nvPr/>
          </p:nvPicPr>
          <p:blipFill>
            <a:blip r:embed="rId10" cstate="email">
              <a:extLst>
                <a:ext uri="{28A0092B-C50C-407E-A947-70E740481C1C}">
                  <a14:useLocalDpi xmlns:a14="http://schemas.microsoft.com/office/drawing/2010/main"/>
                </a:ext>
              </a:extLst>
            </a:blip>
            <a:stretch>
              <a:fillRect/>
            </a:stretch>
          </p:blipFill>
          <p:spPr>
            <a:xfrm>
              <a:off x="2154434" y="5728075"/>
              <a:ext cx="241912" cy="111428"/>
            </a:xfrm>
            <a:prstGeom prst="rect">
              <a:avLst/>
            </a:prstGeom>
          </p:spPr>
        </p:pic>
        <p:sp>
          <p:nvSpPr>
            <p:cNvPr id="68" name="object 28">
              <a:extLst>
                <a:ext uri="{FF2B5EF4-FFF2-40B4-BE49-F238E27FC236}">
                  <a16:creationId xmlns:a16="http://schemas.microsoft.com/office/drawing/2014/main" id="{F6C3BDB8-1FDB-5682-9C4F-C95B063E7CC1}"/>
                </a:ext>
              </a:extLst>
            </p:cNvPr>
            <p:cNvSpPr/>
            <p:nvPr/>
          </p:nvSpPr>
          <p:spPr>
            <a:xfrm>
              <a:off x="3089369" y="5728075"/>
              <a:ext cx="40640" cy="109855"/>
            </a:xfrm>
            <a:custGeom>
              <a:avLst/>
              <a:gdLst/>
              <a:ahLst/>
              <a:cxnLst/>
              <a:rect l="l" t="t" r="r" b="b"/>
              <a:pathLst>
                <a:path w="40639" h="109854">
                  <a:moveTo>
                    <a:pt x="40194" y="109567"/>
                  </a:moveTo>
                  <a:lnTo>
                    <a:pt x="26796" y="109567"/>
                  </a:lnTo>
                  <a:lnTo>
                    <a:pt x="26796" y="24191"/>
                  </a:lnTo>
                  <a:lnTo>
                    <a:pt x="23521" y="27317"/>
                  </a:lnTo>
                  <a:lnTo>
                    <a:pt x="19315" y="30369"/>
                  </a:lnTo>
                  <a:lnTo>
                    <a:pt x="8857" y="36510"/>
                  </a:lnTo>
                  <a:lnTo>
                    <a:pt x="4131" y="38817"/>
                  </a:lnTo>
                  <a:lnTo>
                    <a:pt x="0" y="40343"/>
                  </a:lnTo>
                  <a:lnTo>
                    <a:pt x="0" y="27391"/>
                  </a:lnTo>
                  <a:lnTo>
                    <a:pt x="7443" y="23893"/>
                  </a:lnTo>
                  <a:lnTo>
                    <a:pt x="13993" y="19650"/>
                  </a:lnTo>
                  <a:lnTo>
                    <a:pt x="25233" y="9602"/>
                  </a:lnTo>
                  <a:lnTo>
                    <a:pt x="29215" y="4726"/>
                  </a:lnTo>
                  <a:lnTo>
                    <a:pt x="31560" y="0"/>
                  </a:lnTo>
                  <a:lnTo>
                    <a:pt x="40194" y="0"/>
                  </a:lnTo>
                  <a:lnTo>
                    <a:pt x="40194" y="109567"/>
                  </a:lnTo>
                  <a:close/>
                </a:path>
              </a:pathLst>
            </a:custGeom>
            <a:solidFill>
              <a:srgbClr val="4D4D4D"/>
            </a:solidFill>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9" name="object 29">
              <a:extLst>
                <a:ext uri="{FF2B5EF4-FFF2-40B4-BE49-F238E27FC236}">
                  <a16:creationId xmlns:a16="http://schemas.microsoft.com/office/drawing/2014/main" id="{297E87A3-E311-6FF6-DA27-DD739E8293E6}"/>
                </a:ext>
              </a:extLst>
            </p:cNvPr>
            <p:cNvPicPr/>
            <p:nvPr/>
          </p:nvPicPr>
          <p:blipFill>
            <a:blip r:embed="rId11" cstate="email">
              <a:extLst>
                <a:ext uri="{28A0092B-C50C-407E-A947-70E740481C1C}">
                  <a14:useLocalDpi xmlns:a14="http://schemas.microsoft.com/office/drawing/2010/main"/>
                </a:ext>
              </a:extLst>
            </a:blip>
            <a:stretch>
              <a:fillRect/>
            </a:stretch>
          </p:blipFill>
          <p:spPr>
            <a:xfrm>
              <a:off x="3163878" y="5728075"/>
              <a:ext cx="240721" cy="111428"/>
            </a:xfrm>
            <a:prstGeom prst="rect">
              <a:avLst/>
            </a:prstGeom>
          </p:spPr>
        </p:pic>
        <p:sp>
          <p:nvSpPr>
            <p:cNvPr id="70" name="object 30">
              <a:extLst>
                <a:ext uri="{FF2B5EF4-FFF2-40B4-BE49-F238E27FC236}">
                  <a16:creationId xmlns:a16="http://schemas.microsoft.com/office/drawing/2014/main" id="{04B1C14E-FD5F-9BE7-BE46-AC5EF10DC8C2}"/>
                </a:ext>
              </a:extLst>
            </p:cNvPr>
            <p:cNvSpPr/>
            <p:nvPr/>
          </p:nvSpPr>
          <p:spPr>
            <a:xfrm>
              <a:off x="4098814" y="5728075"/>
              <a:ext cx="40640" cy="109855"/>
            </a:xfrm>
            <a:custGeom>
              <a:avLst/>
              <a:gdLst/>
              <a:ahLst/>
              <a:cxnLst/>
              <a:rect l="l" t="t" r="r" b="b"/>
              <a:pathLst>
                <a:path w="40639" h="109854">
                  <a:moveTo>
                    <a:pt x="40194" y="109567"/>
                  </a:moveTo>
                  <a:lnTo>
                    <a:pt x="26796" y="109567"/>
                  </a:lnTo>
                  <a:lnTo>
                    <a:pt x="26796" y="24191"/>
                  </a:lnTo>
                  <a:lnTo>
                    <a:pt x="23521" y="27317"/>
                  </a:lnTo>
                  <a:lnTo>
                    <a:pt x="19315" y="30369"/>
                  </a:lnTo>
                  <a:lnTo>
                    <a:pt x="8857" y="36510"/>
                  </a:lnTo>
                  <a:lnTo>
                    <a:pt x="4131" y="38817"/>
                  </a:lnTo>
                  <a:lnTo>
                    <a:pt x="0" y="40343"/>
                  </a:lnTo>
                  <a:lnTo>
                    <a:pt x="0" y="27391"/>
                  </a:lnTo>
                  <a:lnTo>
                    <a:pt x="7443" y="23893"/>
                  </a:lnTo>
                  <a:lnTo>
                    <a:pt x="13993" y="19650"/>
                  </a:lnTo>
                  <a:lnTo>
                    <a:pt x="25233" y="9602"/>
                  </a:lnTo>
                  <a:lnTo>
                    <a:pt x="29215" y="4726"/>
                  </a:lnTo>
                  <a:lnTo>
                    <a:pt x="31560" y="0"/>
                  </a:lnTo>
                  <a:lnTo>
                    <a:pt x="40194" y="0"/>
                  </a:lnTo>
                  <a:lnTo>
                    <a:pt x="40194" y="109567"/>
                  </a:lnTo>
                  <a:close/>
                </a:path>
              </a:pathLst>
            </a:custGeom>
            <a:solidFill>
              <a:srgbClr val="4D4D4D"/>
            </a:solidFill>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71" name="object 31">
              <a:extLst>
                <a:ext uri="{FF2B5EF4-FFF2-40B4-BE49-F238E27FC236}">
                  <a16:creationId xmlns:a16="http://schemas.microsoft.com/office/drawing/2014/main" id="{4F5B5460-E38C-CAA3-2F80-1207D1C55B5E}"/>
                </a:ext>
              </a:extLst>
            </p:cNvPr>
            <p:cNvPicPr/>
            <p:nvPr/>
          </p:nvPicPr>
          <p:blipFill>
            <a:blip r:embed="rId12" cstate="email">
              <a:extLst>
                <a:ext uri="{28A0092B-C50C-407E-A947-70E740481C1C}">
                  <a14:useLocalDpi xmlns:a14="http://schemas.microsoft.com/office/drawing/2010/main"/>
                </a:ext>
              </a:extLst>
            </a:blip>
            <a:stretch>
              <a:fillRect/>
            </a:stretch>
          </p:blipFill>
          <p:spPr>
            <a:xfrm>
              <a:off x="4173323" y="5728075"/>
              <a:ext cx="241912" cy="111428"/>
            </a:xfrm>
            <a:prstGeom prst="rect">
              <a:avLst/>
            </a:prstGeom>
          </p:spPr>
        </p:pic>
        <p:pic>
          <p:nvPicPr>
            <p:cNvPr id="72" name="object 32">
              <a:extLst>
                <a:ext uri="{FF2B5EF4-FFF2-40B4-BE49-F238E27FC236}">
                  <a16:creationId xmlns:a16="http://schemas.microsoft.com/office/drawing/2014/main" id="{8C6B4E0F-7F94-1411-73D2-216FABA723F3}"/>
                </a:ext>
              </a:extLst>
            </p:cNvPr>
            <p:cNvPicPr/>
            <p:nvPr/>
          </p:nvPicPr>
          <p:blipFill>
            <a:blip r:embed="rId13" cstate="email">
              <a:extLst>
                <a:ext uri="{28A0092B-C50C-407E-A947-70E740481C1C}">
                  <a14:useLocalDpi xmlns:a14="http://schemas.microsoft.com/office/drawing/2010/main"/>
                </a:ext>
              </a:extLst>
            </a:blip>
            <a:stretch>
              <a:fillRect/>
            </a:stretch>
          </p:blipFill>
          <p:spPr>
            <a:xfrm>
              <a:off x="5096163" y="5728075"/>
              <a:ext cx="327325" cy="111428"/>
            </a:xfrm>
            <a:prstGeom prst="rect">
              <a:avLst/>
            </a:prstGeom>
          </p:spPr>
        </p:pic>
        <p:pic>
          <p:nvPicPr>
            <p:cNvPr id="73" name="object 33">
              <a:extLst>
                <a:ext uri="{FF2B5EF4-FFF2-40B4-BE49-F238E27FC236}">
                  <a16:creationId xmlns:a16="http://schemas.microsoft.com/office/drawing/2014/main" id="{B6809D6E-5E3D-D207-47F5-AEFA878BE077}"/>
                </a:ext>
              </a:extLst>
            </p:cNvPr>
            <p:cNvPicPr/>
            <p:nvPr/>
          </p:nvPicPr>
          <p:blipFill>
            <a:blip r:embed="rId14" cstate="email">
              <a:extLst>
                <a:ext uri="{28A0092B-C50C-407E-A947-70E740481C1C}">
                  <a14:useLocalDpi xmlns:a14="http://schemas.microsoft.com/office/drawing/2010/main"/>
                </a:ext>
              </a:extLst>
            </a:blip>
            <a:stretch>
              <a:fillRect/>
            </a:stretch>
          </p:blipFill>
          <p:spPr>
            <a:xfrm>
              <a:off x="6105607" y="5728075"/>
              <a:ext cx="328517" cy="111428"/>
            </a:xfrm>
            <a:prstGeom prst="rect">
              <a:avLst/>
            </a:prstGeom>
          </p:spPr>
        </p:pic>
        <p:pic>
          <p:nvPicPr>
            <p:cNvPr id="74" name="object 34">
              <a:extLst>
                <a:ext uri="{FF2B5EF4-FFF2-40B4-BE49-F238E27FC236}">
                  <a16:creationId xmlns:a16="http://schemas.microsoft.com/office/drawing/2014/main" id="{5FFD39EE-CC3E-B25E-DEE1-1C22962EA58F}"/>
                </a:ext>
              </a:extLst>
            </p:cNvPr>
            <p:cNvPicPr/>
            <p:nvPr/>
          </p:nvPicPr>
          <p:blipFill>
            <a:blip r:embed="rId15" cstate="email">
              <a:extLst>
                <a:ext uri="{28A0092B-C50C-407E-A947-70E740481C1C}">
                  <a14:useLocalDpi xmlns:a14="http://schemas.microsoft.com/office/drawing/2010/main"/>
                </a:ext>
              </a:extLst>
            </a:blip>
            <a:stretch>
              <a:fillRect/>
            </a:stretch>
          </p:blipFill>
          <p:spPr>
            <a:xfrm>
              <a:off x="7115051" y="5728075"/>
              <a:ext cx="157763" cy="111428"/>
            </a:xfrm>
            <a:prstGeom prst="rect">
              <a:avLst/>
            </a:prstGeom>
          </p:spPr>
        </p:pic>
        <p:sp>
          <p:nvSpPr>
            <p:cNvPr id="75" name="object 35">
              <a:extLst>
                <a:ext uri="{FF2B5EF4-FFF2-40B4-BE49-F238E27FC236}">
                  <a16:creationId xmlns:a16="http://schemas.microsoft.com/office/drawing/2014/main" id="{C644EFFC-65D8-EDCF-ED7A-ECDE7C6ED5E1}"/>
                </a:ext>
              </a:extLst>
            </p:cNvPr>
            <p:cNvSpPr/>
            <p:nvPr/>
          </p:nvSpPr>
          <p:spPr>
            <a:xfrm>
              <a:off x="7296709" y="5728075"/>
              <a:ext cx="40640" cy="109855"/>
            </a:xfrm>
            <a:custGeom>
              <a:avLst/>
              <a:gdLst/>
              <a:ahLst/>
              <a:cxnLst/>
              <a:rect l="l" t="t" r="r" b="b"/>
              <a:pathLst>
                <a:path w="40640" h="109854">
                  <a:moveTo>
                    <a:pt x="40194" y="109567"/>
                  </a:moveTo>
                  <a:lnTo>
                    <a:pt x="26796" y="109567"/>
                  </a:lnTo>
                  <a:lnTo>
                    <a:pt x="26796" y="24191"/>
                  </a:lnTo>
                  <a:lnTo>
                    <a:pt x="23521" y="27317"/>
                  </a:lnTo>
                  <a:lnTo>
                    <a:pt x="19315" y="30369"/>
                  </a:lnTo>
                  <a:lnTo>
                    <a:pt x="8857" y="36510"/>
                  </a:lnTo>
                  <a:lnTo>
                    <a:pt x="4131" y="38817"/>
                  </a:lnTo>
                  <a:lnTo>
                    <a:pt x="0" y="40343"/>
                  </a:lnTo>
                  <a:lnTo>
                    <a:pt x="0" y="27391"/>
                  </a:lnTo>
                  <a:lnTo>
                    <a:pt x="7443" y="23893"/>
                  </a:lnTo>
                  <a:lnTo>
                    <a:pt x="13993" y="19650"/>
                  </a:lnTo>
                  <a:lnTo>
                    <a:pt x="25233" y="9602"/>
                  </a:lnTo>
                  <a:lnTo>
                    <a:pt x="29215" y="4726"/>
                  </a:lnTo>
                  <a:lnTo>
                    <a:pt x="31560" y="0"/>
                  </a:lnTo>
                  <a:lnTo>
                    <a:pt x="40194" y="0"/>
                  </a:lnTo>
                  <a:lnTo>
                    <a:pt x="40194" y="109567"/>
                  </a:lnTo>
                  <a:close/>
                </a:path>
              </a:pathLst>
            </a:custGeom>
            <a:solidFill>
              <a:srgbClr val="4D4D4D"/>
            </a:solidFill>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76" name="object 36">
              <a:extLst>
                <a:ext uri="{FF2B5EF4-FFF2-40B4-BE49-F238E27FC236}">
                  <a16:creationId xmlns:a16="http://schemas.microsoft.com/office/drawing/2014/main" id="{90CE701D-9BF1-F02A-7483-8AFA37107B44}"/>
                </a:ext>
              </a:extLst>
            </p:cNvPr>
            <p:cNvPicPr/>
            <p:nvPr/>
          </p:nvPicPr>
          <p:blipFill>
            <a:blip r:embed="rId16" cstate="email">
              <a:extLst>
                <a:ext uri="{28A0092B-C50C-407E-A947-70E740481C1C}">
                  <a14:useLocalDpi xmlns:a14="http://schemas.microsoft.com/office/drawing/2010/main"/>
                </a:ext>
              </a:extLst>
            </a:blip>
            <a:stretch>
              <a:fillRect/>
            </a:stretch>
          </p:blipFill>
          <p:spPr>
            <a:xfrm>
              <a:off x="7371218" y="5728075"/>
              <a:ext cx="71159" cy="111428"/>
            </a:xfrm>
            <a:prstGeom prst="rect">
              <a:avLst/>
            </a:prstGeom>
          </p:spPr>
        </p:pic>
        <p:pic>
          <p:nvPicPr>
            <p:cNvPr id="77" name="object 37">
              <a:extLst>
                <a:ext uri="{FF2B5EF4-FFF2-40B4-BE49-F238E27FC236}">
                  <a16:creationId xmlns:a16="http://schemas.microsoft.com/office/drawing/2014/main" id="{38D4E370-5DC6-DD81-6313-B644A2DC7BEF}"/>
                </a:ext>
              </a:extLst>
            </p:cNvPr>
            <p:cNvPicPr/>
            <p:nvPr/>
          </p:nvPicPr>
          <p:blipFill>
            <a:blip r:embed="rId15" cstate="email">
              <a:extLst>
                <a:ext uri="{28A0092B-C50C-407E-A947-70E740481C1C}">
                  <a14:useLocalDpi xmlns:a14="http://schemas.microsoft.com/office/drawing/2010/main"/>
                </a:ext>
              </a:extLst>
            </a:blip>
            <a:stretch>
              <a:fillRect/>
            </a:stretch>
          </p:blipFill>
          <p:spPr>
            <a:xfrm>
              <a:off x="8124496" y="5728075"/>
              <a:ext cx="157763" cy="111428"/>
            </a:xfrm>
            <a:prstGeom prst="rect">
              <a:avLst/>
            </a:prstGeom>
          </p:spPr>
        </p:pic>
        <p:sp>
          <p:nvSpPr>
            <p:cNvPr id="78" name="object 38">
              <a:extLst>
                <a:ext uri="{FF2B5EF4-FFF2-40B4-BE49-F238E27FC236}">
                  <a16:creationId xmlns:a16="http://schemas.microsoft.com/office/drawing/2014/main" id="{FA823F3E-9C35-F331-FF18-6F31D059435F}"/>
                </a:ext>
              </a:extLst>
            </p:cNvPr>
            <p:cNvSpPr/>
            <p:nvPr/>
          </p:nvSpPr>
          <p:spPr>
            <a:xfrm>
              <a:off x="8306153" y="5728075"/>
              <a:ext cx="40640" cy="109855"/>
            </a:xfrm>
            <a:custGeom>
              <a:avLst/>
              <a:gdLst/>
              <a:ahLst/>
              <a:cxnLst/>
              <a:rect l="l" t="t" r="r" b="b"/>
              <a:pathLst>
                <a:path w="40640" h="109854">
                  <a:moveTo>
                    <a:pt x="40194" y="109567"/>
                  </a:moveTo>
                  <a:lnTo>
                    <a:pt x="26796" y="109567"/>
                  </a:lnTo>
                  <a:lnTo>
                    <a:pt x="26796" y="24191"/>
                  </a:lnTo>
                  <a:lnTo>
                    <a:pt x="23521" y="27317"/>
                  </a:lnTo>
                  <a:lnTo>
                    <a:pt x="19315" y="30369"/>
                  </a:lnTo>
                  <a:lnTo>
                    <a:pt x="8857" y="36510"/>
                  </a:lnTo>
                  <a:lnTo>
                    <a:pt x="4131" y="38817"/>
                  </a:lnTo>
                  <a:lnTo>
                    <a:pt x="0" y="40343"/>
                  </a:lnTo>
                  <a:lnTo>
                    <a:pt x="0" y="27391"/>
                  </a:lnTo>
                  <a:lnTo>
                    <a:pt x="7443" y="23893"/>
                  </a:lnTo>
                  <a:lnTo>
                    <a:pt x="13993" y="19650"/>
                  </a:lnTo>
                  <a:lnTo>
                    <a:pt x="25233" y="9602"/>
                  </a:lnTo>
                  <a:lnTo>
                    <a:pt x="29215" y="4726"/>
                  </a:lnTo>
                  <a:lnTo>
                    <a:pt x="31560" y="0"/>
                  </a:lnTo>
                  <a:lnTo>
                    <a:pt x="40194" y="0"/>
                  </a:lnTo>
                  <a:lnTo>
                    <a:pt x="40194" y="109567"/>
                  </a:lnTo>
                  <a:close/>
                </a:path>
              </a:pathLst>
            </a:custGeom>
            <a:solidFill>
              <a:srgbClr val="4D4D4D"/>
            </a:solidFill>
          </p:spPr>
          <p:txBody>
            <a:bodyPr wrap="square" lIns="0" tIns="0" rIns="0" bIns="0" rtlCol="0"/>
            <a:lstStyle>
              <a:defPPr>
                <a:defRPr kern="0"/>
              </a:defPPr>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79" name="object 39">
              <a:extLst>
                <a:ext uri="{FF2B5EF4-FFF2-40B4-BE49-F238E27FC236}">
                  <a16:creationId xmlns:a16="http://schemas.microsoft.com/office/drawing/2014/main" id="{17B1B1AF-C4BF-480A-3A0F-3ACDA3A57CE4}"/>
                </a:ext>
              </a:extLst>
            </p:cNvPr>
            <p:cNvPicPr/>
            <p:nvPr/>
          </p:nvPicPr>
          <p:blipFill>
            <a:blip r:embed="rId17" cstate="email">
              <a:extLst>
                <a:ext uri="{28A0092B-C50C-407E-A947-70E740481C1C}">
                  <a14:useLocalDpi xmlns:a14="http://schemas.microsoft.com/office/drawing/2010/main"/>
                </a:ext>
              </a:extLst>
            </a:blip>
            <a:stretch>
              <a:fillRect/>
            </a:stretch>
          </p:blipFill>
          <p:spPr>
            <a:xfrm>
              <a:off x="8380663" y="5730010"/>
              <a:ext cx="72350" cy="109493"/>
            </a:xfrm>
            <a:prstGeom prst="rect">
              <a:avLst/>
            </a:prstGeom>
          </p:spPr>
        </p:pic>
        <p:pic>
          <p:nvPicPr>
            <p:cNvPr id="80" name="object 40">
              <a:extLst>
                <a:ext uri="{FF2B5EF4-FFF2-40B4-BE49-F238E27FC236}">
                  <a16:creationId xmlns:a16="http://schemas.microsoft.com/office/drawing/2014/main" id="{CE092690-7A8E-1E75-AFE5-CFBDEA769BE0}"/>
                </a:ext>
              </a:extLst>
            </p:cNvPr>
            <p:cNvPicPr/>
            <p:nvPr/>
          </p:nvPicPr>
          <p:blipFill>
            <a:blip r:embed="rId18" cstate="email">
              <a:extLst>
                <a:ext uri="{28A0092B-C50C-407E-A947-70E740481C1C}">
                  <a14:useLocalDpi xmlns:a14="http://schemas.microsoft.com/office/drawing/2010/main"/>
                </a:ext>
              </a:extLst>
            </a:blip>
            <a:stretch>
              <a:fillRect/>
            </a:stretch>
          </p:blipFill>
          <p:spPr>
            <a:xfrm>
              <a:off x="9133941" y="5728075"/>
              <a:ext cx="327325" cy="111428"/>
            </a:xfrm>
            <a:prstGeom prst="rect">
              <a:avLst/>
            </a:prstGeom>
          </p:spPr>
        </p:pic>
      </p:grpSp>
      <p:pic>
        <p:nvPicPr>
          <p:cNvPr id="88" name="object 41">
            <a:extLst>
              <a:ext uri="{FF2B5EF4-FFF2-40B4-BE49-F238E27FC236}">
                <a16:creationId xmlns:a16="http://schemas.microsoft.com/office/drawing/2014/main" id="{3E87D327-45AA-157B-F7F9-CC22BB3049BD}"/>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84979" y="3219266"/>
            <a:ext cx="147358" cy="1453786"/>
          </a:xfrm>
          <a:prstGeom prst="rect">
            <a:avLst/>
          </a:prstGeom>
        </p:spPr>
      </p:pic>
      <p:sp>
        <p:nvSpPr>
          <p:cNvPr id="8" name="Title 7">
            <a:extLst>
              <a:ext uri="{FF2B5EF4-FFF2-40B4-BE49-F238E27FC236}">
                <a16:creationId xmlns:a16="http://schemas.microsoft.com/office/drawing/2014/main" id="{1EAD5489-7D69-7978-61C9-4AD3671DF1CA}"/>
              </a:ext>
            </a:extLst>
          </p:cNvPr>
          <p:cNvSpPr>
            <a:spLocks noGrp="1"/>
          </p:cNvSpPr>
          <p:nvPr>
            <p:ph type="title"/>
          </p:nvPr>
        </p:nvSpPr>
        <p:spPr/>
        <p:txBody>
          <a:bodyPr/>
          <a:lstStyle/>
          <a:p>
            <a:r>
              <a:rPr kumimoji="0" lang="en-US" sz="4400" b="0" i="0" u="none" strike="noStrike" kern="1200" cap="none" spc="0" normalizeH="0" baseline="0" noProof="0" dirty="0">
                <a:ln>
                  <a:noFill/>
                </a:ln>
                <a:solidFill>
                  <a:srgbClr val="002060"/>
                </a:solidFill>
                <a:effectLst/>
                <a:uLnTx/>
                <a:uFillTx/>
                <a:latin typeface="Tw Cen MT" panose="020B0602020104020603" pitchFamily="34" charset="77"/>
                <a:ea typeface="+mj-ea"/>
                <a:cs typeface="+mj-cs"/>
              </a:rPr>
              <a:t>TB in 2022 stayed below </a:t>
            </a:r>
            <a:r>
              <a:rPr kumimoji="0" lang="en-US" sz="4400" b="0" i="0" u="none" strike="noStrike" kern="1200" cap="none" spc="0" normalizeH="0" baseline="0" noProof="0" dirty="0" err="1">
                <a:ln>
                  <a:noFill/>
                </a:ln>
                <a:solidFill>
                  <a:srgbClr val="002060"/>
                </a:solidFill>
                <a:effectLst/>
                <a:uLnTx/>
                <a:uFillTx/>
                <a:latin typeface="Tw Cen MT" panose="020B0602020104020603" pitchFamily="34" charset="77"/>
                <a:ea typeface="+mj-ea"/>
                <a:cs typeface="+mj-cs"/>
              </a:rPr>
              <a:t>prepandemic</a:t>
            </a:r>
            <a:r>
              <a:rPr kumimoji="0" lang="en-US" sz="4400" b="0" i="0" u="none" strike="noStrike" kern="1200" cap="none" spc="0" normalizeH="0" baseline="0" noProof="0" dirty="0">
                <a:ln>
                  <a:noFill/>
                </a:ln>
                <a:solidFill>
                  <a:srgbClr val="002060"/>
                </a:solidFill>
                <a:effectLst/>
                <a:uLnTx/>
                <a:uFillTx/>
                <a:latin typeface="Tw Cen MT" panose="020B0602020104020603" pitchFamily="34" charset="77"/>
                <a:ea typeface="+mj-ea"/>
                <a:cs typeface="+mj-cs"/>
              </a:rPr>
              <a:t> level</a:t>
            </a:r>
            <a:br>
              <a:rPr kumimoji="0" lang="en-US" sz="4400" b="0" i="0" u="none" strike="noStrike" kern="1200" cap="none" spc="0" normalizeH="0" baseline="0" noProof="0" dirty="0">
                <a:ln>
                  <a:noFill/>
                </a:ln>
                <a:solidFill>
                  <a:srgbClr val="002060"/>
                </a:solidFill>
                <a:effectLst/>
                <a:uLnTx/>
                <a:uFillTx/>
                <a:latin typeface="Tw Cen MT" panose="020B0602020104020603" pitchFamily="34" charset="77"/>
                <a:ea typeface="+mj-ea"/>
                <a:cs typeface="+mj-cs"/>
              </a:rPr>
            </a:br>
            <a:r>
              <a:rPr kumimoji="0" lang="en-US" sz="3600" b="0" i="0" u="none" strike="noStrike" kern="1200" cap="none" spc="0" normalizeH="0" baseline="0" noProof="0" dirty="0">
                <a:ln>
                  <a:noFill/>
                </a:ln>
                <a:solidFill>
                  <a:srgbClr val="002060"/>
                </a:solidFill>
                <a:effectLst/>
                <a:uLnTx/>
                <a:uFillTx/>
                <a:latin typeface="Tw Cen MT" panose="020B0602020104020603" pitchFamily="34" charset="77"/>
                <a:ea typeface="+mj-ea"/>
                <a:cs typeface="+mj-cs"/>
              </a:rPr>
              <a:t>Largest case increase since 1992</a:t>
            </a:r>
            <a:endParaRPr lang="en-US" dirty="0"/>
          </a:p>
        </p:txBody>
      </p:sp>
      <p:sp>
        <p:nvSpPr>
          <p:cNvPr id="12" name="TextBox 11">
            <a:extLst>
              <a:ext uri="{FF2B5EF4-FFF2-40B4-BE49-F238E27FC236}">
                <a16:creationId xmlns:a16="http://schemas.microsoft.com/office/drawing/2014/main" id="{48EA0BA5-170E-7B93-2BA9-2D4870EB9DDB}"/>
              </a:ext>
            </a:extLst>
          </p:cNvPr>
          <p:cNvSpPr txBox="1"/>
          <p:nvPr/>
        </p:nvSpPr>
        <p:spPr>
          <a:xfrm>
            <a:off x="10494110" y="3775279"/>
            <a:ext cx="529371" cy="369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+93</a:t>
            </a:r>
          </a:p>
        </p:txBody>
      </p:sp>
      <p:sp>
        <p:nvSpPr>
          <p:cNvPr id="13" name="TextBox 12">
            <a:extLst>
              <a:ext uri="{FF2B5EF4-FFF2-40B4-BE49-F238E27FC236}">
                <a16:creationId xmlns:a16="http://schemas.microsoft.com/office/drawing/2014/main" id="{E3190009-D6EF-D533-DC60-384FF948855A}"/>
              </a:ext>
            </a:extLst>
          </p:cNvPr>
          <p:cNvSpPr txBox="1"/>
          <p:nvPr/>
        </p:nvSpPr>
        <p:spPr>
          <a:xfrm>
            <a:off x="3422156" y="1484399"/>
            <a:ext cx="6453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+109</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1C6ED0-2110-4F04-8518-99866566F9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0277" y="652389"/>
            <a:ext cx="11106442" cy="5553221"/>
          </a:xfrm>
          <a:prstGeom prst="rect">
            <a:avLst/>
          </a:prstGeom>
        </p:spPr>
      </p:pic>
    </p:spTree>
    <p:extLst>
      <p:ext uri="{BB962C8B-B14F-4D97-AF65-F5344CB8AC3E}">
        <p14:creationId xmlns:p14="http://schemas.microsoft.com/office/powerpoint/2010/main" val="378058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44D2-AD1C-6A46-1E83-2B9E62DD1AFB}"/>
              </a:ext>
            </a:extLst>
          </p:cNvPr>
          <p:cNvSpPr>
            <a:spLocks noGrp="1"/>
          </p:cNvSpPr>
          <p:nvPr>
            <p:ph type="title"/>
          </p:nvPr>
        </p:nvSpPr>
        <p:spPr/>
        <p:txBody>
          <a:bodyPr>
            <a:normAutofit fontScale="90000"/>
          </a:bodyPr>
          <a:lstStyle/>
          <a:p>
            <a:r>
              <a:rPr lang="en-US" sz="3900"/>
              <a:t>Large majority of TB attributable to progression from LTBI</a:t>
            </a:r>
            <a:br>
              <a:rPr lang="en-US" dirty="0"/>
            </a:br>
            <a:r>
              <a:rPr lang="en-US" sz="3100" dirty="0"/>
              <a:t>California 2021</a:t>
            </a:r>
            <a:endParaRPr lang="en-US" dirty="0"/>
          </a:p>
        </p:txBody>
      </p:sp>
      <mc:AlternateContent xmlns:mc="http://schemas.openxmlformats.org/markup-compatibility/2006" xmlns:cx1="http://schemas.microsoft.com/office/drawing/2015/9/8/chartex">
        <mc:Choice Requires="cx1">
          <p:graphicFrame>
            <p:nvGraphicFramePr>
              <p:cNvPr id="8" name="Content Placeholder 7">
                <a:extLst>
                  <a:ext uri="{FF2B5EF4-FFF2-40B4-BE49-F238E27FC236}">
                    <a16:creationId xmlns:a16="http://schemas.microsoft.com/office/drawing/2014/main" id="{E6C9EF30-20AC-6D50-E88E-09D2055F8EBE}"/>
                  </a:ext>
                </a:extLst>
              </p:cNvPr>
              <p:cNvGraphicFramePr>
                <a:graphicFrameLocks noGrp="1"/>
              </p:cNvGraphicFramePr>
              <p:nvPr>
                <p:ph idx="1"/>
              </p:nvPr>
            </p:nvGraphicFramePr>
            <p:xfrm>
              <a:off x="838200" y="1825625"/>
              <a:ext cx="10515600" cy="435133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ontent Placeholder 7">
                <a:extLst>
                  <a:ext uri="{FF2B5EF4-FFF2-40B4-BE49-F238E27FC236}">
                    <a16:creationId xmlns:a16="http://schemas.microsoft.com/office/drawing/2014/main" id="{E6C9EF30-20AC-6D50-E88E-09D2055F8EBE}"/>
                  </a:ext>
                </a:extLst>
              </p:cNvPr>
              <p:cNvPicPr>
                <a:picLocks noGrp="1" noRot="1" noChangeAspect="1" noMove="1" noResize="1" noEditPoints="1" noAdjustHandles="1" noChangeArrowheads="1" noChangeShapeType="1"/>
              </p:cNvPicPr>
              <p:nvPr/>
            </p:nvPicPr>
            <p:blipFill>
              <a:blip r:embed="rId4"/>
              <a:stretch>
                <a:fillRect/>
              </a:stretch>
            </p:blipFill>
            <p:spPr>
              <a:xfrm>
                <a:off x="838200" y="1825625"/>
                <a:ext cx="10515600" cy="4351338"/>
              </a:xfrm>
              <a:prstGeom prst="rect">
                <a:avLst/>
              </a:prstGeom>
            </p:spPr>
          </p:pic>
        </mc:Fallback>
      </mc:AlternateContent>
      <p:sp>
        <p:nvSpPr>
          <p:cNvPr id="4" name="Footer Placeholder 3">
            <a:extLst>
              <a:ext uri="{FF2B5EF4-FFF2-40B4-BE49-F238E27FC236}">
                <a16:creationId xmlns:a16="http://schemas.microsoft.com/office/drawing/2014/main" id="{0E386371-4D23-2596-D046-314B2493258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w Cen MT" panose="020B0602020104020603" pitchFamily="34" charset="77"/>
              <a:ea typeface="+mn-ea"/>
              <a:cs typeface="+mn-cs"/>
            </a:endParaRPr>
          </a:p>
        </p:txBody>
      </p:sp>
      <p:sp>
        <p:nvSpPr>
          <p:cNvPr id="5" name="Slide Number Placeholder 4">
            <a:extLst>
              <a:ext uri="{FF2B5EF4-FFF2-40B4-BE49-F238E27FC236}">
                <a16:creationId xmlns:a16="http://schemas.microsoft.com/office/drawing/2014/main" id="{3363708A-D18F-2F92-FBC5-0751C65B4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FBF6-144D-4283-8902-7039CE3E481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467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01739" y="530269"/>
            <a:ext cx="11201030" cy="829983"/>
          </a:xfrm>
          <a:prstGeom prst="rect">
            <a:avLst/>
          </a:prstGeom>
        </p:spPr>
        <p:txBody>
          <a:bodyPr vert="horz" wrap="square" lIns="0" tIns="16776" rIns="0" bIns="0" rtlCol="0" anchor="t">
            <a:spAutoFit/>
          </a:bodyPr>
          <a:lstStyle/>
          <a:p>
            <a:pPr marL="13421" marR="0" lvl="0" indent="0" algn="l" defTabSz="966338" rtl="0" eaLnBrk="1" fontAlgn="auto" latinLnBrk="0" hangingPunct="1">
              <a:lnSpc>
                <a:spcPct val="100000"/>
              </a:lnSpc>
              <a:spcBef>
                <a:spcPts val="132"/>
              </a:spcBef>
              <a:spcAft>
                <a:spcPts val="0"/>
              </a:spcAft>
              <a:buClrTx/>
              <a:buSzTx/>
              <a:buFontTx/>
              <a:buNone/>
              <a:tabLst/>
              <a:defRPr/>
            </a:pPr>
            <a:r>
              <a:rPr kumimoji="0" lang="en-US" sz="3200" b="0" i="0" u="none" strike="noStrike" kern="0" cap="none" spc="-85" normalizeH="0" baseline="0" noProof="0" dirty="0">
                <a:ln>
                  <a:noFill/>
                </a:ln>
                <a:solidFill>
                  <a:srgbClr val="002060"/>
                </a:solidFill>
                <a:effectLst/>
                <a:uLnTx/>
                <a:uFillTx/>
                <a:latin typeface="Tw Cen MT" panose="020B0602020104020603" pitchFamily="34" charset="0"/>
                <a:ea typeface="+mn-ea"/>
                <a:cs typeface="+mn-cs"/>
              </a:rPr>
              <a:t>Absolute burden (case number) by jurisdiction, colored by incidence rate</a:t>
            </a:r>
          </a:p>
          <a:p>
            <a:pPr marL="13421" marR="0" lvl="0" indent="0" algn="l" defTabSz="966338" rtl="0" eaLnBrk="1" fontAlgn="auto" latinLnBrk="0" hangingPunct="1">
              <a:lnSpc>
                <a:spcPct val="100000"/>
              </a:lnSpc>
              <a:spcBef>
                <a:spcPts val="132"/>
              </a:spcBef>
              <a:spcAft>
                <a:spcPts val="0"/>
              </a:spcAft>
              <a:buClrTx/>
              <a:buSzTx/>
              <a:buFontTx/>
              <a:buNone/>
              <a:tabLst/>
              <a:defRPr/>
            </a:pPr>
            <a:r>
              <a:rPr kumimoji="0" lang="en-US" sz="2000" b="0" i="0" u="none" strike="noStrike" kern="0" cap="none" spc="-85" normalizeH="0" baseline="0" noProof="0" dirty="0">
                <a:ln>
                  <a:noFill/>
                </a:ln>
                <a:solidFill>
                  <a:srgbClr val="002060"/>
                </a:solidFill>
                <a:effectLst/>
                <a:uLnTx/>
                <a:uFillTx/>
                <a:latin typeface="Tw Cen MT" panose="020B0602020104020603" pitchFamily="34" charset="0"/>
                <a:ea typeface="+mn-ea"/>
                <a:cs typeface="+mn-cs"/>
              </a:rPr>
              <a:t>Darker colors = higher rates</a:t>
            </a:r>
          </a:p>
        </p:txBody>
      </p:sp>
      <p:grpSp>
        <p:nvGrpSpPr>
          <p:cNvPr id="3" name="object 3"/>
          <p:cNvGrpSpPr/>
          <p:nvPr/>
        </p:nvGrpSpPr>
        <p:grpSpPr>
          <a:xfrm>
            <a:off x="1207608" y="1496405"/>
            <a:ext cx="9559596" cy="4886493"/>
            <a:chOff x="1133583" y="1416043"/>
            <a:chExt cx="9046210" cy="4624070"/>
          </a:xfrm>
        </p:grpSpPr>
        <p:sp>
          <p:nvSpPr>
            <p:cNvPr id="4" name="object 4"/>
            <p:cNvSpPr/>
            <p:nvPr/>
          </p:nvSpPr>
          <p:spPr>
            <a:xfrm>
              <a:off x="1141900" y="2730148"/>
              <a:ext cx="3588385" cy="3302000"/>
            </a:xfrm>
            <a:custGeom>
              <a:avLst/>
              <a:gdLst/>
              <a:ahLst/>
              <a:cxnLst/>
              <a:rect l="l" t="t" r="r" b="b"/>
              <a:pathLst>
                <a:path w="3588385" h="3302000">
                  <a:moveTo>
                    <a:pt x="3588230" y="3301545"/>
                  </a:moveTo>
                  <a:lnTo>
                    <a:pt x="0" y="3301545"/>
                  </a:lnTo>
                  <a:lnTo>
                    <a:pt x="0" y="0"/>
                  </a:lnTo>
                  <a:lnTo>
                    <a:pt x="3588230" y="0"/>
                  </a:lnTo>
                  <a:lnTo>
                    <a:pt x="3588230" y="3301545"/>
                  </a:lnTo>
                  <a:close/>
                </a:path>
              </a:pathLst>
            </a:custGeom>
            <a:solidFill>
              <a:srgbClr val="812581"/>
            </a:solidFill>
          </p:spPr>
          <p:txBody>
            <a:bodyPr wrap="square" lIns="0" tIns="0" rIns="0" bIns="0" rtlCol="0"/>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141900" y="1419616"/>
              <a:ext cx="3588385" cy="1310640"/>
            </a:xfrm>
            <a:custGeom>
              <a:avLst/>
              <a:gdLst/>
              <a:ahLst/>
              <a:cxnLst/>
              <a:rect l="l" t="t" r="r" b="b"/>
              <a:pathLst>
                <a:path w="3588385" h="1310639">
                  <a:moveTo>
                    <a:pt x="3588230" y="1310532"/>
                  </a:moveTo>
                  <a:lnTo>
                    <a:pt x="0" y="1310532"/>
                  </a:lnTo>
                  <a:lnTo>
                    <a:pt x="0" y="0"/>
                  </a:lnTo>
                  <a:lnTo>
                    <a:pt x="3588230" y="0"/>
                  </a:lnTo>
                  <a:lnTo>
                    <a:pt x="3588230" y="1310532"/>
                  </a:lnTo>
                  <a:close/>
                </a:path>
              </a:pathLst>
            </a:custGeom>
            <a:solidFill>
              <a:srgbClr val="752081"/>
            </a:solidFill>
          </p:spPr>
          <p:txBody>
            <a:bodyPr wrap="square" lIns="0" tIns="0" rIns="0" bIns="0" rtlCol="0"/>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141900" y="1419616"/>
              <a:ext cx="3588385" cy="1310640"/>
            </a:xfrm>
            <a:custGeom>
              <a:avLst/>
              <a:gdLst/>
              <a:ahLst/>
              <a:cxnLst/>
              <a:rect l="l" t="t" r="r" b="b"/>
              <a:pathLst>
                <a:path w="3588385" h="1310639">
                  <a:moveTo>
                    <a:pt x="0" y="1310532"/>
                  </a:moveTo>
                  <a:lnTo>
                    <a:pt x="3588230" y="1310532"/>
                  </a:lnTo>
                  <a:lnTo>
                    <a:pt x="3588230" y="0"/>
                  </a:lnTo>
                  <a:lnTo>
                    <a:pt x="0" y="0"/>
                  </a:lnTo>
                  <a:lnTo>
                    <a:pt x="0" y="1310532"/>
                  </a:lnTo>
                  <a:close/>
                </a:path>
              </a:pathLst>
            </a:custGeom>
            <a:ln w="7145">
              <a:solidFill>
                <a:srgbClr val="FFFFFF"/>
              </a:solidFill>
            </a:ln>
          </p:spPr>
          <p:txBody>
            <a:bodyPr wrap="square" lIns="0" tIns="0" rIns="0" bIns="0" rtlCol="0"/>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4730130" y="4740663"/>
              <a:ext cx="2977515" cy="1291590"/>
            </a:xfrm>
            <a:custGeom>
              <a:avLst/>
              <a:gdLst/>
              <a:ahLst/>
              <a:cxnLst/>
              <a:rect l="l" t="t" r="r" b="b"/>
              <a:pathLst>
                <a:path w="2977515" h="1291589">
                  <a:moveTo>
                    <a:pt x="2976973" y="1291030"/>
                  </a:moveTo>
                  <a:lnTo>
                    <a:pt x="0" y="1291030"/>
                  </a:lnTo>
                  <a:lnTo>
                    <a:pt x="0" y="0"/>
                  </a:lnTo>
                  <a:lnTo>
                    <a:pt x="2976973" y="0"/>
                  </a:lnTo>
                  <a:lnTo>
                    <a:pt x="2976973" y="1291030"/>
                  </a:lnTo>
                  <a:close/>
                </a:path>
              </a:pathLst>
            </a:custGeom>
            <a:solidFill>
              <a:srgbClr val="872681"/>
            </a:solidFill>
          </p:spPr>
          <p:txBody>
            <a:bodyPr wrap="square" lIns="0" tIns="0" rIns="0" bIns="0" rtlCol="0"/>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4730130" y="4740663"/>
              <a:ext cx="2977515" cy="1291590"/>
            </a:xfrm>
            <a:custGeom>
              <a:avLst/>
              <a:gdLst/>
              <a:ahLst/>
              <a:cxnLst/>
              <a:rect l="l" t="t" r="r" b="b"/>
              <a:pathLst>
                <a:path w="2977515" h="1291589">
                  <a:moveTo>
                    <a:pt x="0" y="1291030"/>
                  </a:moveTo>
                  <a:lnTo>
                    <a:pt x="2976973" y="1291030"/>
                  </a:lnTo>
                  <a:lnTo>
                    <a:pt x="2976973" y="0"/>
                  </a:lnTo>
                  <a:lnTo>
                    <a:pt x="0" y="0"/>
                  </a:lnTo>
                  <a:lnTo>
                    <a:pt x="0" y="1291030"/>
                  </a:lnTo>
                  <a:close/>
                </a:path>
              </a:pathLst>
            </a:custGeom>
            <a:ln w="7145">
              <a:solidFill>
                <a:srgbClr val="FFFFFF"/>
              </a:solidFill>
            </a:ln>
          </p:spPr>
          <p:txBody>
            <a:bodyPr wrap="square" lIns="0" tIns="0" rIns="0" bIns="0" rtlCol="0"/>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7707104" y="4740663"/>
              <a:ext cx="2469515" cy="1291590"/>
            </a:xfrm>
            <a:custGeom>
              <a:avLst/>
              <a:gdLst/>
              <a:ahLst/>
              <a:cxnLst/>
              <a:rect l="l" t="t" r="r" b="b"/>
              <a:pathLst>
                <a:path w="2469515" h="1291589">
                  <a:moveTo>
                    <a:pt x="2469106" y="1291030"/>
                  </a:moveTo>
                  <a:lnTo>
                    <a:pt x="0" y="1291030"/>
                  </a:lnTo>
                  <a:lnTo>
                    <a:pt x="0" y="0"/>
                  </a:lnTo>
                  <a:lnTo>
                    <a:pt x="2469106" y="0"/>
                  </a:lnTo>
                  <a:lnTo>
                    <a:pt x="2469106" y="1291030"/>
                  </a:lnTo>
                  <a:close/>
                </a:path>
              </a:pathLst>
            </a:custGeom>
            <a:solidFill>
              <a:srgbClr val="621A80"/>
            </a:solidFill>
          </p:spPr>
          <p:txBody>
            <a:bodyPr wrap="square" lIns="0" tIns="0" rIns="0" bIns="0" rtlCol="0"/>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p:cNvSpPr/>
            <p:nvPr/>
          </p:nvSpPr>
          <p:spPr>
            <a:xfrm>
              <a:off x="7707104" y="4740663"/>
              <a:ext cx="2469515" cy="1291590"/>
            </a:xfrm>
            <a:custGeom>
              <a:avLst/>
              <a:gdLst/>
              <a:ahLst/>
              <a:cxnLst/>
              <a:rect l="l" t="t" r="r" b="b"/>
              <a:pathLst>
                <a:path w="2469515" h="1291589">
                  <a:moveTo>
                    <a:pt x="0" y="1291030"/>
                  </a:moveTo>
                  <a:lnTo>
                    <a:pt x="2469106" y="1291030"/>
                  </a:lnTo>
                  <a:lnTo>
                    <a:pt x="2469106" y="0"/>
                  </a:lnTo>
                  <a:lnTo>
                    <a:pt x="0" y="0"/>
                  </a:lnTo>
                  <a:lnTo>
                    <a:pt x="0" y="1291030"/>
                  </a:lnTo>
                  <a:close/>
                </a:path>
              </a:pathLst>
            </a:custGeom>
            <a:ln w="7145">
              <a:solidFill>
                <a:srgbClr val="FFFFFF"/>
              </a:solidFill>
            </a:ln>
          </p:spPr>
          <p:txBody>
            <a:bodyPr wrap="square" lIns="0" tIns="0" rIns="0" bIns="0" rtlCol="0"/>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4730130" y="3636389"/>
              <a:ext cx="2600325" cy="1104900"/>
            </a:xfrm>
            <a:custGeom>
              <a:avLst/>
              <a:gdLst/>
              <a:ahLst/>
              <a:cxnLst/>
              <a:rect l="l" t="t" r="r" b="b"/>
              <a:pathLst>
                <a:path w="2600325" h="1104900">
                  <a:moveTo>
                    <a:pt x="2600185" y="1104274"/>
                  </a:moveTo>
                  <a:lnTo>
                    <a:pt x="0" y="1104274"/>
                  </a:lnTo>
                  <a:lnTo>
                    <a:pt x="0" y="0"/>
                  </a:lnTo>
                  <a:lnTo>
                    <a:pt x="2600185" y="0"/>
                  </a:lnTo>
                  <a:lnTo>
                    <a:pt x="2600185" y="1104274"/>
                  </a:lnTo>
                  <a:close/>
                </a:path>
              </a:pathLst>
            </a:custGeom>
            <a:solidFill>
              <a:srgbClr val="57157D"/>
            </a:solidFill>
          </p:spPr>
          <p:txBody>
            <a:bodyPr wrap="square" lIns="0" tIns="0" rIns="0" bIns="0" rtlCol="0"/>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4730130" y="3636389"/>
              <a:ext cx="2600325" cy="1104900"/>
            </a:xfrm>
            <a:custGeom>
              <a:avLst/>
              <a:gdLst/>
              <a:ahLst/>
              <a:cxnLst/>
              <a:rect l="l" t="t" r="r" b="b"/>
              <a:pathLst>
                <a:path w="2600325" h="1104900">
                  <a:moveTo>
                    <a:pt x="0" y="1104274"/>
                  </a:moveTo>
                  <a:lnTo>
                    <a:pt x="2600185" y="1104274"/>
                  </a:lnTo>
                  <a:lnTo>
                    <a:pt x="2600185" y="0"/>
                  </a:lnTo>
                  <a:lnTo>
                    <a:pt x="0" y="0"/>
                  </a:lnTo>
                  <a:lnTo>
                    <a:pt x="0" y="1104274"/>
                  </a:lnTo>
                  <a:close/>
                </a:path>
              </a:pathLst>
            </a:custGeom>
            <a:ln w="7145">
              <a:solidFill>
                <a:srgbClr val="FFFFFF"/>
              </a:solidFill>
            </a:ln>
          </p:spPr>
          <p:txBody>
            <a:bodyPr wrap="square" lIns="0" tIns="0" rIns="0" bIns="0" rtlCol="0"/>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3" name="object 13"/>
            <p:cNvPicPr/>
            <p:nvPr/>
          </p:nvPicPr>
          <p:blipFill>
            <a:blip r:embed="rId3" cstate="email">
              <a:extLst>
                <a:ext uri="{28A0092B-C50C-407E-A947-70E740481C1C}">
                  <a14:useLocalDpi xmlns:a14="http://schemas.microsoft.com/office/drawing/2010/main"/>
                </a:ext>
              </a:extLst>
            </a:blip>
            <a:stretch>
              <a:fillRect/>
            </a:stretch>
          </p:blipFill>
          <p:spPr>
            <a:xfrm>
              <a:off x="4726558" y="1416043"/>
              <a:ext cx="5453225" cy="3328192"/>
            </a:xfrm>
            <a:prstGeom prst="rect">
              <a:avLst/>
            </a:prstGeom>
          </p:spPr>
        </p:pic>
        <p:pic>
          <p:nvPicPr>
            <p:cNvPr id="14" name="object 14"/>
            <p:cNvPicPr/>
            <p:nvPr/>
          </p:nvPicPr>
          <p:blipFill>
            <a:blip r:embed="rId4" cstate="email">
              <a:extLst>
                <a:ext uri="{28A0092B-C50C-407E-A947-70E740481C1C}">
                  <a14:useLocalDpi xmlns:a14="http://schemas.microsoft.com/office/drawing/2010/main"/>
                </a:ext>
              </a:extLst>
            </a:blip>
            <a:stretch>
              <a:fillRect/>
            </a:stretch>
          </p:blipFill>
          <p:spPr>
            <a:xfrm>
              <a:off x="2476624" y="4226506"/>
              <a:ext cx="924663" cy="310504"/>
            </a:xfrm>
            <a:prstGeom prst="rect">
              <a:avLst/>
            </a:prstGeom>
          </p:spPr>
        </p:pic>
        <p:pic>
          <p:nvPicPr>
            <p:cNvPr id="15" name="object 15"/>
            <p:cNvPicPr/>
            <p:nvPr/>
          </p:nvPicPr>
          <p:blipFill>
            <a:blip r:embed="rId5" cstate="email">
              <a:extLst>
                <a:ext uri="{28A0092B-C50C-407E-A947-70E740481C1C}">
                  <a14:useLocalDpi xmlns:a14="http://schemas.microsoft.com/office/drawing/2010/main"/>
                </a:ext>
              </a:extLst>
            </a:blip>
            <a:stretch>
              <a:fillRect/>
            </a:stretch>
          </p:blipFill>
          <p:spPr>
            <a:xfrm>
              <a:off x="2543243" y="1918811"/>
              <a:ext cx="786820" cy="312141"/>
            </a:xfrm>
            <a:prstGeom prst="rect">
              <a:avLst/>
            </a:prstGeom>
          </p:spPr>
        </p:pic>
        <p:pic>
          <p:nvPicPr>
            <p:cNvPr id="16" name="object 16"/>
            <p:cNvPicPr/>
            <p:nvPr/>
          </p:nvPicPr>
          <p:blipFill>
            <a:blip r:embed="rId6" cstate="email">
              <a:extLst>
                <a:ext uri="{28A0092B-C50C-407E-A947-70E740481C1C}">
                  <a14:useLocalDpi xmlns:a14="http://schemas.microsoft.com/office/drawing/2010/main"/>
                </a:ext>
              </a:extLst>
            </a:blip>
            <a:stretch>
              <a:fillRect/>
            </a:stretch>
          </p:blipFill>
          <p:spPr>
            <a:xfrm>
              <a:off x="5940895" y="5229996"/>
              <a:ext cx="556609" cy="312253"/>
            </a:xfrm>
            <a:prstGeom prst="rect">
              <a:avLst/>
            </a:prstGeom>
          </p:spPr>
        </p:pic>
        <p:pic>
          <p:nvPicPr>
            <p:cNvPr id="17" name="object 17"/>
            <p:cNvPicPr/>
            <p:nvPr/>
          </p:nvPicPr>
          <p:blipFill>
            <a:blip r:embed="rId7" cstate="email">
              <a:extLst>
                <a:ext uri="{28A0092B-C50C-407E-A947-70E740481C1C}">
                  <a14:useLocalDpi xmlns:a14="http://schemas.microsoft.com/office/drawing/2010/main"/>
                </a:ext>
              </a:extLst>
            </a:blip>
            <a:stretch>
              <a:fillRect/>
            </a:stretch>
          </p:blipFill>
          <p:spPr>
            <a:xfrm>
              <a:off x="8496519" y="5230070"/>
              <a:ext cx="890646" cy="310094"/>
            </a:xfrm>
            <a:prstGeom prst="rect">
              <a:avLst/>
            </a:prstGeom>
          </p:spPr>
        </p:pic>
        <p:sp>
          <p:nvSpPr>
            <p:cNvPr id="18" name="object 18"/>
            <p:cNvSpPr/>
            <p:nvPr/>
          </p:nvSpPr>
          <p:spPr>
            <a:xfrm>
              <a:off x="1141900" y="1419616"/>
              <a:ext cx="9034780" cy="4612640"/>
            </a:xfrm>
            <a:custGeom>
              <a:avLst/>
              <a:gdLst/>
              <a:ahLst/>
              <a:cxnLst/>
              <a:rect l="l" t="t" r="r" b="b"/>
              <a:pathLst>
                <a:path w="9034780" h="4612640">
                  <a:moveTo>
                    <a:pt x="0" y="4612077"/>
                  </a:moveTo>
                  <a:lnTo>
                    <a:pt x="0" y="0"/>
                  </a:lnTo>
                </a:path>
                <a:path w="9034780" h="4612640">
                  <a:moveTo>
                    <a:pt x="0" y="4612077"/>
                  </a:moveTo>
                  <a:lnTo>
                    <a:pt x="9034310" y="4612077"/>
                  </a:lnTo>
                </a:path>
              </a:pathLst>
            </a:custGeom>
            <a:ln w="16634">
              <a:solidFill>
                <a:srgbClr val="000000"/>
              </a:solidFill>
            </a:ln>
          </p:spPr>
          <p:txBody>
            <a:bodyPr wrap="square" lIns="0" tIns="0" rIns="0" bIns="0" rtlCol="0"/>
            <a:lstStyle/>
            <a:p>
              <a:pPr marL="0" marR="0" lvl="0" indent="0" algn="l" defTabSz="966338" rtl="0" eaLnBrk="1" fontAlgn="auto" latinLnBrk="0" hangingPunct="1">
                <a:lnSpc>
                  <a:spcPct val="100000"/>
                </a:lnSpc>
                <a:spcBef>
                  <a:spcPts val="0"/>
                </a:spcBef>
                <a:spcAft>
                  <a:spcPts val="0"/>
                </a:spcAft>
                <a:buClrTx/>
                <a:buSzTx/>
                <a:buFontTx/>
                <a:buNone/>
                <a:tabLst/>
                <a:defRPr/>
              </a:pPr>
              <a:endParaRPr kumimoji="0" sz="1902"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3455107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F899E2-2EBE-0DDE-54B1-79925CFE346D}"/>
              </a:ext>
            </a:extLst>
          </p:cNvPr>
          <p:cNvSpPr>
            <a:spLocks noGrp="1"/>
          </p:cNvSpPr>
          <p:nvPr>
            <p:ph type="title"/>
          </p:nvPr>
        </p:nvSpPr>
        <p:spPr>
          <a:xfrm>
            <a:off x="243839" y="0"/>
            <a:ext cx="11804941" cy="738130"/>
          </a:xfrm>
        </p:spPr>
        <p:txBody>
          <a:bodyPr>
            <a:normAutofit/>
          </a:bodyPr>
          <a:lstStyle/>
          <a:p>
            <a:r>
              <a:rPr lang="en-US" sz="4000" dirty="0"/>
              <a:t>People with TB in California come from all over the world</a:t>
            </a:r>
          </a:p>
        </p:txBody>
      </p:sp>
      <p:sp>
        <p:nvSpPr>
          <p:cNvPr id="8" name="Text Placeholder 7">
            <a:extLst>
              <a:ext uri="{FF2B5EF4-FFF2-40B4-BE49-F238E27FC236}">
                <a16:creationId xmlns:a16="http://schemas.microsoft.com/office/drawing/2014/main" id="{5CE1CB35-43B9-B70C-302A-FA7C76CDC946}"/>
              </a:ext>
            </a:extLst>
          </p:cNvPr>
          <p:cNvSpPr>
            <a:spLocks noGrp="1"/>
          </p:cNvSpPr>
          <p:nvPr>
            <p:ph type="body" sz="half" idx="2"/>
          </p:nvPr>
        </p:nvSpPr>
        <p:spPr>
          <a:xfrm>
            <a:off x="243840" y="851200"/>
            <a:ext cx="2197110" cy="5726063"/>
          </a:xfrm>
        </p:spPr>
        <p:txBody>
          <a:bodyPr/>
          <a:lstStyle/>
          <a:p>
            <a:r>
              <a:rPr lang="en-US" dirty="0"/>
              <a:t>Country of birth for people with TB in California, 2022</a:t>
            </a:r>
          </a:p>
          <a:p>
            <a:endParaRPr lang="en-US" dirty="0"/>
          </a:p>
          <a:p>
            <a:r>
              <a:rPr lang="en-US" sz="2800" dirty="0"/>
              <a:t>83% born outside U.S.</a:t>
            </a:r>
          </a:p>
        </p:txBody>
      </p:sp>
      <p:sp>
        <p:nvSpPr>
          <p:cNvPr id="4" name="Slide Number Placeholder 3">
            <a:extLst>
              <a:ext uri="{FF2B5EF4-FFF2-40B4-BE49-F238E27FC236}">
                <a16:creationId xmlns:a16="http://schemas.microsoft.com/office/drawing/2014/main" id="{FEAE11F1-69E2-845B-A980-C7DD7B5C5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A7F75-B31C-41BF-9D72-1F2C3C51E4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descr="Chart, treemap chart&#10;&#10;Description automatically generated">
            <a:extLst>
              <a:ext uri="{FF2B5EF4-FFF2-40B4-BE49-F238E27FC236}">
                <a16:creationId xmlns:a16="http://schemas.microsoft.com/office/drawing/2014/main" id="{71318B81-DDC9-EEF2-5C43-E5456FC52B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97731" y="738130"/>
            <a:ext cx="9751050" cy="6119870"/>
          </a:xfrm>
          <a:prstGeom prst="rect">
            <a:avLst/>
          </a:prstGeom>
        </p:spPr>
      </p:pic>
      <p:sp>
        <p:nvSpPr>
          <p:cNvPr id="2" name="TextBox 1">
            <a:extLst>
              <a:ext uri="{FF2B5EF4-FFF2-40B4-BE49-F238E27FC236}">
                <a16:creationId xmlns:a16="http://schemas.microsoft.com/office/drawing/2014/main" id="{DC4F139B-7DA3-FEB2-050B-AB1E52126E15}"/>
              </a:ext>
            </a:extLst>
          </p:cNvPr>
          <p:cNvSpPr txBox="1"/>
          <p:nvPr/>
        </p:nvSpPr>
        <p:spPr>
          <a:xfrm>
            <a:off x="10469215" y="3599316"/>
            <a:ext cx="1187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17%</a:t>
            </a:r>
          </a:p>
        </p:txBody>
      </p:sp>
      <p:sp>
        <p:nvSpPr>
          <p:cNvPr id="6" name="TextBox 5">
            <a:extLst>
              <a:ext uri="{FF2B5EF4-FFF2-40B4-BE49-F238E27FC236}">
                <a16:creationId xmlns:a16="http://schemas.microsoft.com/office/drawing/2014/main" id="{8BCDC52B-91DE-1560-8D37-18ECE3F84203}"/>
              </a:ext>
            </a:extLst>
          </p:cNvPr>
          <p:cNvSpPr txBox="1"/>
          <p:nvPr/>
        </p:nvSpPr>
        <p:spPr>
          <a:xfrm>
            <a:off x="4494841" y="5658205"/>
            <a:ext cx="1187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23%</a:t>
            </a:r>
          </a:p>
        </p:txBody>
      </p:sp>
      <p:sp>
        <p:nvSpPr>
          <p:cNvPr id="10" name="TextBox 9">
            <a:extLst>
              <a:ext uri="{FF2B5EF4-FFF2-40B4-BE49-F238E27FC236}">
                <a16:creationId xmlns:a16="http://schemas.microsoft.com/office/drawing/2014/main" id="{D487970A-A5CA-A499-CAF5-A1D2DF1FCD47}"/>
              </a:ext>
            </a:extLst>
          </p:cNvPr>
          <p:cNvSpPr txBox="1"/>
          <p:nvPr/>
        </p:nvSpPr>
        <p:spPr>
          <a:xfrm>
            <a:off x="3901283" y="2051252"/>
            <a:ext cx="1187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16%</a:t>
            </a:r>
          </a:p>
        </p:txBody>
      </p:sp>
      <p:sp>
        <p:nvSpPr>
          <p:cNvPr id="11" name="TextBox 10">
            <a:extLst>
              <a:ext uri="{FF2B5EF4-FFF2-40B4-BE49-F238E27FC236}">
                <a16:creationId xmlns:a16="http://schemas.microsoft.com/office/drawing/2014/main" id="{EA1FFBCB-BD93-727E-0A6D-19ED0D7550B4}"/>
              </a:ext>
            </a:extLst>
          </p:cNvPr>
          <p:cNvSpPr txBox="1"/>
          <p:nvPr/>
        </p:nvSpPr>
        <p:spPr>
          <a:xfrm>
            <a:off x="3846235" y="3714231"/>
            <a:ext cx="1187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12" name="TextBox 11">
            <a:extLst>
              <a:ext uri="{FF2B5EF4-FFF2-40B4-BE49-F238E27FC236}">
                <a16:creationId xmlns:a16="http://schemas.microsoft.com/office/drawing/2014/main" id="{5AE87AB8-1E94-7088-90D3-DBEA1F6CECC3}"/>
              </a:ext>
            </a:extLst>
          </p:cNvPr>
          <p:cNvSpPr txBox="1"/>
          <p:nvPr/>
        </p:nvSpPr>
        <p:spPr>
          <a:xfrm>
            <a:off x="7103604" y="1937890"/>
            <a:ext cx="1187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13" name="TextBox 12">
            <a:extLst>
              <a:ext uri="{FF2B5EF4-FFF2-40B4-BE49-F238E27FC236}">
                <a16:creationId xmlns:a16="http://schemas.microsoft.com/office/drawing/2014/main" id="{55AB9AE5-3C76-9496-188F-EFCB1F34F457}"/>
              </a:ext>
            </a:extLst>
          </p:cNvPr>
          <p:cNvSpPr txBox="1"/>
          <p:nvPr/>
        </p:nvSpPr>
        <p:spPr>
          <a:xfrm>
            <a:off x="8795085" y="1898268"/>
            <a:ext cx="1187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1808992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3286-73C6-4331-B316-CC80E545F611}"/>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96B99FF3-D359-4CBE-8A78-E22D5A2C4F63}"/>
              </a:ext>
            </a:extLst>
          </p:cNvPr>
          <p:cNvSpPr>
            <a:spLocks noGrp="1"/>
          </p:cNvSpPr>
          <p:nvPr>
            <p:ph idx="1"/>
          </p:nvPr>
        </p:nvSpPr>
        <p:spPr/>
        <p:txBody>
          <a:bodyPr/>
          <a:lstStyle/>
          <a:p>
            <a:r>
              <a:rPr lang="en-US" dirty="0"/>
              <a:t>No disclosures or conflicts of interest</a:t>
            </a:r>
          </a:p>
        </p:txBody>
      </p:sp>
    </p:spTree>
    <p:extLst>
      <p:ext uri="{BB962C8B-B14F-4D97-AF65-F5344CB8AC3E}">
        <p14:creationId xmlns:p14="http://schemas.microsoft.com/office/powerpoint/2010/main" val="1419119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MDR remains ~1% of TB </a:t>
            </a:r>
            <a:br>
              <a:rPr lang="en-US" sz="2800" b="0" dirty="0"/>
            </a:br>
            <a:r>
              <a:rPr lang="en-US" sz="2800" b="0" dirty="0"/>
              <a:t>Primary Multidrug-resistant TB Cases California, 2013‒2022</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A8180-F868-4A2F-A83D-4ACCBFD79520}"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Content Placeholder 5"/>
          <p:cNvSpPr>
            <a:spLocks noGrp="1"/>
          </p:cNvSpPr>
          <p:nvPr>
            <p:ph sz="quarter" idx="13"/>
          </p:nvPr>
        </p:nvSpPr>
        <p:spPr/>
        <p:txBody>
          <a:bodyPr/>
          <a:lstStyle/>
          <a:p>
            <a:r>
              <a:rPr lang="en-US" sz="2000"/>
              <a:t>MDR = Resistance to both isoniazid and rifampin</a:t>
            </a:r>
          </a:p>
        </p:txBody>
      </p:sp>
      <p:pic>
        <p:nvPicPr>
          <p:cNvPr id="8" name="Content Placeholder 7">
            <a:extLst>
              <a:ext uri="{FF2B5EF4-FFF2-40B4-BE49-F238E27FC236}">
                <a16:creationId xmlns:a16="http://schemas.microsoft.com/office/drawing/2014/main" id="{146599C1-7367-5504-F7DF-7957F902EC2E}"/>
              </a:ext>
            </a:extLst>
          </p:cNvPr>
          <p:cNvPicPr>
            <a:picLocks noGrp="1" noChangeAspect="1"/>
          </p:cNvPicPr>
          <p:nvPr>
            <p:ph idx="1"/>
          </p:nvPr>
        </p:nvPicPr>
        <p:blipFill>
          <a:blip r:embed="rId3"/>
          <a:stretch>
            <a:fillRect/>
          </a:stretch>
        </p:blipFill>
        <p:spPr>
          <a:xfrm>
            <a:off x="842704" y="1825625"/>
            <a:ext cx="10506592" cy="4351338"/>
          </a:xfrm>
          <a:prstGeom prst="rect">
            <a:avLst/>
          </a:prstGeom>
        </p:spPr>
      </p:pic>
    </p:spTree>
    <p:extLst>
      <p:ext uri="{BB962C8B-B14F-4D97-AF65-F5344CB8AC3E}">
        <p14:creationId xmlns:p14="http://schemas.microsoft.com/office/powerpoint/2010/main" val="415118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649A-9227-2E79-6CFE-3E83FC96FD0C}"/>
              </a:ext>
            </a:extLst>
          </p:cNvPr>
          <p:cNvSpPr>
            <a:spLocks noGrp="1"/>
          </p:cNvSpPr>
          <p:nvPr>
            <p:ph type="title"/>
          </p:nvPr>
        </p:nvSpPr>
        <p:spPr/>
        <p:txBody>
          <a:bodyPr>
            <a:normAutofit/>
          </a:bodyPr>
          <a:lstStyle/>
          <a:p>
            <a:r>
              <a:rPr lang="en-US"/>
              <a:t>Proportion of people with TB who died before treatment start increased during COVID</a:t>
            </a:r>
          </a:p>
        </p:txBody>
      </p:sp>
      <p:sp>
        <p:nvSpPr>
          <p:cNvPr id="4" name="Footer Placeholder 3">
            <a:extLst>
              <a:ext uri="{FF2B5EF4-FFF2-40B4-BE49-F238E27FC236}">
                <a16:creationId xmlns:a16="http://schemas.microsoft.com/office/drawing/2014/main" id="{DD2B3DF3-6D4B-F350-FD5F-2463957EC4C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w Cen MT" panose="020B0602020104020603" pitchFamily="34" charset="77"/>
                <a:ea typeface="+mn-ea"/>
                <a:cs typeface="+mn-cs"/>
              </a:rPr>
              <a:t>2022 data is provisional</a:t>
            </a:r>
          </a:p>
        </p:txBody>
      </p:sp>
      <p:sp>
        <p:nvSpPr>
          <p:cNvPr id="5" name="Slide Number Placeholder 4">
            <a:extLst>
              <a:ext uri="{FF2B5EF4-FFF2-40B4-BE49-F238E27FC236}">
                <a16:creationId xmlns:a16="http://schemas.microsoft.com/office/drawing/2014/main" id="{967292F3-355E-B953-62C4-ABBA3EF7F6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EFBF6-144D-4283-8902-7039CE3E481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1">
            <a:extLst>
              <a:ext uri="{FF2B5EF4-FFF2-40B4-BE49-F238E27FC236}">
                <a16:creationId xmlns:a16="http://schemas.microsoft.com/office/drawing/2014/main" id="{79BC1009-A410-B40C-ED0D-93B02D1C7116}"/>
              </a:ext>
            </a:extLst>
          </p:cNvPr>
          <p:cNvSpPr txBox="1"/>
          <p:nvPr/>
        </p:nvSpPr>
        <p:spPr>
          <a:xfrm>
            <a:off x="2733773" y="3076387"/>
            <a:ext cx="1887760" cy="2949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7E6E6">
                    <a:lumMod val="50000"/>
                  </a:srgbClr>
                </a:solidFill>
                <a:effectLst/>
                <a:uLnTx/>
                <a:uFillTx/>
                <a:latin typeface="Calibri" panose="020F0502020204030204"/>
                <a:ea typeface="+mn-ea"/>
                <a:cs typeface="+mn-cs"/>
              </a:rPr>
              <a:t>Crude</a:t>
            </a:r>
          </a:p>
        </p:txBody>
      </p:sp>
      <p:sp>
        <p:nvSpPr>
          <p:cNvPr id="7" name="TextBox 1">
            <a:extLst>
              <a:ext uri="{FF2B5EF4-FFF2-40B4-BE49-F238E27FC236}">
                <a16:creationId xmlns:a16="http://schemas.microsoft.com/office/drawing/2014/main" id="{7786095C-1C2A-C894-5C5D-EB1C4EE318AA}"/>
              </a:ext>
            </a:extLst>
          </p:cNvPr>
          <p:cNvSpPr txBox="1"/>
          <p:nvPr/>
        </p:nvSpPr>
        <p:spPr>
          <a:xfrm>
            <a:off x="2613456" y="3598029"/>
            <a:ext cx="1887760" cy="2949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solidFill>
                <a:effectLst/>
                <a:uLnTx/>
                <a:uFillTx/>
                <a:latin typeface="Calibri" panose="020F0502020204030204"/>
                <a:ea typeface="+mn-ea"/>
                <a:cs typeface="+mn-cs"/>
              </a:rPr>
              <a:t>Age adjusted</a:t>
            </a:r>
          </a:p>
        </p:txBody>
      </p:sp>
      <p:pic>
        <p:nvPicPr>
          <p:cNvPr id="10" name="Content Placeholder 9">
            <a:extLst>
              <a:ext uri="{FF2B5EF4-FFF2-40B4-BE49-F238E27FC236}">
                <a16:creationId xmlns:a16="http://schemas.microsoft.com/office/drawing/2014/main" id="{2C119ADC-7EA2-055E-1237-598DF2D65CF4}"/>
              </a:ext>
            </a:extLst>
          </p:cNvPr>
          <p:cNvPicPr>
            <a:picLocks noGrp="1" noChangeAspect="1"/>
          </p:cNvPicPr>
          <p:nvPr>
            <p:ph idx="1"/>
          </p:nvPr>
        </p:nvPicPr>
        <p:blipFill>
          <a:blip r:embed="rId3"/>
          <a:stretch>
            <a:fillRect/>
          </a:stretch>
        </p:blipFill>
        <p:spPr>
          <a:xfrm>
            <a:off x="842704" y="1825625"/>
            <a:ext cx="10506592" cy="4351338"/>
          </a:xfrm>
          <a:prstGeom prst="rect">
            <a:avLst/>
          </a:prstGeom>
        </p:spPr>
      </p:pic>
    </p:spTree>
    <p:extLst>
      <p:ext uri="{BB962C8B-B14F-4D97-AF65-F5344CB8AC3E}">
        <p14:creationId xmlns:p14="http://schemas.microsoft.com/office/powerpoint/2010/main" val="907260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88;p1">
            <a:extLst>
              <a:ext uri="{FF2B5EF4-FFF2-40B4-BE49-F238E27FC236}">
                <a16:creationId xmlns:a16="http://schemas.microsoft.com/office/drawing/2014/main" id="{AC010152-BC9D-4AAB-AE92-B9F41F4CCE6F}"/>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5016191" y="479125"/>
            <a:ext cx="2159618" cy="2159618"/>
          </a:xfrm>
          <a:prstGeom prst="rect">
            <a:avLst/>
          </a:prstGeom>
          <a:noFill/>
          <a:ln>
            <a:noFill/>
          </a:ln>
        </p:spPr>
      </p:pic>
      <p:sp>
        <p:nvSpPr>
          <p:cNvPr id="7" name="Title 6">
            <a:extLst>
              <a:ext uri="{FF2B5EF4-FFF2-40B4-BE49-F238E27FC236}">
                <a16:creationId xmlns:a16="http://schemas.microsoft.com/office/drawing/2014/main" id="{BBC4E6C5-21FF-40D8-948F-A755A4B1EACA}"/>
              </a:ext>
            </a:extLst>
          </p:cNvPr>
          <p:cNvSpPr>
            <a:spLocks noGrp="1"/>
          </p:cNvSpPr>
          <p:nvPr>
            <p:ph type="ctrTitle"/>
          </p:nvPr>
        </p:nvSpPr>
        <p:spPr>
          <a:xfrm>
            <a:off x="1524000" y="3508542"/>
            <a:ext cx="9144000" cy="1035538"/>
          </a:xfrm>
        </p:spPr>
        <p:txBody>
          <a:bodyPr>
            <a:noAutofit/>
          </a:bodyPr>
          <a:lstStyle/>
          <a:p>
            <a:r>
              <a:rPr lang="en-US" sz="3600" dirty="0"/>
              <a:t>Tuberculosis in Sonoma County</a:t>
            </a:r>
            <a:br>
              <a:rPr lang="en-US" sz="3600" dirty="0"/>
            </a:br>
            <a:r>
              <a:rPr lang="en-US" sz="3600" dirty="0"/>
              <a:t>5-year report (2018-2022)</a:t>
            </a:r>
          </a:p>
        </p:txBody>
      </p:sp>
      <p:sp>
        <p:nvSpPr>
          <p:cNvPr id="9" name="Subtitle 8">
            <a:extLst>
              <a:ext uri="{FF2B5EF4-FFF2-40B4-BE49-F238E27FC236}">
                <a16:creationId xmlns:a16="http://schemas.microsoft.com/office/drawing/2014/main" id="{0E8EBB08-4132-4151-BF4E-5F98BA362259}"/>
              </a:ext>
            </a:extLst>
          </p:cNvPr>
          <p:cNvSpPr>
            <a:spLocks noGrp="1"/>
          </p:cNvSpPr>
          <p:nvPr>
            <p:ph type="subTitle" idx="1"/>
          </p:nvPr>
        </p:nvSpPr>
        <p:spPr>
          <a:xfrm>
            <a:off x="1529593" y="4878101"/>
            <a:ext cx="9144000" cy="1655762"/>
          </a:xfrm>
        </p:spPr>
        <p:txBody>
          <a:bodyPr>
            <a:normAutofit/>
          </a:bodyPr>
          <a:lstStyle/>
          <a:p>
            <a:r>
              <a:rPr lang="en-US" sz="1800" dirty="0"/>
              <a:t>March 23, 2023</a:t>
            </a:r>
          </a:p>
          <a:p>
            <a:pPr defTabSz="456926" fontAlgn="base"/>
            <a:r>
              <a:rPr lang="en-US" sz="1800" dirty="0">
                <a:sym typeface="Calibri"/>
              </a:rPr>
              <a:t>Julia Rubin</a:t>
            </a:r>
          </a:p>
          <a:p>
            <a:pPr defTabSz="456926" fontAlgn="base"/>
            <a:r>
              <a:rPr lang="en-US" sz="1800" dirty="0">
                <a:sym typeface="Calibri"/>
              </a:rPr>
              <a:t>Epidemiologist</a:t>
            </a:r>
          </a:p>
          <a:p>
            <a:pPr algn="r" defTabSz="456926" fontAlgn="base"/>
            <a:endParaRPr lang="en-US" sz="2000" b="1" dirty="0">
              <a:solidFill>
                <a:prstClr val="black">
                  <a:lumMod val="95000"/>
                  <a:lumOff val="5000"/>
                </a:prstClr>
              </a:solidFill>
              <a:latin typeface="Calibri" panose="020F0502020204030204" pitchFamily="34" charset="0"/>
              <a:ea typeface="Calibri"/>
              <a:cs typeface="Calibri" panose="020F0502020204030204" pitchFamily="34" charset="0"/>
              <a:sym typeface="Calibri"/>
            </a:endParaRPr>
          </a:p>
          <a:p>
            <a:pPr marL="285578" indent="-285578" algn="r" defTabSz="456926" fontAlgn="base">
              <a:buFont typeface="Arial" panose="020B0604020202020204" pitchFamily="34" charset="0"/>
              <a:buChar char="•"/>
            </a:pPr>
            <a:endParaRPr lang="en-US" sz="1800" b="1" dirty="0">
              <a:solidFill>
                <a:prstClr val="black">
                  <a:lumMod val="95000"/>
                  <a:lumOff val="5000"/>
                </a:prstClr>
              </a:solidFill>
              <a:latin typeface="Calibri" panose="020F0502020204030204" pitchFamily="34" charset="0"/>
              <a:ea typeface="Calibri"/>
              <a:cs typeface="Calibri" panose="020F0502020204030204" pitchFamily="34" charset="0"/>
              <a:sym typeface="Calibri"/>
            </a:endParaRPr>
          </a:p>
          <a:p>
            <a:endParaRPr lang="en-US" sz="2000" dirty="0"/>
          </a:p>
        </p:txBody>
      </p:sp>
    </p:spTree>
    <p:extLst>
      <p:ext uri="{BB962C8B-B14F-4D97-AF65-F5344CB8AC3E}">
        <p14:creationId xmlns:p14="http://schemas.microsoft.com/office/powerpoint/2010/main" val="2675302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50602F-9A4E-481F-9B15-FE582042D6F8}"/>
              </a:ext>
            </a:extLst>
          </p:cNvPr>
          <p:cNvPicPr>
            <a:picLocks noChangeAspect="1"/>
          </p:cNvPicPr>
          <p:nvPr/>
        </p:nvPicPr>
        <p:blipFill rotWithShape="1">
          <a:blip r:embed="rId3">
            <a:extLst>
              <a:ext uri="{28A0092B-C50C-407E-A947-70E740481C1C}">
                <a14:useLocalDpi xmlns:a14="http://schemas.microsoft.com/office/drawing/2010/main" val="0"/>
              </a:ext>
            </a:extLst>
          </a:blip>
          <a:srcRect l="10079" r="10179" b="30453"/>
          <a:stretch/>
        </p:blipFill>
        <p:spPr>
          <a:xfrm>
            <a:off x="5447970" y="2022571"/>
            <a:ext cx="6260123" cy="3497205"/>
          </a:xfrm>
          <a:prstGeom prst="rect">
            <a:avLst/>
          </a:prstGeom>
        </p:spPr>
      </p:pic>
      <p:sp>
        <p:nvSpPr>
          <p:cNvPr id="2" name="Title 1">
            <a:extLst>
              <a:ext uri="{FF2B5EF4-FFF2-40B4-BE49-F238E27FC236}">
                <a16:creationId xmlns:a16="http://schemas.microsoft.com/office/drawing/2014/main" id="{3CE9B6EC-04E9-4675-AD9D-2A069E0417B3}"/>
              </a:ext>
            </a:extLst>
          </p:cNvPr>
          <p:cNvSpPr>
            <a:spLocks noGrp="1"/>
          </p:cNvSpPr>
          <p:nvPr>
            <p:ph type="title"/>
          </p:nvPr>
        </p:nvSpPr>
        <p:spPr/>
        <p:txBody>
          <a:bodyPr/>
          <a:lstStyle/>
          <a:p>
            <a:r>
              <a:rPr lang="en-US" dirty="0"/>
              <a:t>Decrease in active TB cases in 2022</a:t>
            </a:r>
          </a:p>
        </p:txBody>
      </p:sp>
      <p:sp>
        <p:nvSpPr>
          <p:cNvPr id="3" name="Content Placeholder 2">
            <a:extLst>
              <a:ext uri="{FF2B5EF4-FFF2-40B4-BE49-F238E27FC236}">
                <a16:creationId xmlns:a16="http://schemas.microsoft.com/office/drawing/2014/main" id="{AF9A693A-FB40-4643-B8D7-8EC438C509F1}"/>
              </a:ext>
            </a:extLst>
          </p:cNvPr>
          <p:cNvSpPr>
            <a:spLocks noGrp="1"/>
          </p:cNvSpPr>
          <p:nvPr>
            <p:ph idx="1"/>
          </p:nvPr>
        </p:nvSpPr>
        <p:spPr>
          <a:xfrm>
            <a:off x="483907" y="1825625"/>
            <a:ext cx="4833681" cy="4351338"/>
          </a:xfrm>
        </p:spPr>
        <p:txBody>
          <a:bodyPr>
            <a:normAutofit fontScale="92500"/>
          </a:bodyPr>
          <a:lstStyle/>
          <a:p>
            <a:r>
              <a:rPr lang="en-US" sz="2400" dirty="0"/>
              <a:t>In between 2018 and 2022, an average of 9 cases of active tuberculosis (TB) were diagnosed per year (range 4-12) for a total of 44 cases within the 5-year period.</a:t>
            </a:r>
          </a:p>
          <a:p>
            <a:endParaRPr lang="en-US" sz="2400" dirty="0"/>
          </a:p>
          <a:p>
            <a:r>
              <a:rPr lang="en-US" sz="2400" dirty="0"/>
              <a:t>In 2022, the rate of TB in Sonoma County was 0.8 cases per 100,000, comparatively lower than previous years</a:t>
            </a:r>
          </a:p>
          <a:p>
            <a:endParaRPr lang="en-US" sz="2400" dirty="0"/>
          </a:p>
          <a:p>
            <a:r>
              <a:rPr lang="en-US" sz="2400" dirty="0"/>
              <a:t>Target Case rate for CA for 2022 is 4.2</a:t>
            </a:r>
          </a:p>
        </p:txBody>
      </p:sp>
    </p:spTree>
    <p:extLst>
      <p:ext uri="{BB962C8B-B14F-4D97-AF65-F5344CB8AC3E}">
        <p14:creationId xmlns:p14="http://schemas.microsoft.com/office/powerpoint/2010/main" val="3973246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2256C-B02F-4966-A3A5-7169952AD4E8}"/>
              </a:ext>
            </a:extLst>
          </p:cNvPr>
          <p:cNvSpPr>
            <a:spLocks noGrp="1"/>
          </p:cNvSpPr>
          <p:nvPr>
            <p:ph type="title"/>
          </p:nvPr>
        </p:nvSpPr>
        <p:spPr>
          <a:xfrm>
            <a:off x="570915" y="8536"/>
            <a:ext cx="10515600" cy="1325563"/>
          </a:xfrm>
        </p:spPr>
        <p:txBody>
          <a:bodyPr anchor="ctr"/>
          <a:lstStyle/>
          <a:p>
            <a:r>
              <a:rPr lang="en-US" dirty="0"/>
              <a:t>25-34 age group most impacted by TB</a:t>
            </a:r>
          </a:p>
        </p:txBody>
      </p:sp>
      <p:pic>
        <p:nvPicPr>
          <p:cNvPr id="5" name="Picture 4">
            <a:extLst>
              <a:ext uri="{FF2B5EF4-FFF2-40B4-BE49-F238E27FC236}">
                <a16:creationId xmlns:a16="http://schemas.microsoft.com/office/drawing/2014/main" id="{B5B37B49-E6D6-4A2F-82FF-952412BEC5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0500" y="1161429"/>
            <a:ext cx="8257734" cy="5505155"/>
          </a:xfrm>
          <a:prstGeom prst="rect">
            <a:avLst/>
          </a:prstGeom>
        </p:spPr>
      </p:pic>
    </p:spTree>
    <p:extLst>
      <p:ext uri="{BB962C8B-B14F-4D97-AF65-F5344CB8AC3E}">
        <p14:creationId xmlns:p14="http://schemas.microsoft.com/office/powerpoint/2010/main" val="2813115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3DB82A-782F-44EE-92A1-404B0A55F17D}"/>
              </a:ext>
            </a:extLst>
          </p:cNvPr>
          <p:cNvPicPr>
            <a:picLocks noChangeAspect="1"/>
          </p:cNvPicPr>
          <p:nvPr/>
        </p:nvPicPr>
        <p:blipFill rotWithShape="1">
          <a:blip r:embed="rId3">
            <a:extLst>
              <a:ext uri="{28A0092B-C50C-407E-A947-70E740481C1C}">
                <a14:useLocalDpi xmlns:a14="http://schemas.microsoft.com/office/drawing/2010/main" val="0"/>
              </a:ext>
            </a:extLst>
          </a:blip>
          <a:srcRect l="15588" t="945" r="14685" b="24432"/>
          <a:stretch/>
        </p:blipFill>
        <p:spPr>
          <a:xfrm>
            <a:off x="469903" y="1870015"/>
            <a:ext cx="10883897" cy="4262558"/>
          </a:xfrm>
          <a:prstGeom prst="rect">
            <a:avLst/>
          </a:prstGeom>
        </p:spPr>
      </p:pic>
      <p:sp>
        <p:nvSpPr>
          <p:cNvPr id="4" name="Title 3">
            <a:extLst>
              <a:ext uri="{FF2B5EF4-FFF2-40B4-BE49-F238E27FC236}">
                <a16:creationId xmlns:a16="http://schemas.microsoft.com/office/drawing/2014/main" id="{6107FF40-361B-FC5C-FC47-5028F0B15581}"/>
              </a:ext>
            </a:extLst>
          </p:cNvPr>
          <p:cNvSpPr>
            <a:spLocks noGrp="1"/>
          </p:cNvSpPr>
          <p:nvPr>
            <p:ph type="title"/>
          </p:nvPr>
        </p:nvSpPr>
        <p:spPr/>
        <p:txBody>
          <a:bodyPr>
            <a:normAutofit/>
          </a:bodyPr>
          <a:lstStyle/>
          <a:p>
            <a:r>
              <a:rPr lang="en-US" dirty="0"/>
              <a:t>Higher rates among Asian, African American, Latinx groups compared to White</a:t>
            </a:r>
          </a:p>
        </p:txBody>
      </p:sp>
    </p:spTree>
    <p:extLst>
      <p:ext uri="{BB962C8B-B14F-4D97-AF65-F5344CB8AC3E}">
        <p14:creationId xmlns:p14="http://schemas.microsoft.com/office/powerpoint/2010/main" val="1705673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B1DE-FCE5-03A7-C911-BBAF7E5A5DC7}"/>
              </a:ext>
            </a:extLst>
          </p:cNvPr>
          <p:cNvSpPr>
            <a:spLocks noGrp="1"/>
          </p:cNvSpPr>
          <p:nvPr>
            <p:ph type="title"/>
          </p:nvPr>
        </p:nvSpPr>
        <p:spPr/>
        <p:txBody>
          <a:bodyPr>
            <a:normAutofit/>
          </a:bodyPr>
          <a:lstStyle/>
          <a:p>
            <a:r>
              <a:rPr lang="en-US" sz="4000" dirty="0"/>
              <a:t>Asian, Latinx makes up majority of TB cases in Sonoma County over the past 5 years</a:t>
            </a:r>
          </a:p>
        </p:txBody>
      </p:sp>
      <p:pic>
        <p:nvPicPr>
          <p:cNvPr id="10" name="Content Placeholder 9">
            <a:extLst>
              <a:ext uri="{FF2B5EF4-FFF2-40B4-BE49-F238E27FC236}">
                <a16:creationId xmlns:a16="http://schemas.microsoft.com/office/drawing/2014/main" id="{2A5DB188-BFA5-4DB0-8E86-20C3C7E8A1D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838199" y="1811555"/>
            <a:ext cx="9923585" cy="4961793"/>
          </a:xfrm>
        </p:spPr>
      </p:pic>
    </p:spTree>
    <p:extLst>
      <p:ext uri="{BB962C8B-B14F-4D97-AF65-F5344CB8AC3E}">
        <p14:creationId xmlns:p14="http://schemas.microsoft.com/office/powerpoint/2010/main" val="4153648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9AC4-DE86-40CA-8019-E43260C24D4D}"/>
              </a:ext>
            </a:extLst>
          </p:cNvPr>
          <p:cNvSpPr>
            <a:spLocks noGrp="1"/>
          </p:cNvSpPr>
          <p:nvPr>
            <p:ph type="title"/>
          </p:nvPr>
        </p:nvSpPr>
        <p:spPr/>
        <p:txBody>
          <a:bodyPr/>
          <a:lstStyle/>
          <a:p>
            <a:r>
              <a:rPr lang="en-US" dirty="0"/>
              <a:t>Cases by Birth Country</a:t>
            </a:r>
          </a:p>
        </p:txBody>
      </p:sp>
      <p:sp>
        <p:nvSpPr>
          <p:cNvPr id="3" name="Content Placeholder 2">
            <a:extLst>
              <a:ext uri="{FF2B5EF4-FFF2-40B4-BE49-F238E27FC236}">
                <a16:creationId xmlns:a16="http://schemas.microsoft.com/office/drawing/2014/main" id="{13CFAC87-31B1-450D-ABBF-27A8A2363A0A}"/>
              </a:ext>
            </a:extLst>
          </p:cNvPr>
          <p:cNvSpPr>
            <a:spLocks noGrp="1"/>
          </p:cNvSpPr>
          <p:nvPr>
            <p:ph idx="1"/>
          </p:nvPr>
        </p:nvSpPr>
        <p:spPr/>
        <p:txBody>
          <a:bodyPr/>
          <a:lstStyle/>
          <a:p>
            <a:r>
              <a:rPr lang="en-US" dirty="0"/>
              <a:t>Over the past 5 years, 91% of Sonoma County’s TB cases were diagnosed among foreign-born individuals. Of these cases reporting a non-US birth country</a:t>
            </a:r>
          </a:p>
          <a:p>
            <a:pPr lvl="1"/>
            <a:r>
              <a:rPr lang="en-US" dirty="0"/>
              <a:t>14 (32%) were from Mexico</a:t>
            </a:r>
          </a:p>
          <a:p>
            <a:pPr lvl="1"/>
            <a:r>
              <a:rPr lang="en-US" dirty="0"/>
              <a:t>5 (11%) were from Nepal</a:t>
            </a:r>
          </a:p>
          <a:p>
            <a:pPr lvl="1"/>
            <a:r>
              <a:rPr lang="en-US" dirty="0"/>
              <a:t>4 (9%) from Vietnam</a:t>
            </a:r>
          </a:p>
          <a:p>
            <a:pPr lvl="1"/>
            <a:r>
              <a:rPr lang="en-US" dirty="0"/>
              <a:t>2 each from China, El Salvador, India, Philippines</a:t>
            </a:r>
          </a:p>
          <a:p>
            <a:pPr lvl="1"/>
            <a:r>
              <a:rPr lang="en-US" dirty="0"/>
              <a:t>9 from other countries (4 Asia, 3 from Central/South America, 1 Europe, 1 Caribbean)</a:t>
            </a:r>
          </a:p>
          <a:p>
            <a:pPr lvl="1"/>
            <a:r>
              <a:rPr lang="en-US" dirty="0"/>
              <a:t>4 (9%) from the United States</a:t>
            </a:r>
          </a:p>
        </p:txBody>
      </p:sp>
    </p:spTree>
    <p:extLst>
      <p:ext uri="{BB962C8B-B14F-4D97-AF65-F5344CB8AC3E}">
        <p14:creationId xmlns:p14="http://schemas.microsoft.com/office/powerpoint/2010/main" val="1489860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ABFF48D-09BF-9786-343E-7699576D8CF1}"/>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4800" kern="1200">
                <a:solidFill>
                  <a:schemeClr val="tx1"/>
                </a:solidFill>
                <a:latin typeface="+mj-lt"/>
                <a:ea typeface="+mj-ea"/>
                <a:cs typeface="+mj-cs"/>
              </a:rPr>
              <a:t>Majority of cases 2018-2022 from Mexico</a:t>
            </a:r>
          </a:p>
        </p:txBody>
      </p:sp>
      <p:pic>
        <p:nvPicPr>
          <p:cNvPr id="3" name="Picture 2">
            <a:extLst>
              <a:ext uri="{FF2B5EF4-FFF2-40B4-BE49-F238E27FC236}">
                <a16:creationId xmlns:a16="http://schemas.microsoft.com/office/drawing/2014/main" id="{F138A072-0A35-E02E-45D7-969CB7030059}"/>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93309" y="1538288"/>
            <a:ext cx="11932705" cy="4849812"/>
          </a:xfrm>
          <a:prstGeom prst="rect">
            <a:avLst/>
          </a:prstGeom>
        </p:spPr>
      </p:pic>
    </p:spTree>
    <p:extLst>
      <p:ext uri="{BB962C8B-B14F-4D97-AF65-F5344CB8AC3E}">
        <p14:creationId xmlns:p14="http://schemas.microsoft.com/office/powerpoint/2010/main" val="320396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D4343C-0B73-4FC7-83E0-05EEB43E4B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3326" y="870442"/>
            <a:ext cx="10965766" cy="5482883"/>
          </a:xfrm>
          <a:prstGeom prst="rect">
            <a:avLst/>
          </a:prstGeom>
        </p:spPr>
      </p:pic>
    </p:spTree>
    <p:extLst>
      <p:ext uri="{BB962C8B-B14F-4D97-AF65-F5344CB8AC3E}">
        <p14:creationId xmlns:p14="http://schemas.microsoft.com/office/powerpoint/2010/main" val="473188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216DFAB-955B-B0BA-8570-CF75C454562D}"/>
              </a:ext>
            </a:extLst>
          </p:cNvPr>
          <p:cNvSpPr>
            <a:spLocks noGrp="1" noChangeArrowheads="1"/>
          </p:cNvSpPr>
          <p:nvPr>
            <p:ph type="title"/>
          </p:nvPr>
        </p:nvSpPr>
        <p:spPr>
          <a:xfrm>
            <a:off x="1524001" y="609601"/>
            <a:ext cx="9197975" cy="792163"/>
          </a:xfrm>
        </p:spPr>
        <p:txBody>
          <a:bodyPr/>
          <a:lstStyle/>
          <a:p>
            <a:pPr algn="ctr" eaLnBrk="1" hangingPunct="1"/>
            <a:r>
              <a:rPr lang="en-US" altLang="en-US" b="1" dirty="0"/>
              <a:t>Global TB Burden</a:t>
            </a:r>
          </a:p>
        </p:txBody>
      </p:sp>
      <p:sp>
        <p:nvSpPr>
          <p:cNvPr id="601091" name="Rectangle 3">
            <a:extLst>
              <a:ext uri="{FF2B5EF4-FFF2-40B4-BE49-F238E27FC236}">
                <a16:creationId xmlns:a16="http://schemas.microsoft.com/office/drawing/2014/main" id="{5526A8C0-7E1C-650E-B6D8-ED3BF41CE485}"/>
              </a:ext>
            </a:extLst>
          </p:cNvPr>
          <p:cNvSpPr>
            <a:spLocks noGrp="1" noChangeArrowheads="1"/>
          </p:cNvSpPr>
          <p:nvPr>
            <p:ph type="body" idx="1"/>
          </p:nvPr>
        </p:nvSpPr>
        <p:spPr>
          <a:xfrm>
            <a:off x="1828800" y="1752601"/>
            <a:ext cx="8763000" cy="4525963"/>
          </a:xfrm>
        </p:spPr>
        <p:txBody>
          <a:bodyPr>
            <a:noAutofit/>
          </a:bodyPr>
          <a:lstStyle/>
          <a:p>
            <a:pPr eaLnBrk="1" hangingPunct="1">
              <a:spcBef>
                <a:spcPct val="40000"/>
              </a:spcBef>
              <a:buSzTx/>
              <a:defRPr/>
            </a:pPr>
            <a:r>
              <a:rPr lang="en-US" sz="2400" dirty="0"/>
              <a:t>1/4 of world population infected with TB</a:t>
            </a:r>
          </a:p>
          <a:p>
            <a:pPr algn="l"/>
            <a:r>
              <a:rPr lang="en-US" sz="2400" dirty="0"/>
              <a:t>Globally, </a:t>
            </a:r>
            <a:r>
              <a:rPr lang="en-US" sz="2400" b="0" i="0" u="none" strike="noStrike" baseline="0" dirty="0"/>
              <a:t>7.1 million in 2019, this fell to 5.8 million in 2020, back to the level last seen in 2012. In 2021, there was a partial recovery, to 6.4 million (the level of 2016–2017)</a:t>
            </a:r>
          </a:p>
          <a:p>
            <a:pPr algn="l"/>
            <a:r>
              <a:rPr lang="en-US" sz="2400" b="0" i="0" u="none" strike="noStrike" baseline="0" dirty="0"/>
              <a:t>An estimated 10.6 million</a:t>
            </a:r>
            <a:endParaRPr lang="en-US" sz="2400" dirty="0"/>
          </a:p>
          <a:p>
            <a:pPr algn="l"/>
            <a:r>
              <a:rPr lang="en-US" sz="2400" b="0" i="0" u="none" strike="noStrike" baseline="0" dirty="0"/>
              <a:t>In 2021, there were an estimated 1.4 million deaths among HIV-negative people and 187 000 deaths among HIV-positive people, a for a combined total of 1.6 million. This was up from best estimates of 1.5 million in 2020 and 1.4 million in 2019</a:t>
            </a:r>
          </a:p>
          <a:p>
            <a:pPr algn="l"/>
            <a:r>
              <a:rPr lang="en-US" sz="2400" b="0" i="0" u="none" strike="noStrike" baseline="0" dirty="0"/>
              <a:t>450 000 (95% UI : 399 000–501 000) new cases of rifampicin-resistant </a:t>
            </a:r>
            <a:r>
              <a:rPr lang="de-DE" sz="2400" b="0" i="0" u="none" strike="noStrike" baseline="0" dirty="0"/>
              <a:t>TB in 2021.</a:t>
            </a:r>
          </a:p>
          <a:p>
            <a:r>
              <a:rPr lang="en-US" sz="2400" dirty="0"/>
              <a:t>TB kills one person every 15 seconds</a:t>
            </a:r>
          </a:p>
          <a:p>
            <a:pPr algn="l"/>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1D4F-BADC-4CE7-A31C-BCF78DCF774E}"/>
              </a:ext>
            </a:extLst>
          </p:cNvPr>
          <p:cNvSpPr>
            <a:spLocks noGrp="1"/>
          </p:cNvSpPr>
          <p:nvPr>
            <p:ph type="title"/>
          </p:nvPr>
        </p:nvSpPr>
        <p:spPr>
          <a:xfrm>
            <a:off x="838200" y="351109"/>
            <a:ext cx="10515600" cy="1325563"/>
          </a:xfrm>
        </p:spPr>
        <p:txBody>
          <a:bodyPr anchor="t"/>
          <a:lstStyle/>
          <a:p>
            <a:r>
              <a:rPr lang="en-US" dirty="0"/>
              <a:t>Majority of TB testing done at </a:t>
            </a:r>
            <a:r>
              <a:rPr lang="en-US" dirty="0" err="1"/>
              <a:t>SCPHL</a:t>
            </a:r>
            <a:endParaRPr lang="en-US" dirty="0"/>
          </a:p>
        </p:txBody>
      </p:sp>
      <p:graphicFrame>
        <p:nvGraphicFramePr>
          <p:cNvPr id="9" name="Chart 8">
            <a:extLst>
              <a:ext uri="{FF2B5EF4-FFF2-40B4-BE49-F238E27FC236}">
                <a16:creationId xmlns:a16="http://schemas.microsoft.com/office/drawing/2014/main" id="{8AB67690-A705-2BBE-A27E-C24B565559BC}"/>
              </a:ext>
            </a:extLst>
          </p:cNvPr>
          <p:cNvGraphicFramePr>
            <a:graphicFrameLocks/>
          </p:cNvGraphicFramePr>
          <p:nvPr/>
        </p:nvGraphicFramePr>
        <p:xfrm>
          <a:off x="1902594" y="1512712"/>
          <a:ext cx="7943849" cy="51053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2616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0ED0-96A5-4C8C-A905-7B56B0BC7758}"/>
              </a:ext>
            </a:extLst>
          </p:cNvPr>
          <p:cNvSpPr>
            <a:spLocks noGrp="1"/>
          </p:cNvSpPr>
          <p:nvPr>
            <p:ph type="title"/>
          </p:nvPr>
        </p:nvSpPr>
        <p:spPr>
          <a:xfrm>
            <a:off x="838199" y="291090"/>
            <a:ext cx="10515599" cy="932688"/>
          </a:xfrm>
        </p:spPr>
        <p:txBody>
          <a:bodyPr vert="horz" lIns="91440" tIns="45720" rIns="91440" bIns="45720" rtlCol="0" anchor="t">
            <a:normAutofit/>
          </a:bodyPr>
          <a:lstStyle/>
          <a:p>
            <a:r>
              <a:rPr lang="en-US" kern="1200" dirty="0">
                <a:solidFill>
                  <a:schemeClr val="tx1"/>
                </a:solidFill>
                <a:latin typeface="+mj-lt"/>
                <a:ea typeface="+mj-ea"/>
                <a:cs typeface="+mj-cs"/>
              </a:rPr>
              <a:t>Primary reason evaluated for TB</a:t>
            </a:r>
          </a:p>
        </p:txBody>
      </p:sp>
      <p:graphicFrame>
        <p:nvGraphicFramePr>
          <p:cNvPr id="7" name="Table 6">
            <a:extLst>
              <a:ext uri="{FF2B5EF4-FFF2-40B4-BE49-F238E27FC236}">
                <a16:creationId xmlns:a16="http://schemas.microsoft.com/office/drawing/2014/main" id="{E6EE0AD1-8D42-348B-DFDB-258B23DCB921}"/>
              </a:ext>
            </a:extLst>
          </p:cNvPr>
          <p:cNvGraphicFramePr>
            <a:graphicFrameLocks noGrp="1"/>
          </p:cNvGraphicFramePr>
          <p:nvPr/>
        </p:nvGraphicFramePr>
        <p:xfrm>
          <a:off x="1155784" y="1538868"/>
          <a:ext cx="9278267" cy="4419996"/>
        </p:xfrm>
        <a:graphic>
          <a:graphicData uri="http://schemas.openxmlformats.org/drawingml/2006/table">
            <a:tbl>
              <a:tblPr firstRow="1" bandRow="1">
                <a:tableStyleId>{5C22544A-7EE6-4342-B048-85BDC9FD1C3A}</a:tableStyleId>
              </a:tblPr>
              <a:tblGrid>
                <a:gridCol w="6767448">
                  <a:extLst>
                    <a:ext uri="{9D8B030D-6E8A-4147-A177-3AD203B41FA5}">
                      <a16:colId xmlns:a16="http://schemas.microsoft.com/office/drawing/2014/main" val="2112519812"/>
                    </a:ext>
                  </a:extLst>
                </a:gridCol>
                <a:gridCol w="2510819">
                  <a:extLst>
                    <a:ext uri="{9D8B030D-6E8A-4147-A177-3AD203B41FA5}">
                      <a16:colId xmlns:a16="http://schemas.microsoft.com/office/drawing/2014/main" val="2203325053"/>
                    </a:ext>
                  </a:extLst>
                </a:gridCol>
              </a:tblGrid>
              <a:tr h="613638">
                <a:tc>
                  <a:txBody>
                    <a:bodyPr/>
                    <a:lstStyle/>
                    <a:p>
                      <a:pPr algn="l" fontAlgn="b"/>
                      <a:r>
                        <a:rPr lang="en-US" sz="2000" u="none" strike="noStrike" dirty="0">
                          <a:effectLst/>
                        </a:rPr>
                        <a:t>Reason Evaluated for TB</a:t>
                      </a:r>
                      <a:endParaRPr lang="en-US" sz="2000" b="0" i="0" u="none" strike="noStrike" dirty="0">
                        <a:solidFill>
                          <a:srgbClr val="000000"/>
                        </a:solidFill>
                        <a:effectLst/>
                        <a:latin typeface="Calibri" panose="020F0502020204030204" pitchFamily="34" charset="0"/>
                      </a:endParaRPr>
                    </a:p>
                  </a:txBody>
                  <a:tcPr marL="28271" marR="28271" marT="28271" marB="0" anchor="ctr"/>
                </a:tc>
                <a:tc>
                  <a:txBody>
                    <a:bodyPr/>
                    <a:lstStyle/>
                    <a:p>
                      <a:pPr algn="ctr" fontAlgn="b"/>
                      <a:r>
                        <a:rPr lang="en-US" sz="2000" u="none" strike="noStrike" dirty="0">
                          <a:effectLst/>
                        </a:rPr>
                        <a:t>Cases</a:t>
                      </a:r>
                      <a:endParaRPr lang="en-US" sz="2000" b="0" i="0" u="none" strike="noStrike" dirty="0">
                        <a:solidFill>
                          <a:srgbClr val="000000"/>
                        </a:solidFill>
                        <a:effectLst/>
                        <a:latin typeface="Calibri" panose="020F0502020204030204" pitchFamily="34" charset="0"/>
                      </a:endParaRPr>
                    </a:p>
                  </a:txBody>
                  <a:tcPr marL="28271" marR="28271" marT="28271" marB="0" anchor="ctr"/>
                </a:tc>
                <a:extLst>
                  <a:ext uri="{0D108BD9-81ED-4DB2-BD59-A6C34878D82A}">
                    <a16:rowId xmlns:a16="http://schemas.microsoft.com/office/drawing/2014/main" val="605054386"/>
                  </a:ext>
                </a:extLst>
              </a:tr>
              <a:tr h="634393">
                <a:tc>
                  <a:txBody>
                    <a:bodyPr/>
                    <a:lstStyle/>
                    <a:p>
                      <a:pPr algn="l" fontAlgn="b"/>
                      <a:r>
                        <a:rPr lang="en-US" sz="2000" u="none" strike="noStrike">
                          <a:effectLst/>
                        </a:rPr>
                        <a:t>TB Symptoms</a:t>
                      </a:r>
                      <a:endParaRPr lang="en-US" sz="2000" b="0" i="0" u="none" strike="noStrike">
                        <a:solidFill>
                          <a:srgbClr val="000000"/>
                        </a:solidFill>
                        <a:effectLst/>
                        <a:latin typeface="Calibri" panose="020F0502020204030204" pitchFamily="34" charset="0"/>
                      </a:endParaRPr>
                    </a:p>
                  </a:txBody>
                  <a:tcPr marL="28271" marR="28271" marT="28271" marB="0" anchor="ctr"/>
                </a:tc>
                <a:tc>
                  <a:txBody>
                    <a:bodyPr/>
                    <a:lstStyle/>
                    <a:p>
                      <a:pPr algn="ctr" fontAlgn="b"/>
                      <a:r>
                        <a:rPr lang="en-US" sz="2000" u="none" strike="noStrike" dirty="0">
                          <a:effectLst/>
                        </a:rPr>
                        <a:t>19</a:t>
                      </a:r>
                      <a:endParaRPr lang="en-US" sz="2000" b="0" i="0" u="none" strike="noStrike" dirty="0">
                        <a:solidFill>
                          <a:srgbClr val="000000"/>
                        </a:solidFill>
                        <a:effectLst/>
                        <a:latin typeface="Calibri" panose="020F0502020204030204" pitchFamily="34" charset="0"/>
                      </a:endParaRPr>
                    </a:p>
                  </a:txBody>
                  <a:tcPr marL="28271" marR="28271" marT="28271" marB="0" anchor="ctr"/>
                </a:tc>
                <a:extLst>
                  <a:ext uri="{0D108BD9-81ED-4DB2-BD59-A6C34878D82A}">
                    <a16:rowId xmlns:a16="http://schemas.microsoft.com/office/drawing/2014/main" val="4260956287"/>
                  </a:ext>
                </a:extLst>
              </a:tr>
              <a:tr h="634393">
                <a:tc>
                  <a:txBody>
                    <a:bodyPr/>
                    <a:lstStyle/>
                    <a:p>
                      <a:pPr algn="l" fontAlgn="b"/>
                      <a:r>
                        <a:rPr lang="en-US" sz="2000" u="none" strike="noStrike">
                          <a:effectLst/>
                        </a:rPr>
                        <a:t>Abnormal CXR</a:t>
                      </a:r>
                      <a:endParaRPr lang="en-US" sz="2000" b="0" i="0" u="none" strike="noStrike">
                        <a:solidFill>
                          <a:srgbClr val="000000"/>
                        </a:solidFill>
                        <a:effectLst/>
                        <a:latin typeface="Calibri" panose="020F0502020204030204" pitchFamily="34" charset="0"/>
                      </a:endParaRPr>
                    </a:p>
                  </a:txBody>
                  <a:tcPr marL="28271" marR="28271" marT="28271" marB="0" anchor="ctr"/>
                </a:tc>
                <a:tc>
                  <a:txBody>
                    <a:bodyPr/>
                    <a:lstStyle/>
                    <a:p>
                      <a:pPr algn="ctr" fontAlgn="b"/>
                      <a:r>
                        <a:rPr lang="en-US" sz="2000" u="none" strike="noStrike" dirty="0">
                          <a:effectLst/>
                        </a:rPr>
                        <a:t>9</a:t>
                      </a:r>
                      <a:endParaRPr lang="en-US" sz="2000" b="0" i="0" u="none" strike="noStrike" dirty="0">
                        <a:solidFill>
                          <a:srgbClr val="000000"/>
                        </a:solidFill>
                        <a:effectLst/>
                        <a:latin typeface="Calibri" panose="020F0502020204030204" pitchFamily="34" charset="0"/>
                      </a:endParaRPr>
                    </a:p>
                  </a:txBody>
                  <a:tcPr marL="28271" marR="28271" marT="28271" marB="0" anchor="ctr"/>
                </a:tc>
                <a:extLst>
                  <a:ext uri="{0D108BD9-81ED-4DB2-BD59-A6C34878D82A}">
                    <a16:rowId xmlns:a16="http://schemas.microsoft.com/office/drawing/2014/main" val="1746320292"/>
                  </a:ext>
                </a:extLst>
              </a:tr>
              <a:tr h="634393">
                <a:tc>
                  <a:txBody>
                    <a:bodyPr/>
                    <a:lstStyle/>
                    <a:p>
                      <a:pPr algn="l" fontAlgn="b"/>
                      <a:r>
                        <a:rPr lang="en-US" sz="2000" u="none" strike="noStrike" dirty="0">
                          <a:effectLst/>
                        </a:rPr>
                        <a:t>Incidental lab result</a:t>
                      </a:r>
                      <a:endParaRPr lang="en-US" sz="2000" b="0" i="0" u="none" strike="noStrike" dirty="0">
                        <a:solidFill>
                          <a:srgbClr val="000000"/>
                        </a:solidFill>
                        <a:effectLst/>
                        <a:latin typeface="Calibri" panose="020F0502020204030204" pitchFamily="34" charset="0"/>
                      </a:endParaRPr>
                    </a:p>
                  </a:txBody>
                  <a:tcPr marL="28271" marR="28271" marT="28271" marB="0" anchor="ctr"/>
                </a:tc>
                <a:tc>
                  <a:txBody>
                    <a:bodyPr/>
                    <a:lstStyle/>
                    <a:p>
                      <a:pPr algn="ctr" fontAlgn="b"/>
                      <a:r>
                        <a:rPr lang="en-US" sz="2000" u="none" strike="noStrike" dirty="0">
                          <a:effectLst/>
                        </a:rPr>
                        <a:t>9</a:t>
                      </a:r>
                      <a:endParaRPr lang="en-US" sz="2000" b="0" i="0" u="none" strike="noStrike" dirty="0">
                        <a:solidFill>
                          <a:srgbClr val="000000"/>
                        </a:solidFill>
                        <a:effectLst/>
                        <a:latin typeface="Calibri" panose="020F0502020204030204" pitchFamily="34" charset="0"/>
                      </a:endParaRPr>
                    </a:p>
                  </a:txBody>
                  <a:tcPr marL="28271" marR="28271" marT="28271" marB="0" anchor="ctr"/>
                </a:tc>
                <a:extLst>
                  <a:ext uri="{0D108BD9-81ED-4DB2-BD59-A6C34878D82A}">
                    <a16:rowId xmlns:a16="http://schemas.microsoft.com/office/drawing/2014/main" val="1759019546"/>
                  </a:ext>
                </a:extLst>
              </a:tr>
              <a:tr h="634393">
                <a:tc>
                  <a:txBody>
                    <a:bodyPr/>
                    <a:lstStyle/>
                    <a:p>
                      <a:pPr algn="l" fontAlgn="b"/>
                      <a:r>
                        <a:rPr lang="en-US" sz="2000" u="none" strike="noStrike">
                          <a:effectLst/>
                        </a:rPr>
                        <a:t>Contact investigation</a:t>
                      </a:r>
                      <a:endParaRPr lang="en-US" sz="2000" b="0" i="0" u="none" strike="noStrike">
                        <a:solidFill>
                          <a:srgbClr val="000000"/>
                        </a:solidFill>
                        <a:effectLst/>
                        <a:latin typeface="Calibri" panose="020F0502020204030204" pitchFamily="34" charset="0"/>
                      </a:endParaRPr>
                    </a:p>
                  </a:txBody>
                  <a:tcPr marL="28271" marR="28271" marT="28271" marB="0" anchor="ctr"/>
                </a:tc>
                <a:tc>
                  <a:txBody>
                    <a:bodyPr/>
                    <a:lstStyle/>
                    <a:p>
                      <a:pPr algn="ctr" fontAlgn="b"/>
                      <a:r>
                        <a:rPr lang="en-US" sz="2000" u="none" strike="noStrike" dirty="0">
                          <a:effectLst/>
                        </a:rPr>
                        <a:t>3</a:t>
                      </a:r>
                      <a:endParaRPr lang="en-US" sz="2000" b="0" i="0" u="none" strike="noStrike" dirty="0">
                        <a:solidFill>
                          <a:srgbClr val="000000"/>
                        </a:solidFill>
                        <a:effectLst/>
                        <a:latin typeface="Calibri" panose="020F0502020204030204" pitchFamily="34" charset="0"/>
                      </a:endParaRPr>
                    </a:p>
                  </a:txBody>
                  <a:tcPr marL="28271" marR="28271" marT="28271" marB="0" anchor="ctr"/>
                </a:tc>
                <a:extLst>
                  <a:ext uri="{0D108BD9-81ED-4DB2-BD59-A6C34878D82A}">
                    <a16:rowId xmlns:a16="http://schemas.microsoft.com/office/drawing/2014/main" val="1550337320"/>
                  </a:ext>
                </a:extLst>
              </a:tr>
              <a:tr h="634393">
                <a:tc>
                  <a:txBody>
                    <a:bodyPr/>
                    <a:lstStyle/>
                    <a:p>
                      <a:pPr algn="l" fontAlgn="b"/>
                      <a:r>
                        <a:rPr lang="en-US" sz="2000" u="none" strike="noStrike" dirty="0">
                          <a:effectLst/>
                        </a:rPr>
                        <a:t>Immigration medical exam</a:t>
                      </a:r>
                      <a:endParaRPr lang="en-US" sz="2000" b="0" i="0" u="none" strike="noStrike" dirty="0">
                        <a:solidFill>
                          <a:srgbClr val="000000"/>
                        </a:solidFill>
                        <a:effectLst/>
                        <a:latin typeface="Calibri" panose="020F0502020204030204" pitchFamily="34" charset="0"/>
                      </a:endParaRPr>
                    </a:p>
                  </a:txBody>
                  <a:tcPr marL="28271" marR="28271" marT="28271" marB="0" anchor="ctr"/>
                </a:tc>
                <a:tc>
                  <a:txBody>
                    <a:bodyPr/>
                    <a:lstStyle/>
                    <a:p>
                      <a:pPr algn="ctr"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28271" marR="28271" marT="28271" marB="0" anchor="ctr"/>
                </a:tc>
                <a:extLst>
                  <a:ext uri="{0D108BD9-81ED-4DB2-BD59-A6C34878D82A}">
                    <a16:rowId xmlns:a16="http://schemas.microsoft.com/office/drawing/2014/main" val="312024111"/>
                  </a:ext>
                </a:extLst>
              </a:tr>
              <a:tr h="634393">
                <a:tc>
                  <a:txBody>
                    <a:bodyPr/>
                    <a:lstStyle/>
                    <a:p>
                      <a:pPr algn="l" fontAlgn="b"/>
                      <a:r>
                        <a:rPr lang="en-US" sz="2000" u="none" strike="noStrike" dirty="0">
                          <a:effectLst/>
                        </a:rPr>
                        <a:t>Unknown</a:t>
                      </a:r>
                      <a:endParaRPr lang="en-US" sz="2000" b="0" i="0" u="none" strike="noStrike" dirty="0">
                        <a:solidFill>
                          <a:srgbClr val="000000"/>
                        </a:solidFill>
                        <a:effectLst/>
                        <a:latin typeface="Calibri" panose="020F0502020204030204" pitchFamily="34" charset="0"/>
                      </a:endParaRPr>
                    </a:p>
                  </a:txBody>
                  <a:tcPr marL="28271" marR="28271" marT="28271" marB="0" anchor="ctr"/>
                </a:tc>
                <a:tc>
                  <a:txBody>
                    <a:bodyPr/>
                    <a:lstStyle/>
                    <a:p>
                      <a:pPr algn="ctr" fontAlgn="b"/>
                      <a:r>
                        <a:rPr lang="en-US" sz="2000" b="0" i="0" u="none" strike="noStrike" dirty="0">
                          <a:solidFill>
                            <a:srgbClr val="000000"/>
                          </a:solidFill>
                          <a:effectLst/>
                          <a:latin typeface="Calibri" panose="020F0502020204030204" pitchFamily="34" charset="0"/>
                        </a:rPr>
                        <a:t>3</a:t>
                      </a:r>
                    </a:p>
                  </a:txBody>
                  <a:tcPr marL="28271" marR="28271" marT="28271" marB="0" anchor="ctr"/>
                </a:tc>
                <a:extLst>
                  <a:ext uri="{0D108BD9-81ED-4DB2-BD59-A6C34878D82A}">
                    <a16:rowId xmlns:a16="http://schemas.microsoft.com/office/drawing/2014/main" val="18211122"/>
                  </a:ext>
                </a:extLst>
              </a:tr>
            </a:tbl>
          </a:graphicData>
        </a:graphic>
      </p:graphicFrame>
    </p:spTree>
    <p:extLst>
      <p:ext uri="{BB962C8B-B14F-4D97-AF65-F5344CB8AC3E}">
        <p14:creationId xmlns:p14="http://schemas.microsoft.com/office/powerpoint/2010/main" val="3741722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75493816-B7B7-3729-BB5E-3CAA1F07E86B}"/>
              </a:ext>
            </a:extLst>
          </p:cNvPr>
          <p:cNvGraphicFramePr>
            <a:graphicFrameLocks noGrp="1"/>
          </p:cNvGraphicFramePr>
          <p:nvPr>
            <p:ph idx="1"/>
          </p:nvPr>
        </p:nvGraphicFramePr>
        <p:xfrm>
          <a:off x="1437849" y="2507027"/>
          <a:ext cx="9316301" cy="2996090"/>
        </p:xfrm>
        <a:graphic>
          <a:graphicData uri="http://schemas.openxmlformats.org/drawingml/2006/table">
            <a:tbl>
              <a:tblPr firstRow="1" bandRow="1">
                <a:noFill/>
                <a:tableStyleId>{5C22544A-7EE6-4342-B048-85BDC9FD1C3A}</a:tableStyleId>
              </a:tblPr>
              <a:tblGrid>
                <a:gridCol w="3060476">
                  <a:extLst>
                    <a:ext uri="{9D8B030D-6E8A-4147-A177-3AD203B41FA5}">
                      <a16:colId xmlns:a16="http://schemas.microsoft.com/office/drawing/2014/main" val="1119722517"/>
                    </a:ext>
                  </a:extLst>
                </a:gridCol>
                <a:gridCol w="2651690">
                  <a:extLst>
                    <a:ext uri="{9D8B030D-6E8A-4147-A177-3AD203B41FA5}">
                      <a16:colId xmlns:a16="http://schemas.microsoft.com/office/drawing/2014/main" val="2757911209"/>
                    </a:ext>
                  </a:extLst>
                </a:gridCol>
                <a:gridCol w="3604135">
                  <a:extLst>
                    <a:ext uri="{9D8B030D-6E8A-4147-A177-3AD203B41FA5}">
                      <a16:colId xmlns:a16="http://schemas.microsoft.com/office/drawing/2014/main" val="1008554745"/>
                    </a:ext>
                  </a:extLst>
                </a:gridCol>
              </a:tblGrid>
              <a:tr h="733330">
                <a:tc>
                  <a:txBody>
                    <a:bodyPr/>
                    <a:lstStyle/>
                    <a:p>
                      <a:pPr algn="l" fontAlgn="b"/>
                      <a:endParaRPr lang="en-US" sz="3600" b="1" i="0" u="none" strike="noStrike" cap="none" spc="30">
                        <a:solidFill>
                          <a:schemeClr val="tx1"/>
                        </a:solidFill>
                        <a:effectLst/>
                        <a:latin typeface="Calibri" panose="020F0502020204030204" pitchFamily="34" charset="0"/>
                      </a:endParaRPr>
                    </a:p>
                  </a:txBody>
                  <a:tcPr marL="0" marR="25146" marT="26194" marB="0" anchor="ctr">
                    <a:lnL w="12700" cmpd="sng">
                      <a:noFill/>
                    </a:lnL>
                    <a:lnR w="12700" cmpd="sng">
                      <a:noFill/>
                    </a:lnR>
                    <a:lnT w="19050" cap="flat" cmpd="sng" algn="ctr">
                      <a:solidFill>
                        <a:schemeClr val="accent1"/>
                      </a:solidFill>
                      <a:prstDash val="solid"/>
                    </a:lnT>
                    <a:lnB w="38100" cmpd="sng">
                      <a:noFill/>
                    </a:lnB>
                    <a:noFill/>
                  </a:tcPr>
                </a:tc>
                <a:tc>
                  <a:txBody>
                    <a:bodyPr/>
                    <a:lstStyle/>
                    <a:p>
                      <a:pPr algn="ctr" fontAlgn="ctr"/>
                      <a:r>
                        <a:rPr lang="en-US" sz="3600" b="1" u="none" strike="noStrike" cap="none" spc="30">
                          <a:solidFill>
                            <a:schemeClr val="tx1"/>
                          </a:solidFill>
                          <a:effectLst/>
                        </a:rPr>
                        <a:t>IGRA</a:t>
                      </a:r>
                      <a:endParaRPr lang="en-US" sz="3600" b="1" i="0" u="none" strike="noStrike" cap="none" spc="30">
                        <a:solidFill>
                          <a:schemeClr val="tx1"/>
                        </a:solidFill>
                        <a:effectLst/>
                        <a:latin typeface="Calibri" panose="020F0502020204030204" pitchFamily="34" charset="0"/>
                      </a:endParaRPr>
                    </a:p>
                  </a:txBody>
                  <a:tcPr marL="0" marR="25146" marT="26194" marB="0" anchor="ctr">
                    <a:lnL w="12700" cmpd="sng">
                      <a:noFill/>
                    </a:lnL>
                    <a:lnR w="12700" cmpd="sng">
                      <a:noFill/>
                    </a:lnR>
                    <a:lnT w="19050" cap="flat" cmpd="sng" algn="ctr">
                      <a:solidFill>
                        <a:schemeClr val="accent1"/>
                      </a:solidFill>
                      <a:prstDash val="solid"/>
                    </a:lnT>
                    <a:lnB w="38100" cmpd="sng">
                      <a:noFill/>
                    </a:lnB>
                    <a:noFill/>
                  </a:tcPr>
                </a:tc>
                <a:tc>
                  <a:txBody>
                    <a:bodyPr/>
                    <a:lstStyle/>
                    <a:p>
                      <a:pPr algn="ctr" fontAlgn="ctr"/>
                      <a:r>
                        <a:rPr lang="en-US" sz="3600" b="1" u="none" strike="noStrike" cap="none" spc="30" dirty="0">
                          <a:solidFill>
                            <a:schemeClr val="tx1"/>
                          </a:solidFill>
                          <a:effectLst/>
                        </a:rPr>
                        <a:t>Skin Test</a:t>
                      </a:r>
                      <a:endParaRPr lang="en-US" sz="3600" b="1" i="0" u="none" strike="noStrike" cap="none" spc="30" dirty="0">
                        <a:solidFill>
                          <a:schemeClr val="tx1"/>
                        </a:solidFill>
                        <a:effectLst/>
                        <a:latin typeface="Calibri" panose="020F0502020204030204" pitchFamily="34" charset="0"/>
                      </a:endParaRPr>
                    </a:p>
                  </a:txBody>
                  <a:tcPr marL="0" marR="25146" marT="26194" marB="0"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1522253431"/>
                  </a:ext>
                </a:extLst>
              </a:tr>
              <a:tr h="565690">
                <a:tc>
                  <a:txBody>
                    <a:bodyPr/>
                    <a:lstStyle/>
                    <a:p>
                      <a:pPr algn="l" fontAlgn="b"/>
                      <a:r>
                        <a:rPr lang="en-US" sz="2800" u="none" strike="noStrike" cap="none" spc="0" dirty="0">
                          <a:solidFill>
                            <a:schemeClr val="tx1"/>
                          </a:solidFill>
                          <a:effectLst/>
                        </a:rPr>
                        <a:t> Positive</a:t>
                      </a:r>
                      <a:endParaRPr lang="en-US" sz="2800" b="1" i="0" u="none" strike="noStrike" cap="none" spc="0" dirty="0">
                        <a:solidFill>
                          <a:schemeClr val="tx1"/>
                        </a:solidFill>
                        <a:effectLst/>
                        <a:latin typeface="Calibri" panose="020F0502020204030204" pitchFamily="34" charset="0"/>
                      </a:endParaRPr>
                    </a:p>
                  </a:txBody>
                  <a:tcPr marL="0" marR="26194" marT="26194" marB="0" anchor="b">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algn="ctr" fontAlgn="ctr"/>
                      <a:r>
                        <a:rPr lang="en-US" sz="2800" u="none" strike="noStrike" cap="none" spc="0">
                          <a:solidFill>
                            <a:schemeClr val="tx1"/>
                          </a:solidFill>
                          <a:effectLst/>
                        </a:rPr>
                        <a:t>24</a:t>
                      </a:r>
                      <a:endParaRPr lang="en-US" sz="2800" b="0" i="0" u="none" strike="noStrike" cap="none" spc="0">
                        <a:solidFill>
                          <a:schemeClr val="tx1"/>
                        </a:solidFill>
                        <a:effectLst/>
                        <a:latin typeface="Calibri" panose="020F0502020204030204" pitchFamily="34" charset="0"/>
                      </a:endParaRPr>
                    </a:p>
                  </a:txBody>
                  <a:tcPr marL="0" marR="26194" marT="26194" marB="0"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algn="ctr" fontAlgn="ctr"/>
                      <a:r>
                        <a:rPr lang="en-US" sz="2800" u="none" strike="noStrike" cap="none" spc="0">
                          <a:solidFill>
                            <a:schemeClr val="tx1"/>
                          </a:solidFill>
                          <a:effectLst/>
                        </a:rPr>
                        <a:t>3</a:t>
                      </a:r>
                      <a:endParaRPr lang="en-US" sz="2800" b="0" i="0" u="none" strike="noStrike" cap="none" spc="0">
                        <a:solidFill>
                          <a:schemeClr val="tx1"/>
                        </a:solidFill>
                        <a:effectLst/>
                        <a:latin typeface="Calibri" panose="020F0502020204030204" pitchFamily="34" charset="0"/>
                      </a:endParaRPr>
                    </a:p>
                  </a:txBody>
                  <a:tcPr marL="0" marR="26194" marT="26194" marB="0" anchor="ctr">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1168915963"/>
                  </a:ext>
                </a:extLst>
              </a:tr>
              <a:tr h="565690">
                <a:tc>
                  <a:txBody>
                    <a:bodyPr/>
                    <a:lstStyle/>
                    <a:p>
                      <a:pPr algn="l" fontAlgn="b"/>
                      <a:r>
                        <a:rPr lang="en-US" sz="2800" u="none" strike="noStrike" cap="none" spc="0" dirty="0">
                          <a:solidFill>
                            <a:schemeClr val="tx1"/>
                          </a:solidFill>
                          <a:effectLst/>
                        </a:rPr>
                        <a:t>Negative</a:t>
                      </a:r>
                      <a:endParaRPr lang="en-US" sz="2800" b="1" i="0" u="none" strike="noStrike" cap="none" spc="0" dirty="0">
                        <a:solidFill>
                          <a:schemeClr val="tx1"/>
                        </a:solidFill>
                        <a:effectLst/>
                        <a:latin typeface="Calibri" panose="020F0502020204030204" pitchFamily="34" charset="0"/>
                      </a:endParaRPr>
                    </a:p>
                  </a:txBody>
                  <a:tcPr marL="125730" marR="26194" marT="26194" marB="0" anchor="b">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800" u="none" strike="noStrike" cap="none" spc="0">
                          <a:solidFill>
                            <a:schemeClr val="tx1"/>
                          </a:solidFill>
                          <a:effectLst/>
                        </a:rPr>
                        <a:t>6</a:t>
                      </a:r>
                      <a:endParaRPr lang="en-US" sz="2800" b="0" i="0" u="none" strike="noStrike" cap="none" spc="0">
                        <a:solidFill>
                          <a:schemeClr val="tx1"/>
                        </a:solidFill>
                        <a:effectLst/>
                        <a:latin typeface="Calibri" panose="020F0502020204030204" pitchFamily="34" charset="0"/>
                      </a:endParaRPr>
                    </a:p>
                  </a:txBody>
                  <a:tcPr marL="125730" marR="26194" marT="26194"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800" u="none" strike="noStrike" cap="none" spc="0">
                          <a:solidFill>
                            <a:schemeClr val="tx1"/>
                          </a:solidFill>
                          <a:effectLst/>
                        </a:rPr>
                        <a:t>-</a:t>
                      </a:r>
                      <a:endParaRPr lang="en-US" sz="2800" b="0" i="0" u="none" strike="noStrike" cap="none" spc="0">
                        <a:solidFill>
                          <a:schemeClr val="tx1"/>
                        </a:solidFill>
                        <a:effectLst/>
                        <a:latin typeface="Calibri" panose="020F0502020204030204" pitchFamily="34" charset="0"/>
                      </a:endParaRPr>
                    </a:p>
                  </a:txBody>
                  <a:tcPr marL="125730" marR="26194" marT="26194"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677949362"/>
                  </a:ext>
                </a:extLst>
              </a:tr>
              <a:tr h="565690">
                <a:tc>
                  <a:txBody>
                    <a:bodyPr/>
                    <a:lstStyle/>
                    <a:p>
                      <a:pPr algn="l" fontAlgn="b"/>
                      <a:r>
                        <a:rPr lang="en-US" sz="2800" u="none" strike="noStrike" cap="none" spc="0" dirty="0">
                          <a:solidFill>
                            <a:schemeClr val="tx1"/>
                          </a:solidFill>
                          <a:effectLst/>
                        </a:rPr>
                        <a:t> Unknown</a:t>
                      </a:r>
                      <a:endParaRPr lang="en-US" sz="2800" b="1" i="0" u="none" strike="noStrike" cap="none" spc="0" dirty="0">
                        <a:solidFill>
                          <a:schemeClr val="tx1"/>
                        </a:solidFill>
                        <a:effectLst/>
                        <a:latin typeface="Calibri" panose="020F0502020204030204" pitchFamily="34" charset="0"/>
                      </a:endParaRPr>
                    </a:p>
                  </a:txBody>
                  <a:tcPr marL="0" marR="26194" marT="26194" marB="0" anchor="b">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fontAlgn="ctr"/>
                      <a:r>
                        <a:rPr lang="en-US" sz="2800" u="none" strike="noStrike" cap="none" spc="0">
                          <a:solidFill>
                            <a:schemeClr val="tx1"/>
                          </a:solidFill>
                          <a:effectLst/>
                        </a:rPr>
                        <a:t>4</a:t>
                      </a:r>
                      <a:endParaRPr lang="en-US" sz="2800" b="0" i="0" u="none" strike="noStrike" cap="none" spc="0">
                        <a:solidFill>
                          <a:schemeClr val="tx1"/>
                        </a:solidFill>
                        <a:effectLst/>
                        <a:latin typeface="Calibri" panose="020F0502020204030204" pitchFamily="34" charset="0"/>
                      </a:endParaRPr>
                    </a:p>
                  </a:txBody>
                  <a:tcPr marL="0" marR="26194" marT="26194"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fontAlgn="ctr"/>
                      <a:r>
                        <a:rPr lang="en-US" sz="2800" u="none" strike="noStrike" cap="none" spc="0">
                          <a:solidFill>
                            <a:schemeClr val="tx1"/>
                          </a:solidFill>
                          <a:effectLst/>
                        </a:rPr>
                        <a:t>14</a:t>
                      </a:r>
                      <a:endParaRPr lang="en-US" sz="2800" b="0" i="0" u="none" strike="noStrike" cap="none" spc="0">
                        <a:solidFill>
                          <a:schemeClr val="tx1"/>
                        </a:solidFill>
                        <a:effectLst/>
                        <a:latin typeface="Calibri" panose="020F0502020204030204" pitchFamily="34" charset="0"/>
                      </a:endParaRPr>
                    </a:p>
                  </a:txBody>
                  <a:tcPr marL="0" marR="26194" marT="26194" marB="0"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109172949"/>
                  </a:ext>
                </a:extLst>
              </a:tr>
              <a:tr h="565690">
                <a:tc>
                  <a:txBody>
                    <a:bodyPr/>
                    <a:lstStyle/>
                    <a:p>
                      <a:pPr algn="l" fontAlgn="b"/>
                      <a:r>
                        <a:rPr lang="en-US" sz="2800" u="none" strike="noStrike" cap="none" spc="0">
                          <a:solidFill>
                            <a:schemeClr val="tx1"/>
                          </a:solidFill>
                          <a:effectLst/>
                        </a:rPr>
                        <a:t>Not done</a:t>
                      </a:r>
                      <a:endParaRPr lang="en-US" sz="2800" b="1" i="0" u="none" strike="noStrike" cap="none" spc="0">
                        <a:solidFill>
                          <a:schemeClr val="tx1"/>
                        </a:solidFill>
                        <a:effectLst/>
                        <a:latin typeface="Calibri" panose="020F0502020204030204" pitchFamily="34" charset="0"/>
                      </a:endParaRPr>
                    </a:p>
                  </a:txBody>
                  <a:tcPr marL="125730" marR="26194" marT="26194" marB="0" anchor="b">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800" u="none" strike="noStrike" cap="none" spc="0">
                          <a:solidFill>
                            <a:schemeClr val="tx1"/>
                          </a:solidFill>
                          <a:effectLst/>
                        </a:rPr>
                        <a:t>10</a:t>
                      </a:r>
                      <a:endParaRPr lang="en-US" sz="2800" b="0" i="0" u="none" strike="noStrike" cap="none" spc="0">
                        <a:solidFill>
                          <a:schemeClr val="tx1"/>
                        </a:solidFill>
                        <a:effectLst/>
                        <a:latin typeface="Calibri" panose="020F0502020204030204" pitchFamily="34" charset="0"/>
                      </a:endParaRPr>
                    </a:p>
                  </a:txBody>
                  <a:tcPr marL="125730" marR="26194" marT="26194"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fontAlgn="ctr"/>
                      <a:r>
                        <a:rPr lang="en-US" sz="2800" u="none" strike="noStrike" cap="none" spc="0" dirty="0">
                          <a:solidFill>
                            <a:schemeClr val="tx1"/>
                          </a:solidFill>
                          <a:effectLst/>
                        </a:rPr>
                        <a:t>27</a:t>
                      </a:r>
                      <a:endParaRPr lang="en-US" sz="2800" b="0" i="0" u="none" strike="noStrike" cap="none" spc="0" dirty="0">
                        <a:solidFill>
                          <a:schemeClr val="tx1"/>
                        </a:solidFill>
                        <a:effectLst/>
                        <a:latin typeface="Calibri" panose="020F0502020204030204" pitchFamily="34" charset="0"/>
                      </a:endParaRPr>
                    </a:p>
                  </a:txBody>
                  <a:tcPr marL="125730" marR="26194" marT="26194" marB="0"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668331899"/>
                  </a:ext>
                </a:extLst>
              </a:tr>
            </a:tbl>
          </a:graphicData>
        </a:graphic>
      </p:graphicFrame>
      <p:sp>
        <p:nvSpPr>
          <p:cNvPr id="7" name="Title 1">
            <a:extLst>
              <a:ext uri="{FF2B5EF4-FFF2-40B4-BE49-F238E27FC236}">
                <a16:creationId xmlns:a16="http://schemas.microsoft.com/office/drawing/2014/main" id="{50C9F45D-FA10-C97D-FDDE-6DEAB4DD5433}"/>
              </a:ext>
            </a:extLst>
          </p:cNvPr>
          <p:cNvSpPr>
            <a:spLocks noGrp="1"/>
          </p:cNvSpPr>
          <p:nvPr>
            <p:ph type="title"/>
          </p:nvPr>
        </p:nvSpPr>
        <p:spPr>
          <a:xfrm>
            <a:off x="838200" y="365125"/>
            <a:ext cx="10515600" cy="1325563"/>
          </a:xfrm>
        </p:spPr>
        <p:txBody>
          <a:bodyPr anchor="t"/>
          <a:lstStyle/>
          <a:p>
            <a:r>
              <a:rPr lang="en-US" dirty="0"/>
              <a:t>Testing</a:t>
            </a:r>
          </a:p>
        </p:txBody>
      </p:sp>
    </p:spTree>
    <p:extLst>
      <p:ext uri="{BB962C8B-B14F-4D97-AF65-F5344CB8AC3E}">
        <p14:creationId xmlns:p14="http://schemas.microsoft.com/office/powerpoint/2010/main" val="131309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0CCF-67EB-9A88-687E-1CE0BA35A28A}"/>
              </a:ext>
            </a:extLst>
          </p:cNvPr>
          <p:cNvSpPr>
            <a:spLocks noGrp="1"/>
          </p:cNvSpPr>
          <p:nvPr>
            <p:ph type="title"/>
          </p:nvPr>
        </p:nvSpPr>
        <p:spPr/>
        <p:txBody>
          <a:bodyPr anchor="t"/>
          <a:lstStyle/>
          <a:p>
            <a:r>
              <a:rPr lang="en-US" dirty="0"/>
              <a:t>Chest Radiography/Imaging Results</a:t>
            </a:r>
          </a:p>
        </p:txBody>
      </p:sp>
      <p:graphicFrame>
        <p:nvGraphicFramePr>
          <p:cNvPr id="4" name="Content Placeholder 3">
            <a:extLst>
              <a:ext uri="{FF2B5EF4-FFF2-40B4-BE49-F238E27FC236}">
                <a16:creationId xmlns:a16="http://schemas.microsoft.com/office/drawing/2014/main" id="{B57AF150-8F54-B011-E00C-1350C20A6670}"/>
              </a:ext>
            </a:extLst>
          </p:cNvPr>
          <p:cNvGraphicFramePr>
            <a:graphicFrameLocks noGrp="1"/>
          </p:cNvGraphicFramePr>
          <p:nvPr>
            <p:ph idx="1"/>
          </p:nvPr>
        </p:nvGraphicFramePr>
        <p:xfrm>
          <a:off x="1616927" y="2386361"/>
          <a:ext cx="8541833" cy="2999680"/>
        </p:xfrm>
        <a:graphic>
          <a:graphicData uri="http://schemas.openxmlformats.org/drawingml/2006/table">
            <a:tbl>
              <a:tblPr firstRow="1" bandRow="1">
                <a:tableStyleId>{5C22544A-7EE6-4342-B048-85BDC9FD1C3A}</a:tableStyleId>
              </a:tblPr>
              <a:tblGrid>
                <a:gridCol w="5400009">
                  <a:extLst>
                    <a:ext uri="{9D8B030D-6E8A-4147-A177-3AD203B41FA5}">
                      <a16:colId xmlns:a16="http://schemas.microsoft.com/office/drawing/2014/main" val="1480088447"/>
                    </a:ext>
                  </a:extLst>
                </a:gridCol>
                <a:gridCol w="1570912">
                  <a:extLst>
                    <a:ext uri="{9D8B030D-6E8A-4147-A177-3AD203B41FA5}">
                      <a16:colId xmlns:a16="http://schemas.microsoft.com/office/drawing/2014/main" val="1554102521"/>
                    </a:ext>
                  </a:extLst>
                </a:gridCol>
                <a:gridCol w="1570912">
                  <a:extLst>
                    <a:ext uri="{9D8B030D-6E8A-4147-A177-3AD203B41FA5}">
                      <a16:colId xmlns:a16="http://schemas.microsoft.com/office/drawing/2014/main" val="2911250125"/>
                    </a:ext>
                  </a:extLst>
                </a:gridCol>
              </a:tblGrid>
              <a:tr h="749920">
                <a:tc>
                  <a:txBody>
                    <a:bodyPr/>
                    <a:lstStyle/>
                    <a:p>
                      <a:pPr algn="l" fontAlgn="b"/>
                      <a:r>
                        <a:rPr lang="en-US" sz="2400" u="none" strike="noStrike" dirty="0">
                          <a:effectLst/>
                        </a:rPr>
                        <a:t> Result</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400" u="none" strike="noStrike">
                          <a:effectLst/>
                        </a:rPr>
                        <a:t>CXR</a:t>
                      </a:r>
                      <a:endParaRPr lang="en-US" sz="2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2400" u="none" strike="noStrike">
                          <a:effectLst/>
                        </a:rPr>
                        <a:t>CT Scan</a:t>
                      </a:r>
                      <a:endParaRPr lang="en-US" sz="2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73010961"/>
                  </a:ext>
                </a:extLst>
              </a:tr>
              <a:tr h="749920">
                <a:tc>
                  <a:txBody>
                    <a:bodyPr/>
                    <a:lstStyle/>
                    <a:p>
                      <a:pPr algn="l" fontAlgn="b"/>
                      <a:r>
                        <a:rPr lang="en-US" sz="2400" u="none" strike="noStrike" dirty="0">
                          <a:effectLst/>
                        </a:rPr>
                        <a:t> Normal</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400" u="none" strike="noStrike" dirty="0">
                          <a:effectLst/>
                        </a:rPr>
                        <a:t>11</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15559387"/>
                  </a:ext>
                </a:extLst>
              </a:tr>
              <a:tr h="749920">
                <a:tc>
                  <a:txBody>
                    <a:bodyPr/>
                    <a:lstStyle/>
                    <a:p>
                      <a:pPr algn="l" fontAlgn="b"/>
                      <a:r>
                        <a:rPr lang="en-US" sz="2400" u="none" strike="noStrike" dirty="0">
                          <a:effectLst/>
                        </a:rPr>
                        <a:t> Abnormal (consistent with TB)</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400" u="none" strike="noStrike">
                          <a:effectLst/>
                        </a:rPr>
                        <a:t>28</a:t>
                      </a:r>
                      <a:endParaRPr lang="en-US" sz="2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2400" u="none" strike="noStrike" dirty="0">
                          <a:effectLst/>
                        </a:rPr>
                        <a:t>26</a:t>
                      </a:r>
                      <a:endParaRPr lang="en-US" sz="2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14420241"/>
                  </a:ext>
                </a:extLst>
              </a:tr>
              <a:tr h="749920">
                <a:tc>
                  <a:txBody>
                    <a:bodyPr/>
                    <a:lstStyle/>
                    <a:p>
                      <a:pPr algn="l" fontAlgn="b"/>
                      <a:r>
                        <a:rPr lang="en-US" sz="2400" u="none" strike="noStrike" dirty="0">
                          <a:effectLst/>
                        </a:rPr>
                        <a:t> Not done</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400" u="none" strike="noStrike" dirty="0">
                          <a:effectLst/>
                        </a:rPr>
                        <a:t>5</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400" u="none" strike="noStrike" dirty="0">
                          <a:effectLst/>
                        </a:rPr>
                        <a:t>15</a:t>
                      </a:r>
                      <a:endParaRPr lang="en-US" sz="2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69149195"/>
                  </a:ext>
                </a:extLst>
              </a:tr>
            </a:tbl>
          </a:graphicData>
        </a:graphic>
      </p:graphicFrame>
    </p:spTree>
    <p:extLst>
      <p:ext uri="{BB962C8B-B14F-4D97-AF65-F5344CB8AC3E}">
        <p14:creationId xmlns:p14="http://schemas.microsoft.com/office/powerpoint/2010/main" val="3124171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26A4C-688B-4D26-BD2F-1C4C31837293}"/>
              </a:ext>
            </a:extLst>
          </p:cNvPr>
          <p:cNvSpPr>
            <a:spLocks noGrp="1"/>
          </p:cNvSpPr>
          <p:nvPr>
            <p:ph type="title"/>
          </p:nvPr>
        </p:nvSpPr>
        <p:spPr>
          <a:xfrm>
            <a:off x="838199" y="291090"/>
            <a:ext cx="10515599" cy="932688"/>
          </a:xfrm>
        </p:spPr>
        <p:txBody>
          <a:bodyPr vert="horz" lIns="91440" tIns="45720" rIns="91440" bIns="45720" rtlCol="0" anchor="t">
            <a:normAutofit/>
          </a:bodyPr>
          <a:lstStyle/>
          <a:p>
            <a:r>
              <a:rPr lang="en-US" sz="4000" kern="1200" dirty="0">
                <a:solidFill>
                  <a:schemeClr val="tx1"/>
                </a:solidFill>
                <a:latin typeface="+mj-lt"/>
                <a:ea typeface="+mj-ea"/>
                <a:cs typeface="+mj-cs"/>
              </a:rPr>
              <a:t>Site of TB disease</a:t>
            </a:r>
          </a:p>
        </p:txBody>
      </p:sp>
      <p:graphicFrame>
        <p:nvGraphicFramePr>
          <p:cNvPr id="5" name="Content Placeholder 4">
            <a:extLst>
              <a:ext uri="{FF2B5EF4-FFF2-40B4-BE49-F238E27FC236}">
                <a16:creationId xmlns:a16="http://schemas.microsoft.com/office/drawing/2014/main" id="{4BB5A0C6-E99C-18B0-1FDA-918BFBD18D25}"/>
              </a:ext>
            </a:extLst>
          </p:cNvPr>
          <p:cNvGraphicFramePr>
            <a:graphicFrameLocks noGrp="1"/>
          </p:cNvGraphicFramePr>
          <p:nvPr>
            <p:ph idx="1"/>
          </p:nvPr>
        </p:nvGraphicFramePr>
        <p:xfrm>
          <a:off x="3085171" y="1237867"/>
          <a:ext cx="6021658" cy="5329043"/>
        </p:xfrm>
        <a:graphic>
          <a:graphicData uri="http://schemas.openxmlformats.org/drawingml/2006/table">
            <a:tbl>
              <a:tblPr firstRow="1" bandRow="1"/>
              <a:tblGrid>
                <a:gridCol w="3015047">
                  <a:extLst>
                    <a:ext uri="{9D8B030D-6E8A-4147-A177-3AD203B41FA5}">
                      <a16:colId xmlns:a16="http://schemas.microsoft.com/office/drawing/2014/main" val="1256648212"/>
                    </a:ext>
                  </a:extLst>
                </a:gridCol>
                <a:gridCol w="3006611">
                  <a:extLst>
                    <a:ext uri="{9D8B030D-6E8A-4147-A177-3AD203B41FA5}">
                      <a16:colId xmlns:a16="http://schemas.microsoft.com/office/drawing/2014/main" val="2012850606"/>
                    </a:ext>
                  </a:extLst>
                </a:gridCol>
              </a:tblGrid>
              <a:tr h="317869">
                <a:tc>
                  <a:txBody>
                    <a:bodyPr/>
                    <a:lstStyle/>
                    <a:p>
                      <a:pPr algn="l" fontAlgn="b"/>
                      <a:r>
                        <a:rPr lang="en-US" sz="1800" b="1" i="0" u="none" strike="noStrike" dirty="0">
                          <a:solidFill>
                            <a:srgbClr val="000000"/>
                          </a:solidFill>
                          <a:effectLst/>
                          <a:latin typeface="Calibri" panose="020F0502020204030204" pitchFamily="34" charset="0"/>
                        </a:rPr>
                        <a:t>TB Site</a:t>
                      </a:r>
                    </a:p>
                  </a:txBody>
                  <a:tcPr marL="12368" marR="12368" marT="12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en-US" sz="1800" b="1" i="0" u="none" strike="noStrike" dirty="0">
                          <a:solidFill>
                            <a:srgbClr val="000000"/>
                          </a:solidFill>
                          <a:effectLst/>
                          <a:latin typeface="Calibri" panose="020F0502020204030204" pitchFamily="34" charset="0"/>
                        </a:rPr>
                        <a:t>Count (%)</a:t>
                      </a:r>
                    </a:p>
                  </a:txBody>
                  <a:tcPr marL="12368" marR="12368" marT="12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4257519808"/>
                  </a:ext>
                </a:extLst>
              </a:tr>
              <a:tr h="317869">
                <a:tc>
                  <a:txBody>
                    <a:bodyPr/>
                    <a:lstStyle/>
                    <a:p>
                      <a:pPr algn="l" fontAlgn="b"/>
                      <a:r>
                        <a:rPr lang="en-US" sz="1800" b="1" i="0" u="none" strike="noStrike" dirty="0">
                          <a:solidFill>
                            <a:srgbClr val="000000"/>
                          </a:solidFill>
                          <a:effectLst/>
                          <a:latin typeface="Calibri" panose="020F0502020204030204" pitchFamily="34" charset="0"/>
                        </a:rPr>
                        <a:t>Pulmonary</a:t>
                      </a:r>
                    </a:p>
                  </a:txBody>
                  <a:tcPr marL="12368" marR="12368" marT="12368"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28 (64)</a:t>
                      </a:r>
                    </a:p>
                  </a:txBody>
                  <a:tcPr marL="12368" marR="12368" marT="12368"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765586361"/>
                  </a:ext>
                </a:extLst>
              </a:tr>
              <a:tr h="317869">
                <a:tc>
                  <a:txBody>
                    <a:bodyPr/>
                    <a:lstStyle/>
                    <a:p>
                      <a:pPr algn="l" fontAlgn="b"/>
                      <a:r>
                        <a:rPr lang="en-US" sz="1800" b="0" i="0" u="none" strike="noStrike" dirty="0">
                          <a:solidFill>
                            <a:srgbClr val="000000"/>
                          </a:solidFill>
                          <a:effectLst/>
                          <a:latin typeface="Calibri" panose="020F0502020204030204" pitchFamily="34" charset="0"/>
                        </a:rPr>
                        <a:t>Pulmonary only</a:t>
                      </a:r>
                    </a:p>
                  </a:txBody>
                  <a:tcPr marL="111315" marR="12368" marT="12368"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28</a:t>
                      </a:r>
                    </a:p>
                  </a:txBody>
                  <a:tcPr marL="12368" marR="12368" marT="12368"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844122942"/>
                  </a:ext>
                </a:extLst>
              </a:tr>
              <a:tr h="317869">
                <a:tc>
                  <a:txBody>
                    <a:bodyPr/>
                    <a:lstStyle/>
                    <a:p>
                      <a:pPr algn="l" fontAlgn="b"/>
                      <a:r>
                        <a:rPr lang="en-US" sz="1800" b="1" i="0" u="none" strike="noStrike" dirty="0">
                          <a:solidFill>
                            <a:srgbClr val="000000"/>
                          </a:solidFill>
                          <a:effectLst/>
                          <a:latin typeface="Calibri" panose="020F0502020204030204" pitchFamily="34" charset="0"/>
                        </a:rPr>
                        <a:t>Extrapulmonary</a:t>
                      </a:r>
                    </a:p>
                  </a:txBody>
                  <a:tcPr marL="12368" marR="12368" marT="12368"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11 (25)</a:t>
                      </a:r>
                    </a:p>
                  </a:txBody>
                  <a:tcPr marL="12368" marR="12368" marT="12368"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848246534"/>
                  </a:ext>
                </a:extLst>
              </a:tr>
              <a:tr h="317869">
                <a:tc>
                  <a:txBody>
                    <a:bodyPr/>
                    <a:lstStyle/>
                    <a:p>
                      <a:pPr algn="l" fontAlgn="b"/>
                      <a:r>
                        <a:rPr lang="en-US" sz="1800" b="0" i="0" u="none" strike="noStrike" dirty="0">
                          <a:solidFill>
                            <a:srgbClr val="000000"/>
                          </a:solidFill>
                          <a:effectLst/>
                          <a:latin typeface="Calibri" panose="020F0502020204030204" pitchFamily="34" charset="0"/>
                        </a:rPr>
                        <a:t>Brain</a:t>
                      </a:r>
                    </a:p>
                  </a:txBody>
                  <a:tcPr marL="111315" marR="12368" marT="12368"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12368" marR="12368" marT="12368" marB="0" anchor="b">
                    <a:lnL>
                      <a:noFill/>
                    </a:lnL>
                    <a:lnR>
                      <a:noFill/>
                    </a:lnR>
                    <a:lnT w="6350" cap="flat" cmpd="sng" algn="ctr">
                      <a:solidFill>
                        <a:srgbClr val="95B3D7"/>
                      </a:solidFill>
                      <a:prstDash val="solid"/>
                      <a:round/>
                      <a:headEnd type="none" w="med" len="med"/>
                      <a:tailEnd type="none" w="med" len="med"/>
                    </a:lnT>
                    <a:lnB>
                      <a:noFill/>
                    </a:lnB>
                  </a:tcPr>
                </a:tc>
                <a:extLst>
                  <a:ext uri="{0D108BD9-81ED-4DB2-BD59-A6C34878D82A}">
                    <a16:rowId xmlns:a16="http://schemas.microsoft.com/office/drawing/2014/main" val="1304273539"/>
                  </a:ext>
                </a:extLst>
              </a:tr>
              <a:tr h="317869">
                <a:tc>
                  <a:txBody>
                    <a:bodyPr/>
                    <a:lstStyle/>
                    <a:p>
                      <a:pPr algn="l" fontAlgn="b"/>
                      <a:r>
                        <a:rPr lang="en-US" sz="1800" b="0" i="0" u="none" strike="noStrike" dirty="0">
                          <a:solidFill>
                            <a:srgbClr val="000000"/>
                          </a:solidFill>
                          <a:effectLst/>
                          <a:latin typeface="Calibri" panose="020F0502020204030204" pitchFamily="34" charset="0"/>
                        </a:rPr>
                        <a:t>Colon</a:t>
                      </a:r>
                    </a:p>
                  </a:txBody>
                  <a:tcPr marL="111315" marR="12368" marT="12368"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12368" marR="12368" marT="12368" marB="0" anchor="b">
                    <a:lnL>
                      <a:noFill/>
                    </a:lnL>
                    <a:lnR>
                      <a:noFill/>
                    </a:lnR>
                    <a:lnT>
                      <a:noFill/>
                    </a:lnT>
                    <a:lnB>
                      <a:noFill/>
                    </a:lnB>
                  </a:tcPr>
                </a:tc>
                <a:extLst>
                  <a:ext uri="{0D108BD9-81ED-4DB2-BD59-A6C34878D82A}">
                    <a16:rowId xmlns:a16="http://schemas.microsoft.com/office/drawing/2014/main" val="3218074423"/>
                  </a:ext>
                </a:extLst>
              </a:tr>
              <a:tr h="317869">
                <a:tc>
                  <a:txBody>
                    <a:bodyPr/>
                    <a:lstStyle/>
                    <a:p>
                      <a:pPr algn="l" fontAlgn="b"/>
                      <a:r>
                        <a:rPr lang="en-US" sz="1800" b="0" i="0" u="none" strike="noStrike" dirty="0">
                          <a:solidFill>
                            <a:srgbClr val="000000"/>
                          </a:solidFill>
                          <a:effectLst/>
                          <a:latin typeface="Calibri" panose="020F0502020204030204" pitchFamily="34" charset="0"/>
                        </a:rPr>
                        <a:t>Eye/ear</a:t>
                      </a:r>
                    </a:p>
                  </a:txBody>
                  <a:tcPr marL="111315" marR="12368" marT="12368"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12368" marR="12368" marT="12368" marB="0" anchor="b">
                    <a:lnL>
                      <a:noFill/>
                    </a:lnL>
                    <a:lnR>
                      <a:noFill/>
                    </a:lnR>
                    <a:lnT>
                      <a:noFill/>
                    </a:lnT>
                    <a:lnB>
                      <a:noFill/>
                    </a:lnB>
                  </a:tcPr>
                </a:tc>
                <a:extLst>
                  <a:ext uri="{0D108BD9-81ED-4DB2-BD59-A6C34878D82A}">
                    <a16:rowId xmlns:a16="http://schemas.microsoft.com/office/drawing/2014/main" val="2106899335"/>
                  </a:ext>
                </a:extLst>
              </a:tr>
              <a:tr h="317869">
                <a:tc>
                  <a:txBody>
                    <a:bodyPr/>
                    <a:lstStyle/>
                    <a:p>
                      <a:pPr algn="l" fontAlgn="b"/>
                      <a:r>
                        <a:rPr lang="en-US" sz="1800" b="0" i="0" u="none" strike="noStrike" dirty="0">
                          <a:solidFill>
                            <a:srgbClr val="000000"/>
                          </a:solidFill>
                          <a:effectLst/>
                          <a:latin typeface="Calibri" panose="020F0502020204030204" pitchFamily="34" charset="0"/>
                        </a:rPr>
                        <a:t>Genitourinary</a:t>
                      </a:r>
                    </a:p>
                  </a:txBody>
                  <a:tcPr marL="111315" marR="12368" marT="12368"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12368" marR="12368" marT="12368" marB="0" anchor="b">
                    <a:lnL>
                      <a:noFill/>
                    </a:lnL>
                    <a:lnR>
                      <a:noFill/>
                    </a:lnR>
                    <a:lnT>
                      <a:noFill/>
                    </a:lnT>
                    <a:lnB>
                      <a:noFill/>
                    </a:lnB>
                  </a:tcPr>
                </a:tc>
                <a:extLst>
                  <a:ext uri="{0D108BD9-81ED-4DB2-BD59-A6C34878D82A}">
                    <a16:rowId xmlns:a16="http://schemas.microsoft.com/office/drawing/2014/main" val="1422036383"/>
                  </a:ext>
                </a:extLst>
              </a:tr>
              <a:tr h="317869">
                <a:tc>
                  <a:txBody>
                    <a:bodyPr/>
                    <a:lstStyle/>
                    <a:p>
                      <a:pPr algn="l" fontAlgn="b"/>
                      <a:r>
                        <a:rPr lang="en-US" sz="1800" b="0" i="0" u="none" strike="noStrike" dirty="0">
                          <a:solidFill>
                            <a:srgbClr val="000000"/>
                          </a:solidFill>
                          <a:effectLst/>
                          <a:latin typeface="Calibri" panose="020F0502020204030204" pitchFamily="34" charset="0"/>
                        </a:rPr>
                        <a:t>Lymph</a:t>
                      </a:r>
                    </a:p>
                  </a:txBody>
                  <a:tcPr marL="111315" marR="12368" marT="12368"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3</a:t>
                      </a:r>
                    </a:p>
                  </a:txBody>
                  <a:tcPr marL="12368" marR="12368" marT="12368" marB="0" anchor="b">
                    <a:lnL>
                      <a:noFill/>
                    </a:lnL>
                    <a:lnR>
                      <a:noFill/>
                    </a:lnR>
                    <a:lnT>
                      <a:noFill/>
                    </a:lnT>
                    <a:lnB>
                      <a:noFill/>
                    </a:lnB>
                  </a:tcPr>
                </a:tc>
                <a:extLst>
                  <a:ext uri="{0D108BD9-81ED-4DB2-BD59-A6C34878D82A}">
                    <a16:rowId xmlns:a16="http://schemas.microsoft.com/office/drawing/2014/main" val="1955839848"/>
                  </a:ext>
                </a:extLst>
              </a:tr>
              <a:tr h="317869">
                <a:tc>
                  <a:txBody>
                    <a:bodyPr/>
                    <a:lstStyle/>
                    <a:p>
                      <a:pPr algn="l" fontAlgn="b"/>
                      <a:r>
                        <a:rPr lang="en-US" sz="1800" b="0" i="0" u="none" strike="noStrike" dirty="0">
                          <a:solidFill>
                            <a:srgbClr val="000000"/>
                          </a:solidFill>
                          <a:effectLst/>
                          <a:latin typeface="Calibri" panose="020F0502020204030204" pitchFamily="34" charset="0"/>
                        </a:rPr>
                        <a:t>Other, not stated</a:t>
                      </a:r>
                    </a:p>
                  </a:txBody>
                  <a:tcPr marL="111315" marR="12368" marT="12368"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12368" marR="12368" marT="12368" marB="0" anchor="b">
                    <a:lnL>
                      <a:noFill/>
                    </a:lnL>
                    <a:lnR>
                      <a:noFill/>
                    </a:lnR>
                    <a:lnT>
                      <a:noFill/>
                    </a:lnT>
                    <a:lnB>
                      <a:noFill/>
                    </a:lnB>
                  </a:tcPr>
                </a:tc>
                <a:extLst>
                  <a:ext uri="{0D108BD9-81ED-4DB2-BD59-A6C34878D82A}">
                    <a16:rowId xmlns:a16="http://schemas.microsoft.com/office/drawing/2014/main" val="4214490181"/>
                  </a:ext>
                </a:extLst>
              </a:tr>
              <a:tr h="317869">
                <a:tc>
                  <a:txBody>
                    <a:bodyPr/>
                    <a:lstStyle/>
                    <a:p>
                      <a:pPr algn="l" fontAlgn="b"/>
                      <a:r>
                        <a:rPr lang="en-US" sz="1800" b="1" i="0" u="none" strike="noStrike" dirty="0">
                          <a:solidFill>
                            <a:srgbClr val="000000"/>
                          </a:solidFill>
                          <a:effectLst/>
                          <a:latin typeface="Calibri" panose="020F0502020204030204" pitchFamily="34" charset="0"/>
                        </a:rPr>
                        <a:t>Pulmonary + other</a:t>
                      </a:r>
                    </a:p>
                  </a:txBody>
                  <a:tcPr marL="12368" marR="12368" marT="12368"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5 (11)</a:t>
                      </a:r>
                    </a:p>
                  </a:txBody>
                  <a:tcPr marL="12368" marR="12368" marT="12368" marB="0" anchor="b">
                    <a:lnL>
                      <a:noFill/>
                    </a:lnL>
                    <a:lnR>
                      <a:noFill/>
                    </a:lnR>
                    <a:lnT>
                      <a:noFill/>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2359919554"/>
                  </a:ext>
                </a:extLst>
              </a:tr>
              <a:tr h="317869">
                <a:tc>
                  <a:txBody>
                    <a:bodyPr/>
                    <a:lstStyle/>
                    <a:p>
                      <a:pPr algn="l" fontAlgn="b"/>
                      <a:r>
                        <a:rPr lang="en-US" sz="1800" b="0" i="0" u="none" strike="noStrike" dirty="0">
                          <a:solidFill>
                            <a:srgbClr val="000000"/>
                          </a:solidFill>
                          <a:effectLst/>
                          <a:latin typeface="Calibri" panose="020F0502020204030204" pitchFamily="34" charset="0"/>
                        </a:rPr>
                        <a:t>Pulmonary + bone</a:t>
                      </a:r>
                    </a:p>
                  </a:txBody>
                  <a:tcPr marL="111315" marR="12368" marT="12368"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12368" marR="12368" marT="12368" marB="0" anchor="b">
                    <a:lnL>
                      <a:noFill/>
                    </a:lnL>
                    <a:lnR>
                      <a:noFill/>
                    </a:lnR>
                    <a:lnT w="6350" cap="flat" cmpd="sng" algn="ctr">
                      <a:solidFill>
                        <a:srgbClr val="95B3D7"/>
                      </a:solidFill>
                      <a:prstDash val="solid"/>
                      <a:round/>
                      <a:headEnd type="none" w="med" len="med"/>
                      <a:tailEnd type="none" w="med" len="med"/>
                    </a:lnT>
                    <a:lnB>
                      <a:noFill/>
                    </a:lnB>
                  </a:tcPr>
                </a:tc>
                <a:extLst>
                  <a:ext uri="{0D108BD9-81ED-4DB2-BD59-A6C34878D82A}">
                    <a16:rowId xmlns:a16="http://schemas.microsoft.com/office/drawing/2014/main" val="651276652"/>
                  </a:ext>
                </a:extLst>
              </a:tr>
              <a:tr h="317869">
                <a:tc>
                  <a:txBody>
                    <a:bodyPr/>
                    <a:lstStyle/>
                    <a:p>
                      <a:pPr algn="l" fontAlgn="b"/>
                      <a:r>
                        <a:rPr lang="en-US" sz="1800" b="0" i="0" u="none" strike="noStrike" dirty="0">
                          <a:solidFill>
                            <a:srgbClr val="000000"/>
                          </a:solidFill>
                          <a:effectLst/>
                          <a:latin typeface="Calibri" panose="020F0502020204030204" pitchFamily="34" charset="0"/>
                        </a:rPr>
                        <a:t>Pulmonary + bone marrow</a:t>
                      </a:r>
                    </a:p>
                  </a:txBody>
                  <a:tcPr marL="111315" marR="12368" marT="12368"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12368" marR="12368" marT="12368" marB="0" anchor="b">
                    <a:lnL>
                      <a:noFill/>
                    </a:lnL>
                    <a:lnR>
                      <a:noFill/>
                    </a:lnR>
                    <a:lnT>
                      <a:noFill/>
                    </a:lnT>
                    <a:lnB>
                      <a:noFill/>
                    </a:lnB>
                  </a:tcPr>
                </a:tc>
                <a:extLst>
                  <a:ext uri="{0D108BD9-81ED-4DB2-BD59-A6C34878D82A}">
                    <a16:rowId xmlns:a16="http://schemas.microsoft.com/office/drawing/2014/main" val="1469749309"/>
                  </a:ext>
                </a:extLst>
              </a:tr>
              <a:tr h="317869">
                <a:tc>
                  <a:txBody>
                    <a:bodyPr/>
                    <a:lstStyle/>
                    <a:p>
                      <a:pPr algn="l" fontAlgn="b"/>
                      <a:r>
                        <a:rPr lang="en-US" sz="1800" b="0" i="0" u="none" strike="noStrike" dirty="0">
                          <a:solidFill>
                            <a:srgbClr val="000000"/>
                          </a:solidFill>
                          <a:effectLst/>
                          <a:latin typeface="Calibri" panose="020F0502020204030204" pitchFamily="34" charset="0"/>
                        </a:rPr>
                        <a:t>Pulmonary + lymph</a:t>
                      </a:r>
                    </a:p>
                  </a:txBody>
                  <a:tcPr marL="111315" marR="12368" marT="12368"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12368" marR="12368" marT="12368" marB="0" anchor="b">
                    <a:lnL>
                      <a:noFill/>
                    </a:lnL>
                    <a:lnR>
                      <a:noFill/>
                    </a:lnR>
                    <a:lnT>
                      <a:noFill/>
                    </a:lnT>
                    <a:lnB>
                      <a:noFill/>
                    </a:lnB>
                  </a:tcPr>
                </a:tc>
                <a:extLst>
                  <a:ext uri="{0D108BD9-81ED-4DB2-BD59-A6C34878D82A}">
                    <a16:rowId xmlns:a16="http://schemas.microsoft.com/office/drawing/2014/main" val="1854806682"/>
                  </a:ext>
                </a:extLst>
              </a:tr>
              <a:tr h="317869">
                <a:tc>
                  <a:txBody>
                    <a:bodyPr/>
                    <a:lstStyle/>
                    <a:p>
                      <a:pPr algn="l" fontAlgn="b"/>
                      <a:r>
                        <a:rPr lang="en-US" sz="1800" b="0" i="0" u="none" strike="noStrike" dirty="0">
                          <a:solidFill>
                            <a:srgbClr val="000000"/>
                          </a:solidFill>
                          <a:effectLst/>
                          <a:latin typeface="Calibri" panose="020F0502020204030204" pitchFamily="34" charset="0"/>
                        </a:rPr>
                        <a:t>Pulmonary + pleural</a:t>
                      </a:r>
                    </a:p>
                  </a:txBody>
                  <a:tcPr marL="111315" marR="12368" marT="12368"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12368" marR="12368" marT="12368" marB="0" anchor="b">
                    <a:lnL>
                      <a:noFill/>
                    </a:lnL>
                    <a:lnR>
                      <a:noFill/>
                    </a:lnR>
                    <a:lnT>
                      <a:noFill/>
                    </a:lnT>
                    <a:lnB>
                      <a:noFill/>
                    </a:lnB>
                  </a:tcPr>
                </a:tc>
                <a:extLst>
                  <a:ext uri="{0D108BD9-81ED-4DB2-BD59-A6C34878D82A}">
                    <a16:rowId xmlns:a16="http://schemas.microsoft.com/office/drawing/2014/main" val="2298121299"/>
                  </a:ext>
                </a:extLst>
              </a:tr>
              <a:tr h="555655">
                <a:tc>
                  <a:txBody>
                    <a:bodyPr/>
                    <a:lstStyle/>
                    <a:p>
                      <a:pPr algn="l" fontAlgn="b"/>
                      <a:r>
                        <a:rPr lang="en-US" sz="1800" b="0" i="0" u="none" strike="noStrike" dirty="0">
                          <a:solidFill>
                            <a:srgbClr val="000000"/>
                          </a:solidFill>
                          <a:effectLst/>
                          <a:latin typeface="Calibri" panose="020F0502020204030204" pitchFamily="34" charset="0"/>
                        </a:rPr>
                        <a:t>Pulmonary + small intestines (duodenum)</a:t>
                      </a:r>
                    </a:p>
                  </a:txBody>
                  <a:tcPr marL="111315" marR="12368" marT="12368"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a:t>
                      </a:r>
                    </a:p>
                  </a:txBody>
                  <a:tcPr marL="12368" marR="12368" marT="12368" marB="0" anchor="b">
                    <a:lnL>
                      <a:noFill/>
                    </a:lnL>
                    <a:lnR>
                      <a:noFill/>
                    </a:lnR>
                    <a:lnT>
                      <a:noFill/>
                    </a:lnT>
                    <a:lnB>
                      <a:noFill/>
                    </a:lnB>
                  </a:tcPr>
                </a:tc>
                <a:extLst>
                  <a:ext uri="{0D108BD9-81ED-4DB2-BD59-A6C34878D82A}">
                    <a16:rowId xmlns:a16="http://schemas.microsoft.com/office/drawing/2014/main" val="2566694240"/>
                  </a:ext>
                </a:extLst>
              </a:tr>
            </a:tbl>
          </a:graphicData>
        </a:graphic>
      </p:graphicFrame>
    </p:spTree>
    <p:extLst>
      <p:ext uri="{BB962C8B-B14F-4D97-AF65-F5344CB8AC3E}">
        <p14:creationId xmlns:p14="http://schemas.microsoft.com/office/powerpoint/2010/main" val="3831858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15C59EF-0A0C-7171-F204-26C863C6F18E}"/>
              </a:ext>
            </a:extLst>
          </p:cNvPr>
          <p:cNvGraphicFramePr>
            <a:graphicFrameLocks noGrp="1"/>
          </p:cNvGraphicFramePr>
          <p:nvPr/>
        </p:nvGraphicFramePr>
        <p:xfrm>
          <a:off x="196948" y="2305901"/>
          <a:ext cx="11559623" cy="3390786"/>
        </p:xfrm>
        <a:graphic>
          <a:graphicData uri="http://schemas.openxmlformats.org/drawingml/2006/table">
            <a:tbl>
              <a:tblPr/>
              <a:tblGrid>
                <a:gridCol w="1540694">
                  <a:extLst>
                    <a:ext uri="{9D8B030D-6E8A-4147-A177-3AD203B41FA5}">
                      <a16:colId xmlns:a16="http://schemas.microsoft.com/office/drawing/2014/main" val="710848484"/>
                    </a:ext>
                  </a:extLst>
                </a:gridCol>
                <a:gridCol w="1550749">
                  <a:extLst>
                    <a:ext uri="{9D8B030D-6E8A-4147-A177-3AD203B41FA5}">
                      <a16:colId xmlns:a16="http://schemas.microsoft.com/office/drawing/2014/main" val="3642618932"/>
                    </a:ext>
                  </a:extLst>
                </a:gridCol>
                <a:gridCol w="1401407">
                  <a:extLst>
                    <a:ext uri="{9D8B030D-6E8A-4147-A177-3AD203B41FA5}">
                      <a16:colId xmlns:a16="http://schemas.microsoft.com/office/drawing/2014/main" val="2552633640"/>
                    </a:ext>
                  </a:extLst>
                </a:gridCol>
                <a:gridCol w="1602818">
                  <a:extLst>
                    <a:ext uri="{9D8B030D-6E8A-4147-A177-3AD203B41FA5}">
                      <a16:colId xmlns:a16="http://schemas.microsoft.com/office/drawing/2014/main" val="2131737727"/>
                    </a:ext>
                  </a:extLst>
                </a:gridCol>
                <a:gridCol w="1453475">
                  <a:extLst>
                    <a:ext uri="{9D8B030D-6E8A-4147-A177-3AD203B41FA5}">
                      <a16:colId xmlns:a16="http://schemas.microsoft.com/office/drawing/2014/main" val="887403482"/>
                    </a:ext>
                  </a:extLst>
                </a:gridCol>
                <a:gridCol w="1550751">
                  <a:extLst>
                    <a:ext uri="{9D8B030D-6E8A-4147-A177-3AD203B41FA5}">
                      <a16:colId xmlns:a16="http://schemas.microsoft.com/office/drawing/2014/main" val="3464459135"/>
                    </a:ext>
                  </a:extLst>
                </a:gridCol>
                <a:gridCol w="1401407">
                  <a:extLst>
                    <a:ext uri="{9D8B030D-6E8A-4147-A177-3AD203B41FA5}">
                      <a16:colId xmlns:a16="http://schemas.microsoft.com/office/drawing/2014/main" val="956780213"/>
                    </a:ext>
                  </a:extLst>
                </a:gridCol>
                <a:gridCol w="1058322">
                  <a:extLst>
                    <a:ext uri="{9D8B030D-6E8A-4147-A177-3AD203B41FA5}">
                      <a16:colId xmlns:a16="http://schemas.microsoft.com/office/drawing/2014/main" val="2181226904"/>
                    </a:ext>
                  </a:extLst>
                </a:gridCol>
              </a:tblGrid>
              <a:tr h="608909">
                <a:tc>
                  <a:txBody>
                    <a:bodyPr/>
                    <a:lstStyle/>
                    <a:p>
                      <a:pPr algn="l" fontAlgn="b"/>
                      <a:r>
                        <a:rPr lang="en-US" sz="2600" b="0" i="0" u="none" strike="noStrike" dirty="0">
                          <a:solidFill>
                            <a:srgbClr val="000000"/>
                          </a:solidFill>
                          <a:effectLst/>
                          <a:latin typeface="Calibri" panose="020F0502020204030204" pitchFamily="34" charset="0"/>
                        </a:rPr>
                        <a:t>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2">
                  <a:txBody>
                    <a:bodyPr/>
                    <a:lstStyle/>
                    <a:p>
                      <a:pPr algn="ctr" fontAlgn="b"/>
                      <a:r>
                        <a:rPr lang="en-US" sz="2600" b="1" i="0" u="none" strike="noStrike" dirty="0">
                          <a:solidFill>
                            <a:srgbClr val="000000"/>
                          </a:solidFill>
                          <a:effectLst/>
                          <a:latin typeface="Calibri" panose="020F0502020204030204" pitchFamily="34" charset="0"/>
                        </a:rPr>
                        <a:t>Pulmonary</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gridSpan="2">
                  <a:txBody>
                    <a:bodyPr/>
                    <a:lstStyle/>
                    <a:p>
                      <a:pPr algn="ctr" fontAlgn="b"/>
                      <a:r>
                        <a:rPr lang="en-US" sz="2600" b="1" i="0" u="none" strike="noStrike">
                          <a:solidFill>
                            <a:srgbClr val="000000"/>
                          </a:solidFill>
                          <a:effectLst/>
                          <a:latin typeface="Calibri" panose="020F0502020204030204" pitchFamily="34" charset="0"/>
                        </a:rPr>
                        <a:t>Pulmonary + other</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hMerge="1">
                  <a:txBody>
                    <a:bodyPr/>
                    <a:lstStyle/>
                    <a:p>
                      <a:endParaRPr lang="en-US"/>
                    </a:p>
                  </a:txBody>
                  <a:tcPr/>
                </a:tc>
                <a:tc gridSpan="2">
                  <a:txBody>
                    <a:bodyPr/>
                    <a:lstStyle/>
                    <a:p>
                      <a:pPr algn="ctr" fontAlgn="b"/>
                      <a:r>
                        <a:rPr lang="en-US" sz="2600" b="1" i="0" u="none" strike="noStrike">
                          <a:solidFill>
                            <a:srgbClr val="000000"/>
                          </a:solidFill>
                          <a:effectLst/>
                          <a:latin typeface="Calibri" panose="020F0502020204030204" pitchFamily="34" charset="0"/>
                        </a:rPr>
                        <a:t>Extrapulmonary</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hMerge="1">
                  <a:txBody>
                    <a:bodyPr/>
                    <a:lstStyle/>
                    <a:p>
                      <a:endParaRPr lang="en-US"/>
                    </a:p>
                  </a:txBody>
                  <a:tcPr/>
                </a:tc>
                <a:tc>
                  <a:txBody>
                    <a:bodyPr/>
                    <a:lstStyle/>
                    <a:p>
                      <a:pPr algn="ctr" fontAlgn="b"/>
                      <a:r>
                        <a:rPr lang="en-US" sz="2600" b="1" i="0" u="none" strike="noStrike">
                          <a:solidFill>
                            <a:srgbClr val="000000"/>
                          </a:solidFill>
                          <a:effectLst/>
                          <a:latin typeface="Calibri" panose="020F0502020204030204" pitchFamily="34" charset="0"/>
                        </a:rPr>
                        <a:t>Total</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14164938"/>
                  </a:ext>
                </a:extLst>
              </a:tr>
              <a:tr h="608909">
                <a:tc>
                  <a:txBody>
                    <a:bodyPr/>
                    <a:lstStyle/>
                    <a:p>
                      <a:pPr algn="l" fontAlgn="b"/>
                      <a:r>
                        <a:rPr lang="en-US" sz="2600" b="0" i="0" u="none" strike="noStrike" dirty="0">
                          <a:solidFill>
                            <a:srgbClr val="000000"/>
                          </a:solidFill>
                          <a:effectLst/>
                          <a:latin typeface="Calibri" panose="020F0502020204030204" pitchFamily="34" charset="0"/>
                        </a:rPr>
                        <a:t>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600" b="1" i="0" u="none" strike="noStrike">
                          <a:solidFill>
                            <a:srgbClr val="000000"/>
                          </a:solidFill>
                          <a:effectLst/>
                          <a:latin typeface="Calibri" panose="020F0502020204030204" pitchFamily="34" charset="0"/>
                        </a:rPr>
                        <a:t>smear +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2600" b="1" i="0" u="none" strike="noStrike" dirty="0">
                          <a:solidFill>
                            <a:srgbClr val="000000"/>
                          </a:solidFill>
                          <a:effectLst/>
                          <a:latin typeface="Calibri" panose="020F0502020204030204" pitchFamily="34" charset="0"/>
                        </a:rPr>
                        <a:t>smear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2600" b="1" i="0" u="none" strike="noStrike">
                          <a:solidFill>
                            <a:srgbClr val="000000"/>
                          </a:solidFill>
                          <a:effectLst/>
                          <a:latin typeface="Calibri" panose="020F0502020204030204" pitchFamily="34" charset="0"/>
                        </a:rPr>
                        <a:t>smear +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2600" b="1" i="0" u="none" strike="noStrike">
                          <a:solidFill>
                            <a:srgbClr val="000000"/>
                          </a:solidFill>
                          <a:effectLst/>
                          <a:latin typeface="Calibri" panose="020F0502020204030204" pitchFamily="34" charset="0"/>
                        </a:rPr>
                        <a:t>smear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2600" b="1" i="0" u="none" strike="noStrike">
                          <a:solidFill>
                            <a:srgbClr val="000000"/>
                          </a:solidFill>
                          <a:effectLst/>
                          <a:latin typeface="Calibri" panose="020F0502020204030204" pitchFamily="34" charset="0"/>
                        </a:rPr>
                        <a:t>smear +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600" b="1" i="0" u="none" strike="noStrike">
                          <a:solidFill>
                            <a:srgbClr val="000000"/>
                          </a:solidFill>
                          <a:effectLst/>
                          <a:latin typeface="Calibri" panose="020F0502020204030204" pitchFamily="34" charset="0"/>
                        </a:rPr>
                        <a:t>smear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600" b="0" i="0" u="none" strike="noStrike">
                          <a:solidFill>
                            <a:srgbClr val="000000"/>
                          </a:solidFill>
                          <a:effectLst/>
                          <a:latin typeface="Calibri" panose="020F0502020204030204" pitchFamily="34" charset="0"/>
                        </a:rPr>
                        <a:t>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224084420"/>
                  </a:ext>
                </a:extLst>
              </a:tr>
              <a:tr h="1086484">
                <a:tc>
                  <a:txBody>
                    <a:bodyPr/>
                    <a:lstStyle/>
                    <a:p>
                      <a:pPr algn="ctr" fontAlgn="b"/>
                      <a:r>
                        <a:rPr lang="en-US" sz="2600" b="1" i="0" u="none" strike="noStrike" dirty="0">
                          <a:solidFill>
                            <a:srgbClr val="000000"/>
                          </a:solidFill>
                          <a:effectLst/>
                          <a:latin typeface="Calibri" panose="020F0502020204030204" pitchFamily="34" charset="0"/>
                        </a:rPr>
                        <a:t>Culture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600" b="0" i="0" u="none" strike="noStrike" dirty="0">
                          <a:solidFill>
                            <a:srgbClr val="000000"/>
                          </a:solidFill>
                          <a:effectLst/>
                          <a:latin typeface="Calibri" panose="020F0502020204030204" pitchFamily="34" charset="0"/>
                        </a:rPr>
                        <a:t>11</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2600" b="0" i="0" u="none" strike="noStrike" dirty="0">
                          <a:solidFill>
                            <a:srgbClr val="000000"/>
                          </a:solidFill>
                          <a:effectLst/>
                          <a:latin typeface="Calibri" panose="020F0502020204030204" pitchFamily="34" charset="0"/>
                        </a:rPr>
                        <a:t>10</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2600" b="0" i="0" u="none" strike="noStrike" dirty="0">
                          <a:solidFill>
                            <a:srgbClr val="000000"/>
                          </a:solidFill>
                          <a:effectLst/>
                          <a:latin typeface="Calibri" panose="020F0502020204030204" pitchFamily="34" charset="0"/>
                        </a:rPr>
                        <a:t>5</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2600" b="0" i="0" u="none" strike="noStrike">
                          <a:solidFill>
                            <a:srgbClr val="000000"/>
                          </a:solidFill>
                          <a:effectLst/>
                          <a:latin typeface="Calibri" panose="020F0502020204030204" pitchFamily="34" charset="0"/>
                        </a:rPr>
                        <a:t>-</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2600" b="0" i="0" u="none" strike="noStrike">
                          <a:solidFill>
                            <a:srgbClr val="000000"/>
                          </a:solidFill>
                          <a:effectLst/>
                          <a:latin typeface="Calibri" panose="020F0502020204030204" pitchFamily="34" charset="0"/>
                        </a:rPr>
                        <a:t>1</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600" b="0" i="0" u="none" strike="noStrike">
                          <a:solidFill>
                            <a:srgbClr val="000000"/>
                          </a:solidFill>
                          <a:effectLst/>
                          <a:latin typeface="Calibri" panose="020F0502020204030204" pitchFamily="34" charset="0"/>
                        </a:rPr>
                        <a:t>6</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600" b="1" i="0" u="none" strike="noStrike" dirty="0">
                          <a:solidFill>
                            <a:srgbClr val="000000"/>
                          </a:solidFill>
                          <a:effectLst/>
                          <a:latin typeface="Calibri" panose="020F0502020204030204" pitchFamily="34" charset="0"/>
                        </a:rPr>
                        <a:t>33</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38454520"/>
                  </a:ext>
                </a:extLst>
              </a:tr>
              <a:tr h="1086484">
                <a:tc>
                  <a:txBody>
                    <a:bodyPr/>
                    <a:lstStyle/>
                    <a:p>
                      <a:pPr algn="ctr" fontAlgn="b"/>
                      <a:r>
                        <a:rPr lang="en-US" sz="2600" b="1" i="0" u="none" strike="noStrike" dirty="0">
                          <a:solidFill>
                            <a:srgbClr val="000000"/>
                          </a:solidFill>
                          <a:effectLst/>
                          <a:latin typeface="Calibri" panose="020F0502020204030204" pitchFamily="34" charset="0"/>
                        </a:rPr>
                        <a:t>Culture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600" b="0" i="0" u="none" strike="noStrike" dirty="0">
                          <a:solidFill>
                            <a:srgbClr val="000000"/>
                          </a:solidFill>
                          <a:effectLst/>
                          <a:latin typeface="Calibri" panose="020F0502020204030204" pitchFamily="34" charset="0"/>
                        </a:rPr>
                        <a:t>1</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2600" b="0" i="0" u="none" strike="noStrike" dirty="0">
                          <a:solidFill>
                            <a:srgbClr val="000000"/>
                          </a:solidFill>
                          <a:effectLst/>
                          <a:latin typeface="Calibri" panose="020F0502020204030204" pitchFamily="34" charset="0"/>
                        </a:rPr>
                        <a:t>5</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2600" b="0" i="0" u="none" strike="noStrike" dirty="0">
                          <a:solidFill>
                            <a:srgbClr val="000000"/>
                          </a:solidFill>
                          <a:effectLst/>
                          <a:latin typeface="Calibri" panose="020F0502020204030204" pitchFamily="34" charset="0"/>
                        </a:rPr>
                        <a:t>-</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2600" b="0" i="0" u="none" strike="noStrike" dirty="0">
                          <a:solidFill>
                            <a:srgbClr val="000000"/>
                          </a:solidFill>
                          <a:effectLst/>
                          <a:latin typeface="Calibri" panose="020F0502020204030204" pitchFamily="34" charset="0"/>
                        </a:rPr>
                        <a:t>-</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2600" b="0" i="0" u="none" strike="noStrike" dirty="0">
                          <a:solidFill>
                            <a:srgbClr val="000000"/>
                          </a:solidFill>
                          <a:effectLst/>
                          <a:latin typeface="Calibri" panose="020F0502020204030204" pitchFamily="34" charset="0"/>
                        </a:rPr>
                        <a:t>1</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600" b="0" i="0" u="none" strike="noStrike" dirty="0">
                          <a:solidFill>
                            <a:srgbClr val="000000"/>
                          </a:solidFill>
                          <a:effectLst/>
                          <a:latin typeface="Calibri" panose="020F0502020204030204" pitchFamily="34" charset="0"/>
                        </a:rPr>
                        <a:t>3</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600" b="0" i="0" u="none" strike="noStrike" dirty="0">
                          <a:solidFill>
                            <a:srgbClr val="000000"/>
                          </a:solidFill>
                          <a:effectLst/>
                          <a:latin typeface="Calibri" panose="020F0502020204030204" pitchFamily="34" charset="0"/>
                        </a:rPr>
                        <a:t>10</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89023089"/>
                  </a:ext>
                </a:extLst>
              </a:tr>
            </a:tbl>
          </a:graphicData>
        </a:graphic>
      </p:graphicFrame>
      <p:sp>
        <p:nvSpPr>
          <p:cNvPr id="6" name="Oval 5">
            <a:extLst>
              <a:ext uri="{FF2B5EF4-FFF2-40B4-BE49-F238E27FC236}">
                <a16:creationId xmlns:a16="http://schemas.microsoft.com/office/drawing/2014/main" id="{C0945BA0-43A4-F996-3A14-A4B14645F1B6}"/>
              </a:ext>
            </a:extLst>
          </p:cNvPr>
          <p:cNvSpPr/>
          <p:nvPr/>
        </p:nvSpPr>
        <p:spPr>
          <a:xfrm>
            <a:off x="10903773" y="3797796"/>
            <a:ext cx="613317" cy="568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solidFill>
                  <a:srgbClr val="FF0000"/>
                </a:solidFill>
              </a:ln>
              <a:no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609A97-63CB-3BBD-5343-23879936D7EC}"/>
              </a:ext>
            </a:extLst>
          </p:cNvPr>
          <p:cNvSpPr>
            <a:spLocks noGrp="1"/>
          </p:cNvSpPr>
          <p:nvPr>
            <p:ph type="title"/>
          </p:nvPr>
        </p:nvSpPr>
        <p:spPr>
          <a:xfrm>
            <a:off x="640780" y="498531"/>
            <a:ext cx="10515600" cy="1325563"/>
          </a:xfrm>
        </p:spPr>
        <p:txBody>
          <a:bodyPr/>
          <a:lstStyle/>
          <a:p>
            <a:r>
              <a:rPr lang="en-US" dirty="0"/>
              <a:t>Test results by TB site</a:t>
            </a:r>
            <a:br>
              <a:rPr lang="en-US" dirty="0"/>
            </a:br>
            <a:r>
              <a:rPr lang="en-US" dirty="0"/>
              <a:t>33 positive culture samples</a:t>
            </a:r>
          </a:p>
        </p:txBody>
      </p:sp>
    </p:spTree>
    <p:extLst>
      <p:ext uri="{BB962C8B-B14F-4D97-AF65-F5344CB8AC3E}">
        <p14:creationId xmlns:p14="http://schemas.microsoft.com/office/powerpoint/2010/main" val="552891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91D97-61C5-C75A-8EF4-07ABB7FC0EDA}"/>
              </a:ext>
            </a:extLst>
          </p:cNvPr>
          <p:cNvSpPr>
            <a:spLocks noGrp="1"/>
          </p:cNvSpPr>
          <p:nvPr>
            <p:ph type="title"/>
          </p:nvPr>
        </p:nvSpPr>
        <p:spPr>
          <a:xfrm>
            <a:off x="316188" y="365125"/>
            <a:ext cx="11037612" cy="1325563"/>
          </a:xfrm>
        </p:spPr>
        <p:txBody>
          <a:bodyPr/>
          <a:lstStyle/>
          <a:p>
            <a:r>
              <a:rPr lang="en-US" dirty="0"/>
              <a:t>Culture negative diagnoses verification</a:t>
            </a:r>
          </a:p>
        </p:txBody>
      </p:sp>
      <p:graphicFrame>
        <p:nvGraphicFramePr>
          <p:cNvPr id="12" name="Table 11">
            <a:extLst>
              <a:ext uri="{FF2B5EF4-FFF2-40B4-BE49-F238E27FC236}">
                <a16:creationId xmlns:a16="http://schemas.microsoft.com/office/drawing/2014/main" id="{9A88E1AE-47F0-90C8-499D-509E5D8AC802}"/>
              </a:ext>
            </a:extLst>
          </p:cNvPr>
          <p:cNvGraphicFramePr>
            <a:graphicFrameLocks noGrp="1"/>
          </p:cNvGraphicFramePr>
          <p:nvPr/>
        </p:nvGraphicFramePr>
        <p:xfrm>
          <a:off x="316188" y="2106499"/>
          <a:ext cx="11559623" cy="3469618"/>
        </p:xfrm>
        <a:graphic>
          <a:graphicData uri="http://schemas.openxmlformats.org/drawingml/2006/table">
            <a:tbl>
              <a:tblPr/>
              <a:tblGrid>
                <a:gridCol w="1540694">
                  <a:extLst>
                    <a:ext uri="{9D8B030D-6E8A-4147-A177-3AD203B41FA5}">
                      <a16:colId xmlns:a16="http://schemas.microsoft.com/office/drawing/2014/main" val="2663543831"/>
                    </a:ext>
                  </a:extLst>
                </a:gridCol>
                <a:gridCol w="1550749">
                  <a:extLst>
                    <a:ext uri="{9D8B030D-6E8A-4147-A177-3AD203B41FA5}">
                      <a16:colId xmlns:a16="http://schemas.microsoft.com/office/drawing/2014/main" val="1932951933"/>
                    </a:ext>
                  </a:extLst>
                </a:gridCol>
                <a:gridCol w="1401407">
                  <a:extLst>
                    <a:ext uri="{9D8B030D-6E8A-4147-A177-3AD203B41FA5}">
                      <a16:colId xmlns:a16="http://schemas.microsoft.com/office/drawing/2014/main" val="3510030374"/>
                    </a:ext>
                  </a:extLst>
                </a:gridCol>
                <a:gridCol w="1602818">
                  <a:extLst>
                    <a:ext uri="{9D8B030D-6E8A-4147-A177-3AD203B41FA5}">
                      <a16:colId xmlns:a16="http://schemas.microsoft.com/office/drawing/2014/main" val="2692987135"/>
                    </a:ext>
                  </a:extLst>
                </a:gridCol>
                <a:gridCol w="1453475">
                  <a:extLst>
                    <a:ext uri="{9D8B030D-6E8A-4147-A177-3AD203B41FA5}">
                      <a16:colId xmlns:a16="http://schemas.microsoft.com/office/drawing/2014/main" val="1647762931"/>
                    </a:ext>
                  </a:extLst>
                </a:gridCol>
                <a:gridCol w="1550751">
                  <a:extLst>
                    <a:ext uri="{9D8B030D-6E8A-4147-A177-3AD203B41FA5}">
                      <a16:colId xmlns:a16="http://schemas.microsoft.com/office/drawing/2014/main" val="2108384027"/>
                    </a:ext>
                  </a:extLst>
                </a:gridCol>
                <a:gridCol w="1401407">
                  <a:extLst>
                    <a:ext uri="{9D8B030D-6E8A-4147-A177-3AD203B41FA5}">
                      <a16:colId xmlns:a16="http://schemas.microsoft.com/office/drawing/2014/main" val="671245515"/>
                    </a:ext>
                  </a:extLst>
                </a:gridCol>
                <a:gridCol w="1058322">
                  <a:extLst>
                    <a:ext uri="{9D8B030D-6E8A-4147-A177-3AD203B41FA5}">
                      <a16:colId xmlns:a16="http://schemas.microsoft.com/office/drawing/2014/main" val="3413348937"/>
                    </a:ext>
                  </a:extLst>
                </a:gridCol>
              </a:tblGrid>
              <a:tr h="608909">
                <a:tc>
                  <a:txBody>
                    <a:bodyPr/>
                    <a:lstStyle/>
                    <a:p>
                      <a:pPr algn="l" fontAlgn="b"/>
                      <a:r>
                        <a:rPr lang="en-US" sz="2600" b="0" i="0" u="none" strike="noStrike" dirty="0">
                          <a:solidFill>
                            <a:srgbClr val="000000"/>
                          </a:solidFill>
                          <a:effectLst/>
                          <a:latin typeface="Calibri" panose="020F0502020204030204" pitchFamily="34" charset="0"/>
                        </a:rPr>
                        <a:t>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2">
                  <a:txBody>
                    <a:bodyPr/>
                    <a:lstStyle/>
                    <a:p>
                      <a:pPr algn="ctr" fontAlgn="b"/>
                      <a:r>
                        <a:rPr lang="en-US" sz="2600" b="1" i="0" u="none" strike="noStrike" dirty="0">
                          <a:solidFill>
                            <a:srgbClr val="000000"/>
                          </a:solidFill>
                          <a:effectLst/>
                          <a:latin typeface="Calibri" panose="020F0502020204030204" pitchFamily="34" charset="0"/>
                        </a:rPr>
                        <a:t>Pulmonary</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gridSpan="2">
                  <a:txBody>
                    <a:bodyPr/>
                    <a:lstStyle/>
                    <a:p>
                      <a:pPr algn="ctr" fontAlgn="b"/>
                      <a:r>
                        <a:rPr lang="en-US" sz="2600" b="1" i="0" u="none" strike="noStrike">
                          <a:solidFill>
                            <a:srgbClr val="000000"/>
                          </a:solidFill>
                          <a:effectLst/>
                          <a:latin typeface="Calibri" panose="020F0502020204030204" pitchFamily="34" charset="0"/>
                        </a:rPr>
                        <a:t>Pulmonary + other</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hMerge="1">
                  <a:txBody>
                    <a:bodyPr/>
                    <a:lstStyle/>
                    <a:p>
                      <a:endParaRPr lang="en-US"/>
                    </a:p>
                  </a:txBody>
                  <a:tcPr/>
                </a:tc>
                <a:tc gridSpan="2">
                  <a:txBody>
                    <a:bodyPr/>
                    <a:lstStyle/>
                    <a:p>
                      <a:pPr algn="ctr" fontAlgn="b"/>
                      <a:r>
                        <a:rPr lang="en-US" sz="2600" b="1" i="0" u="none" strike="noStrike">
                          <a:solidFill>
                            <a:srgbClr val="000000"/>
                          </a:solidFill>
                          <a:effectLst/>
                          <a:latin typeface="Calibri" panose="020F0502020204030204" pitchFamily="34" charset="0"/>
                        </a:rPr>
                        <a:t>Extrapulmonary</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hMerge="1">
                  <a:txBody>
                    <a:bodyPr/>
                    <a:lstStyle/>
                    <a:p>
                      <a:endParaRPr lang="en-US"/>
                    </a:p>
                  </a:txBody>
                  <a:tcPr/>
                </a:tc>
                <a:tc>
                  <a:txBody>
                    <a:bodyPr/>
                    <a:lstStyle/>
                    <a:p>
                      <a:pPr algn="ctr" fontAlgn="b"/>
                      <a:r>
                        <a:rPr lang="en-US" sz="2600" b="1" i="0" u="none" strike="noStrike">
                          <a:solidFill>
                            <a:srgbClr val="000000"/>
                          </a:solidFill>
                          <a:effectLst/>
                          <a:latin typeface="Calibri" panose="020F0502020204030204" pitchFamily="34" charset="0"/>
                        </a:rPr>
                        <a:t>Total</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28611463"/>
                  </a:ext>
                </a:extLst>
              </a:tr>
              <a:tr h="608909">
                <a:tc>
                  <a:txBody>
                    <a:bodyPr/>
                    <a:lstStyle/>
                    <a:p>
                      <a:pPr algn="l" fontAlgn="b"/>
                      <a:r>
                        <a:rPr lang="en-US" sz="2600" b="0" i="0" u="none" strike="noStrike" dirty="0">
                          <a:solidFill>
                            <a:srgbClr val="000000"/>
                          </a:solidFill>
                          <a:effectLst/>
                          <a:latin typeface="Calibri" panose="020F0502020204030204" pitchFamily="34" charset="0"/>
                        </a:rPr>
                        <a:t>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600" b="1" i="0" u="none" strike="noStrike">
                          <a:solidFill>
                            <a:srgbClr val="000000"/>
                          </a:solidFill>
                          <a:effectLst/>
                          <a:latin typeface="Calibri" panose="020F0502020204030204" pitchFamily="34" charset="0"/>
                        </a:rPr>
                        <a:t>smear +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2600" b="1" i="0" u="none" strike="noStrike" dirty="0">
                          <a:solidFill>
                            <a:srgbClr val="000000"/>
                          </a:solidFill>
                          <a:effectLst/>
                          <a:latin typeface="Calibri" panose="020F0502020204030204" pitchFamily="34" charset="0"/>
                        </a:rPr>
                        <a:t>smear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2600" b="1" i="0" u="none" strike="noStrike">
                          <a:solidFill>
                            <a:srgbClr val="000000"/>
                          </a:solidFill>
                          <a:effectLst/>
                          <a:latin typeface="Calibri" panose="020F0502020204030204" pitchFamily="34" charset="0"/>
                        </a:rPr>
                        <a:t>smear +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2600" b="1" i="0" u="none" strike="noStrike">
                          <a:solidFill>
                            <a:srgbClr val="000000"/>
                          </a:solidFill>
                          <a:effectLst/>
                          <a:latin typeface="Calibri" panose="020F0502020204030204" pitchFamily="34" charset="0"/>
                        </a:rPr>
                        <a:t>smear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2600" b="1" i="0" u="none" strike="noStrike" dirty="0">
                          <a:solidFill>
                            <a:srgbClr val="000000"/>
                          </a:solidFill>
                          <a:effectLst/>
                          <a:latin typeface="Calibri" panose="020F0502020204030204" pitchFamily="34" charset="0"/>
                        </a:rPr>
                        <a:t>smear +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600" b="1" i="0" u="none" strike="noStrike">
                          <a:solidFill>
                            <a:srgbClr val="000000"/>
                          </a:solidFill>
                          <a:effectLst/>
                          <a:latin typeface="Calibri" panose="020F0502020204030204" pitchFamily="34" charset="0"/>
                        </a:rPr>
                        <a:t>smear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600" b="0" i="0" u="none" strike="noStrike">
                          <a:solidFill>
                            <a:srgbClr val="000000"/>
                          </a:solidFill>
                          <a:effectLst/>
                          <a:latin typeface="Calibri" panose="020F0502020204030204" pitchFamily="34" charset="0"/>
                        </a:rPr>
                        <a:t>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39155563"/>
                  </a:ext>
                </a:extLst>
              </a:tr>
              <a:tr h="1086484">
                <a:tc>
                  <a:txBody>
                    <a:bodyPr/>
                    <a:lstStyle/>
                    <a:p>
                      <a:pPr algn="ctr" fontAlgn="b"/>
                      <a:r>
                        <a:rPr lang="en-US" sz="2600" b="1" i="0" u="none" strike="noStrike" dirty="0">
                          <a:solidFill>
                            <a:srgbClr val="000000"/>
                          </a:solidFill>
                          <a:effectLst/>
                          <a:latin typeface="Calibri" panose="020F0502020204030204" pitchFamily="34" charset="0"/>
                        </a:rPr>
                        <a:t>Culture (-)</a:t>
                      </a:r>
                    </a:p>
                  </a:txBody>
                  <a:tcPr marL="22316" marR="22316" marT="223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600" b="0" i="0" u="none" strike="noStrike" dirty="0">
                          <a:solidFill>
                            <a:srgbClr val="000000"/>
                          </a:solidFill>
                          <a:effectLst/>
                          <a:latin typeface="Calibri" panose="020F0502020204030204" pitchFamily="34" charset="0"/>
                        </a:rPr>
                        <a:t>1</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2600" b="0" i="0" u="none" strike="noStrike" dirty="0">
                          <a:solidFill>
                            <a:srgbClr val="000000"/>
                          </a:solidFill>
                          <a:effectLst/>
                          <a:latin typeface="Calibri" panose="020F0502020204030204" pitchFamily="34" charset="0"/>
                        </a:rPr>
                        <a:t>5</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2600" b="0" i="0" u="none" strike="noStrike" dirty="0">
                          <a:solidFill>
                            <a:srgbClr val="000000"/>
                          </a:solidFill>
                          <a:effectLst/>
                          <a:latin typeface="Calibri" panose="020F0502020204030204" pitchFamily="34" charset="0"/>
                        </a:rPr>
                        <a:t>-</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2600" b="0" i="0" u="none" strike="noStrike" dirty="0">
                          <a:solidFill>
                            <a:srgbClr val="000000"/>
                          </a:solidFill>
                          <a:effectLst/>
                          <a:latin typeface="Calibri" panose="020F0502020204030204" pitchFamily="34" charset="0"/>
                        </a:rPr>
                        <a:t>-</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2600" b="0" i="0" u="none" strike="noStrike" dirty="0">
                          <a:solidFill>
                            <a:srgbClr val="000000"/>
                          </a:solidFill>
                          <a:effectLst/>
                          <a:latin typeface="Calibri" panose="020F0502020204030204" pitchFamily="34" charset="0"/>
                        </a:rPr>
                        <a:t>1</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600" b="0" i="0" u="none" strike="noStrike" dirty="0">
                          <a:solidFill>
                            <a:srgbClr val="000000"/>
                          </a:solidFill>
                          <a:effectLst/>
                          <a:latin typeface="Calibri" panose="020F0502020204030204" pitchFamily="34" charset="0"/>
                        </a:rPr>
                        <a:t>3</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2600" b="0" i="0" u="none" strike="noStrike" dirty="0">
                          <a:solidFill>
                            <a:srgbClr val="000000"/>
                          </a:solidFill>
                          <a:effectLst/>
                          <a:latin typeface="Calibri" panose="020F0502020204030204" pitchFamily="34" charset="0"/>
                        </a:rPr>
                        <a:t>10</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87405256"/>
                  </a:ext>
                </a:extLst>
              </a:tr>
              <a:tr h="1086484">
                <a:tc>
                  <a:txBody>
                    <a:bodyPr/>
                    <a:lstStyle/>
                    <a:p>
                      <a:pPr algn="ctr" fontAlgn="b"/>
                      <a:r>
                        <a:rPr lang="en-US" sz="2000" b="1" i="0" u="none" strike="noStrike" dirty="0">
                          <a:solidFill>
                            <a:srgbClr val="000000"/>
                          </a:solidFill>
                          <a:effectLst/>
                          <a:latin typeface="Calibri" panose="020F0502020204030204" pitchFamily="34" charset="0"/>
                        </a:rPr>
                        <a:t>Verification</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500" b="0" i="0" u="none" strike="noStrike" dirty="0">
                          <a:solidFill>
                            <a:srgbClr val="000000"/>
                          </a:solidFill>
                          <a:effectLst/>
                          <a:latin typeface="Calibri" panose="020F0502020204030204" pitchFamily="34" charset="0"/>
                        </a:rPr>
                        <a:t>Positive </a:t>
                      </a:r>
                      <a:r>
                        <a:rPr lang="en-US" sz="1500" b="0" i="0" u="none" strike="noStrike" dirty="0" err="1">
                          <a:solidFill>
                            <a:srgbClr val="000000"/>
                          </a:solidFill>
                          <a:effectLst/>
                          <a:latin typeface="Calibri" panose="020F0502020204030204" pitchFamily="34" charset="0"/>
                        </a:rPr>
                        <a:t>NAA</a:t>
                      </a:r>
                      <a:r>
                        <a:rPr lang="en-US" sz="1500" b="0" i="0" u="none" strike="noStrike" dirty="0">
                          <a:solidFill>
                            <a:srgbClr val="000000"/>
                          </a:solidFill>
                          <a:effectLst/>
                          <a:latin typeface="Calibri" panose="020F0502020204030204" pitchFamily="34" charset="0"/>
                        </a:rPr>
                        <a:t> (1)</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500" b="0" i="0" u="none" strike="noStrike" dirty="0">
                          <a:solidFill>
                            <a:srgbClr val="000000"/>
                          </a:solidFill>
                          <a:effectLst/>
                          <a:latin typeface="Calibri" panose="020F0502020204030204" pitchFamily="34" charset="0"/>
                        </a:rPr>
                        <a:t>Clinical case</a:t>
                      </a:r>
                    </a:p>
                    <a:p>
                      <a:pPr algn="ctr" fontAlgn="b"/>
                      <a:r>
                        <a:rPr lang="en-US" sz="1500" b="0" i="0" u="none" strike="noStrike" dirty="0">
                          <a:solidFill>
                            <a:srgbClr val="000000"/>
                          </a:solidFill>
                          <a:effectLst/>
                          <a:latin typeface="Calibri" panose="020F0502020204030204" pitchFamily="34" charset="0"/>
                        </a:rPr>
                        <a:t> </a:t>
                      </a:r>
                      <a:r>
                        <a:rPr lang="en-US" sz="1500" b="0" i="0" u="none" strike="noStrike" dirty="0" err="1">
                          <a:solidFill>
                            <a:srgbClr val="000000"/>
                          </a:solidFill>
                          <a:effectLst/>
                          <a:latin typeface="Calibri" panose="020F0502020204030204" pitchFamily="34" charset="0"/>
                        </a:rPr>
                        <a:t>defn</a:t>
                      </a:r>
                      <a:r>
                        <a:rPr lang="en-US" sz="1500" b="0" i="0" u="none" strike="noStrike" dirty="0">
                          <a:solidFill>
                            <a:srgbClr val="000000"/>
                          </a:solidFill>
                          <a:effectLst/>
                          <a:latin typeface="Calibri" panose="020F0502020204030204" pitchFamily="34" charset="0"/>
                        </a:rPr>
                        <a:t> (5)</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endParaRPr lang="en-US" sz="1500" b="0" i="0" u="none" strike="noStrike" dirty="0">
                        <a:solidFill>
                          <a:srgbClr val="000000"/>
                        </a:solidFill>
                        <a:effectLst/>
                        <a:latin typeface="Calibri" panose="020F0502020204030204" pitchFamily="34" charset="0"/>
                      </a:endParaRP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endParaRPr lang="en-US" sz="1500" b="0" i="0" u="none" strike="noStrike" dirty="0">
                        <a:solidFill>
                          <a:srgbClr val="000000"/>
                        </a:solidFill>
                        <a:effectLst/>
                        <a:latin typeface="Calibri" panose="020F0502020204030204" pitchFamily="34" charset="0"/>
                      </a:endParaRP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b"/>
                      <a:r>
                        <a:rPr lang="en-US" sz="1500" b="0" i="0" u="none" strike="noStrike" dirty="0">
                          <a:solidFill>
                            <a:srgbClr val="000000"/>
                          </a:solidFill>
                          <a:effectLst/>
                          <a:latin typeface="Calibri" panose="020F0502020204030204" pitchFamily="34" charset="0"/>
                        </a:rPr>
                        <a:t>Verified by provider (1)</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en-US" sz="1500" b="0" i="0" u="none" strike="noStrike" dirty="0">
                          <a:solidFill>
                            <a:srgbClr val="000000"/>
                          </a:solidFill>
                          <a:effectLst/>
                          <a:latin typeface="Calibri" panose="020F0502020204030204" pitchFamily="34" charset="0"/>
                        </a:rPr>
                        <a:t>Verified by provider (2)</a:t>
                      </a:r>
                    </a:p>
                    <a:p>
                      <a:pPr algn="ctr" fontAlgn="b"/>
                      <a:endParaRPr lang="en-US" sz="1500" b="0" i="0" u="none" strike="noStrike" dirty="0">
                        <a:solidFill>
                          <a:srgbClr val="000000"/>
                        </a:solidFill>
                        <a:effectLst/>
                        <a:latin typeface="Calibri" panose="020F0502020204030204" pitchFamily="34" charset="0"/>
                      </a:endParaRPr>
                    </a:p>
                    <a:p>
                      <a:pPr algn="ctr" fontAlgn="b"/>
                      <a:r>
                        <a:rPr lang="en-US" sz="1500" b="0" i="0" u="none" strike="noStrike" dirty="0">
                          <a:solidFill>
                            <a:srgbClr val="000000"/>
                          </a:solidFill>
                          <a:effectLst/>
                          <a:latin typeface="Calibri" panose="020F0502020204030204" pitchFamily="34" charset="0"/>
                        </a:rPr>
                        <a:t>Clinical Case </a:t>
                      </a:r>
                      <a:r>
                        <a:rPr lang="en-US" sz="1500" b="0" i="0" u="none" strike="noStrike" dirty="0" err="1">
                          <a:solidFill>
                            <a:srgbClr val="000000"/>
                          </a:solidFill>
                          <a:effectLst/>
                          <a:latin typeface="Calibri" panose="020F0502020204030204" pitchFamily="34" charset="0"/>
                        </a:rPr>
                        <a:t>Defn</a:t>
                      </a:r>
                      <a:r>
                        <a:rPr lang="en-US" sz="1500" b="0" i="0" u="none" strike="noStrike" dirty="0">
                          <a:solidFill>
                            <a:srgbClr val="000000"/>
                          </a:solidFill>
                          <a:effectLst/>
                          <a:latin typeface="Calibri" panose="020F0502020204030204" pitchFamily="34" charset="0"/>
                        </a:rPr>
                        <a:t> (1)</a:t>
                      </a: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endParaRPr lang="en-US" sz="2600" b="0" i="0" u="none" strike="noStrike" dirty="0">
                        <a:solidFill>
                          <a:srgbClr val="000000"/>
                        </a:solidFill>
                        <a:effectLst/>
                        <a:latin typeface="Calibri" panose="020F0502020204030204" pitchFamily="34" charset="0"/>
                      </a:endParaRPr>
                    </a:p>
                  </a:txBody>
                  <a:tcPr marL="22316" marR="22316" marT="22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70969878"/>
                  </a:ext>
                </a:extLst>
              </a:tr>
            </a:tbl>
          </a:graphicData>
        </a:graphic>
      </p:graphicFrame>
    </p:spTree>
    <p:extLst>
      <p:ext uri="{BB962C8B-B14F-4D97-AF65-F5344CB8AC3E}">
        <p14:creationId xmlns:p14="http://schemas.microsoft.com/office/powerpoint/2010/main" val="3573613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2230-E515-471E-BEA0-4D19D667E994}"/>
              </a:ext>
            </a:extLst>
          </p:cNvPr>
          <p:cNvSpPr>
            <a:spLocks noGrp="1"/>
          </p:cNvSpPr>
          <p:nvPr>
            <p:ph type="title"/>
          </p:nvPr>
        </p:nvSpPr>
        <p:spPr/>
        <p:txBody>
          <a:bodyPr anchor="t">
            <a:normAutofit/>
          </a:bodyPr>
          <a:lstStyle/>
          <a:p>
            <a:r>
              <a:rPr lang="en-US" sz="4000" dirty="0"/>
              <a:t>Susceptibility Testing- </a:t>
            </a:r>
            <a:r>
              <a:rPr lang="en-US" sz="4000" dirty="0" err="1"/>
              <a:t>PZA</a:t>
            </a:r>
            <a:r>
              <a:rPr lang="en-US" sz="4000" dirty="0"/>
              <a:t>, </a:t>
            </a:r>
            <a:r>
              <a:rPr lang="en-US" sz="4000" dirty="0" err="1"/>
              <a:t>INH</a:t>
            </a:r>
            <a:r>
              <a:rPr lang="en-US" sz="4000" dirty="0"/>
              <a:t> resistance seen, majority </a:t>
            </a:r>
            <a:r>
              <a:rPr lang="en-US" sz="4000" dirty="0" err="1"/>
              <a:t>pansusceptible</a:t>
            </a:r>
            <a:endParaRPr lang="en-US" sz="4000" dirty="0"/>
          </a:p>
        </p:txBody>
      </p:sp>
      <p:sp>
        <p:nvSpPr>
          <p:cNvPr id="3" name="Content Placeholder 2">
            <a:extLst>
              <a:ext uri="{FF2B5EF4-FFF2-40B4-BE49-F238E27FC236}">
                <a16:creationId xmlns:a16="http://schemas.microsoft.com/office/drawing/2014/main" id="{ED47AC4C-994B-4798-95F6-D1721753860E}"/>
              </a:ext>
            </a:extLst>
          </p:cNvPr>
          <p:cNvSpPr>
            <a:spLocks noGrp="1"/>
          </p:cNvSpPr>
          <p:nvPr>
            <p:ph idx="1"/>
          </p:nvPr>
        </p:nvSpPr>
        <p:spPr>
          <a:xfrm>
            <a:off x="838200" y="1546844"/>
            <a:ext cx="10515600" cy="4351338"/>
          </a:xfrm>
        </p:spPr>
        <p:txBody>
          <a:bodyPr>
            <a:normAutofit/>
          </a:bodyPr>
          <a:lstStyle/>
          <a:p>
            <a:r>
              <a:rPr lang="en-US" dirty="0"/>
              <a:t>Susceptibility testing was performed on 33 of 44 specimens since 2018</a:t>
            </a:r>
          </a:p>
          <a:p>
            <a:r>
              <a:rPr lang="en-US" b="1" dirty="0"/>
              <a:t>9 (27%) of 33 specimens showed resistance to one drug</a:t>
            </a:r>
          </a:p>
          <a:p>
            <a:pPr lvl="1"/>
            <a:r>
              <a:rPr lang="en-US" dirty="0"/>
              <a:t>5 (15%) of these 33 specimens showed resistance to Pyrazinamide (</a:t>
            </a:r>
            <a:r>
              <a:rPr lang="en-US" dirty="0" err="1"/>
              <a:t>PZA</a:t>
            </a:r>
            <a:r>
              <a:rPr lang="en-US" dirty="0"/>
              <a:t>)</a:t>
            </a:r>
          </a:p>
          <a:p>
            <a:pPr lvl="1"/>
            <a:r>
              <a:rPr lang="en-US" dirty="0"/>
              <a:t>4 (12%) of the 33 specimens showed resistance to Isoniazid (</a:t>
            </a:r>
            <a:r>
              <a:rPr lang="en-US" dirty="0" err="1"/>
              <a:t>INH</a:t>
            </a:r>
            <a:r>
              <a:rPr lang="en-US" dirty="0"/>
              <a:t>)</a:t>
            </a:r>
          </a:p>
          <a:p>
            <a:pPr lvl="1"/>
            <a:r>
              <a:rPr lang="en-US" dirty="0"/>
              <a:t>Susceptible to all other drugs </a:t>
            </a:r>
          </a:p>
          <a:p>
            <a:r>
              <a:rPr lang="en-US" b="1" dirty="0"/>
              <a:t>24 (73%) </a:t>
            </a:r>
            <a:r>
              <a:rPr lang="en-US" b="1" dirty="0" err="1"/>
              <a:t>pansusceptible</a:t>
            </a:r>
            <a:endParaRPr lang="en-US" b="1" dirty="0"/>
          </a:p>
          <a:p>
            <a:pPr lvl="1"/>
            <a:r>
              <a:rPr lang="en-US" dirty="0"/>
              <a:t>All samples susceptible to all other drugs tested including Rifampin, Ethambutol, Amikacin, Capreomycin, Moxifloxacin</a:t>
            </a:r>
          </a:p>
          <a:p>
            <a:r>
              <a:rPr lang="en-US" dirty="0"/>
              <a:t>No specimens treated at </a:t>
            </a:r>
            <a:r>
              <a:rPr lang="en-US" dirty="0" err="1"/>
              <a:t>MDR</a:t>
            </a:r>
            <a:endParaRPr lang="en-US" dirty="0"/>
          </a:p>
          <a:p>
            <a:pPr lvl="1"/>
            <a:endParaRPr lang="en-US" dirty="0"/>
          </a:p>
          <a:p>
            <a:endParaRPr lang="en-US" dirty="0"/>
          </a:p>
        </p:txBody>
      </p:sp>
    </p:spTree>
    <p:extLst>
      <p:ext uri="{BB962C8B-B14F-4D97-AF65-F5344CB8AC3E}">
        <p14:creationId xmlns:p14="http://schemas.microsoft.com/office/powerpoint/2010/main" val="3058732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3390C3-61D7-C169-B0A7-CA54259C3779}"/>
              </a:ext>
            </a:extLst>
          </p:cNvPr>
          <p:cNvGraphicFramePr>
            <a:graphicFrameLocks noGrp="1"/>
          </p:cNvGraphicFramePr>
          <p:nvPr/>
        </p:nvGraphicFramePr>
        <p:xfrm>
          <a:off x="1159727" y="1204332"/>
          <a:ext cx="9571773" cy="5361570"/>
        </p:xfrm>
        <a:graphic>
          <a:graphicData uri="http://schemas.openxmlformats.org/drawingml/2006/table">
            <a:tbl>
              <a:tblPr firstRow="1" bandRow="1">
                <a:tableStyleId>{5C22544A-7EE6-4342-B048-85BDC9FD1C3A}</a:tableStyleId>
              </a:tblPr>
              <a:tblGrid>
                <a:gridCol w="5907799">
                  <a:extLst>
                    <a:ext uri="{9D8B030D-6E8A-4147-A177-3AD203B41FA5}">
                      <a16:colId xmlns:a16="http://schemas.microsoft.com/office/drawing/2014/main" val="746949107"/>
                    </a:ext>
                  </a:extLst>
                </a:gridCol>
                <a:gridCol w="3663974">
                  <a:extLst>
                    <a:ext uri="{9D8B030D-6E8A-4147-A177-3AD203B41FA5}">
                      <a16:colId xmlns:a16="http://schemas.microsoft.com/office/drawing/2014/main" val="3438765060"/>
                    </a:ext>
                  </a:extLst>
                </a:gridCol>
              </a:tblGrid>
              <a:tr h="357438">
                <a:tc>
                  <a:txBody>
                    <a:bodyPr/>
                    <a:lstStyle/>
                    <a:p>
                      <a:pPr algn="l" fontAlgn="b"/>
                      <a:r>
                        <a:rPr lang="en-US" sz="1600" u="none" strike="noStrike" dirty="0">
                          <a:effectLst/>
                        </a:rPr>
                        <a:t>Risk Factor</a:t>
                      </a:r>
                      <a:endParaRPr lang="en-US" sz="1600" b="0" i="0" u="none" strike="noStrike" dirty="0">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a:effectLst/>
                        </a:rPr>
                        <a:t># cases (%)</a:t>
                      </a:r>
                      <a:endParaRPr lang="en-US" sz="1600" b="0" i="0" u="none" strike="noStrike">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337757967"/>
                  </a:ext>
                </a:extLst>
              </a:tr>
              <a:tr h="357438">
                <a:tc>
                  <a:txBody>
                    <a:bodyPr/>
                    <a:lstStyle/>
                    <a:p>
                      <a:pPr algn="l" fontAlgn="b"/>
                      <a:r>
                        <a:rPr lang="en-US" sz="1600" u="none" strike="noStrike">
                          <a:effectLst/>
                        </a:rPr>
                        <a:t>Diabetes</a:t>
                      </a:r>
                      <a:endParaRPr lang="en-US" sz="1600" b="0" i="0" u="none" strike="noStrike">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a:effectLst/>
                        </a:rPr>
                        <a:t>6 (13.6%)</a:t>
                      </a:r>
                      <a:endParaRPr lang="en-US" sz="1600" b="0" i="0" u="none" strike="noStrike">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3388797632"/>
                  </a:ext>
                </a:extLst>
              </a:tr>
              <a:tr h="357438">
                <a:tc>
                  <a:txBody>
                    <a:bodyPr/>
                    <a:lstStyle/>
                    <a:p>
                      <a:pPr algn="l" fontAlgn="b"/>
                      <a:r>
                        <a:rPr lang="en-US" sz="1600" u="none" strike="noStrike" dirty="0">
                          <a:effectLst/>
                        </a:rPr>
                        <a:t>Immunosuppressed (not HIV/AIDS)</a:t>
                      </a:r>
                      <a:endParaRPr lang="en-US" sz="1600" b="0" i="0" u="none" strike="noStrike" dirty="0">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a:effectLst/>
                        </a:rPr>
                        <a:t>4 (9.1%)</a:t>
                      </a:r>
                      <a:endParaRPr lang="en-US" sz="1600" b="0" i="0" u="none" strike="noStrike">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570573772"/>
                  </a:ext>
                </a:extLst>
              </a:tr>
              <a:tr h="357438">
                <a:tc>
                  <a:txBody>
                    <a:bodyPr/>
                    <a:lstStyle/>
                    <a:p>
                      <a:pPr algn="l" fontAlgn="b"/>
                      <a:r>
                        <a:rPr lang="en-US" sz="1600" u="none" strike="noStrike">
                          <a:effectLst/>
                        </a:rPr>
                        <a:t>Excessive alcohol consumption (past year)</a:t>
                      </a:r>
                      <a:endParaRPr lang="en-US" sz="1600" b="0" i="0" u="none" strike="noStrike">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dirty="0">
                          <a:effectLst/>
                        </a:rPr>
                        <a:t>4 (9.1%)</a:t>
                      </a:r>
                      <a:endParaRPr lang="en-US" sz="1600" b="0" i="0" u="none" strike="noStrike" dirty="0">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926703904"/>
                  </a:ext>
                </a:extLst>
              </a:tr>
              <a:tr h="357438">
                <a:tc>
                  <a:txBody>
                    <a:bodyPr/>
                    <a:lstStyle/>
                    <a:p>
                      <a:pPr algn="l" fontAlgn="b"/>
                      <a:r>
                        <a:rPr lang="en-US" sz="1600" u="none" strike="noStrike" dirty="0">
                          <a:effectLst/>
                        </a:rPr>
                        <a:t>Contact to Infectious TB contact</a:t>
                      </a:r>
                      <a:endParaRPr lang="en-US" sz="1600" b="0" i="0" u="none" strike="noStrike" dirty="0">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a:effectLst/>
                        </a:rPr>
                        <a:t>3 (6.8%)</a:t>
                      </a:r>
                      <a:endParaRPr lang="en-US" sz="1600" b="0" i="0" u="none" strike="noStrike">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2124091225"/>
                  </a:ext>
                </a:extLst>
              </a:tr>
              <a:tr h="357438">
                <a:tc>
                  <a:txBody>
                    <a:bodyPr/>
                    <a:lstStyle/>
                    <a:p>
                      <a:pPr algn="l" fontAlgn="b"/>
                      <a:r>
                        <a:rPr lang="en-US" sz="1600" u="none" strike="noStrike" dirty="0">
                          <a:effectLst/>
                        </a:rPr>
                        <a:t>Homeless</a:t>
                      </a:r>
                      <a:endParaRPr lang="en-US" sz="1600" b="0" i="0" u="none" strike="noStrike" dirty="0">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a:effectLst/>
                        </a:rPr>
                        <a:t>2 (4.5%)</a:t>
                      </a:r>
                      <a:endParaRPr lang="en-US" sz="1600" b="0" i="0" u="none" strike="noStrike">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983006618"/>
                  </a:ext>
                </a:extLst>
              </a:tr>
              <a:tr h="357438">
                <a:tc>
                  <a:txBody>
                    <a:bodyPr/>
                    <a:lstStyle/>
                    <a:p>
                      <a:pPr algn="l" fontAlgn="b"/>
                      <a:r>
                        <a:rPr lang="en-US" sz="1600" u="none" strike="noStrike" dirty="0">
                          <a:effectLst/>
                        </a:rPr>
                        <a:t>Incomplete </a:t>
                      </a:r>
                      <a:r>
                        <a:rPr lang="en-US" sz="1600" u="none" strike="noStrike" dirty="0" err="1">
                          <a:effectLst/>
                        </a:rPr>
                        <a:t>LTBI</a:t>
                      </a:r>
                      <a:r>
                        <a:rPr lang="en-US" sz="1600" u="none" strike="noStrike" dirty="0">
                          <a:effectLst/>
                        </a:rPr>
                        <a:t> </a:t>
                      </a:r>
                      <a:r>
                        <a:rPr lang="en-US" sz="1600" u="none" strike="noStrike" dirty="0" err="1">
                          <a:effectLst/>
                        </a:rPr>
                        <a:t>tx</a:t>
                      </a:r>
                      <a:endParaRPr lang="en-US" sz="1600" b="0" i="0" u="none" strike="noStrike" dirty="0">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a:effectLst/>
                        </a:rPr>
                        <a:t>2 (4.5%)</a:t>
                      </a:r>
                      <a:endParaRPr lang="en-US" sz="1600" b="0" i="0" u="none" strike="noStrike">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726476223"/>
                  </a:ext>
                </a:extLst>
              </a:tr>
              <a:tr h="357438">
                <a:tc>
                  <a:txBody>
                    <a:bodyPr/>
                    <a:lstStyle/>
                    <a:p>
                      <a:pPr algn="l" fontAlgn="b"/>
                      <a:r>
                        <a:rPr lang="en-US" sz="1600" u="none" strike="noStrike">
                          <a:effectLst/>
                        </a:rPr>
                        <a:t>End stage renal disease</a:t>
                      </a:r>
                      <a:endParaRPr lang="en-US" sz="1600" b="0" i="0" u="none" strike="noStrike">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dirty="0">
                          <a:effectLst/>
                        </a:rPr>
                        <a:t>2 (4.5%)</a:t>
                      </a:r>
                      <a:endParaRPr lang="en-US" sz="1600" b="0" i="0" u="none" strike="noStrike" dirty="0">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3136109569"/>
                  </a:ext>
                </a:extLst>
              </a:tr>
              <a:tr h="357438">
                <a:tc>
                  <a:txBody>
                    <a:bodyPr/>
                    <a:lstStyle/>
                    <a:p>
                      <a:pPr algn="l" fontAlgn="b"/>
                      <a:r>
                        <a:rPr lang="en-US" sz="1600" u="none" strike="noStrike">
                          <a:effectLst/>
                        </a:rPr>
                        <a:t>HIV positive status</a:t>
                      </a:r>
                      <a:endParaRPr lang="en-US" sz="1600" b="0" i="0" u="none" strike="noStrike">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a:effectLst/>
                        </a:rPr>
                        <a:t>2 (4.5%)</a:t>
                      </a:r>
                      <a:endParaRPr lang="en-US" sz="1600" b="0" i="0" u="none" strike="noStrike">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1788976900"/>
                  </a:ext>
                </a:extLst>
              </a:tr>
              <a:tr h="357438">
                <a:tc>
                  <a:txBody>
                    <a:bodyPr/>
                    <a:lstStyle/>
                    <a:p>
                      <a:pPr algn="l" fontAlgn="b"/>
                      <a:r>
                        <a:rPr lang="en-US" sz="1600" u="none" strike="noStrike" dirty="0">
                          <a:effectLst/>
                        </a:rPr>
                        <a:t>Non-injection drug use</a:t>
                      </a:r>
                      <a:endParaRPr lang="en-US" sz="1600" b="0" i="0" u="none" strike="noStrike" dirty="0">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a:effectLst/>
                        </a:rPr>
                        <a:t>2 (4.5%)</a:t>
                      </a:r>
                      <a:endParaRPr lang="en-US" sz="1600" b="0" i="0" u="none" strike="noStrike">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3347858792"/>
                  </a:ext>
                </a:extLst>
              </a:tr>
              <a:tr h="357438">
                <a:tc>
                  <a:txBody>
                    <a:bodyPr/>
                    <a:lstStyle/>
                    <a:p>
                      <a:pPr algn="l" fontAlgn="b"/>
                      <a:r>
                        <a:rPr lang="en-US" sz="1600" u="none" strike="noStrike" dirty="0">
                          <a:effectLst/>
                        </a:rPr>
                        <a:t>Occupational migrant</a:t>
                      </a:r>
                      <a:endParaRPr lang="en-US" sz="1600" b="0" i="0" u="none" strike="noStrike" dirty="0">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a:effectLst/>
                        </a:rPr>
                        <a:t>1 (2.3%)</a:t>
                      </a:r>
                      <a:endParaRPr lang="en-US" sz="1600" b="0" i="0" u="none" strike="noStrike">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583526017"/>
                  </a:ext>
                </a:extLst>
              </a:tr>
              <a:tr h="357438">
                <a:tc>
                  <a:txBody>
                    <a:bodyPr/>
                    <a:lstStyle/>
                    <a:p>
                      <a:pPr algn="l" fontAlgn="b"/>
                      <a:r>
                        <a:rPr lang="en-US" sz="1600" u="none" strike="noStrike">
                          <a:effectLst/>
                        </a:rPr>
                        <a:t>Smoking</a:t>
                      </a:r>
                      <a:endParaRPr lang="en-US" sz="1600" b="0" i="0" u="none" strike="noStrike">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a:effectLst/>
                        </a:rPr>
                        <a:t>1 (2.3%)</a:t>
                      </a:r>
                      <a:endParaRPr lang="en-US" sz="1600" b="0" i="0" u="none" strike="noStrike">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1414178395"/>
                  </a:ext>
                </a:extLst>
              </a:tr>
              <a:tr h="357438">
                <a:tc>
                  <a:txBody>
                    <a:bodyPr/>
                    <a:lstStyle/>
                    <a:p>
                      <a:pPr algn="l" fontAlgn="b"/>
                      <a:r>
                        <a:rPr lang="en-US" sz="1600" u="none" strike="noStrike">
                          <a:effectLst/>
                        </a:rPr>
                        <a:t>Missed contact</a:t>
                      </a:r>
                      <a:endParaRPr lang="en-US" sz="1600" b="0" i="0" u="none" strike="noStrike">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a:effectLst/>
                        </a:rPr>
                        <a:t>1 (2.3%)</a:t>
                      </a:r>
                      <a:endParaRPr lang="en-US" sz="1600" b="0" i="0" u="none" strike="noStrike">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3401984509"/>
                  </a:ext>
                </a:extLst>
              </a:tr>
              <a:tr h="357438">
                <a:tc>
                  <a:txBody>
                    <a:bodyPr/>
                    <a:lstStyle/>
                    <a:p>
                      <a:pPr algn="l" fontAlgn="b"/>
                      <a:r>
                        <a:rPr lang="en-US" sz="1600" u="none" strike="noStrike">
                          <a:effectLst/>
                        </a:rPr>
                        <a:t>LTCF Resident – Nursing Home</a:t>
                      </a:r>
                      <a:endParaRPr lang="en-US" sz="1600" b="0" i="0" u="none" strike="noStrike">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a:effectLst/>
                        </a:rPr>
                        <a:t>1 (2.3%)</a:t>
                      </a:r>
                      <a:endParaRPr lang="en-US" sz="1600" b="0" i="0" u="none" strike="noStrike">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421379538"/>
                  </a:ext>
                </a:extLst>
              </a:tr>
              <a:tr h="357438">
                <a:tc>
                  <a:txBody>
                    <a:bodyPr/>
                    <a:lstStyle/>
                    <a:p>
                      <a:pPr algn="l" fontAlgn="b"/>
                      <a:r>
                        <a:rPr lang="en-US" sz="1600" u="none" strike="noStrike" dirty="0">
                          <a:effectLst/>
                        </a:rPr>
                        <a:t>Correctional facility resident</a:t>
                      </a:r>
                      <a:endParaRPr lang="en-US" sz="1600" b="0" i="0" u="none" strike="noStrike" dirty="0">
                        <a:solidFill>
                          <a:srgbClr val="000000"/>
                        </a:solidFill>
                        <a:effectLst/>
                        <a:latin typeface="Calibri" panose="020F0502020204030204" pitchFamily="34" charset="0"/>
                      </a:endParaRPr>
                    </a:p>
                  </a:txBody>
                  <a:tcPr marL="16551" marR="16551" marT="16551" marB="0" anchor="ctr"/>
                </a:tc>
                <a:tc>
                  <a:txBody>
                    <a:bodyPr/>
                    <a:lstStyle/>
                    <a:p>
                      <a:pPr algn="ctr" fontAlgn="b"/>
                      <a:r>
                        <a:rPr lang="en-US" sz="1600" u="none" strike="noStrike" dirty="0">
                          <a:effectLst/>
                        </a:rPr>
                        <a:t>1 (2.3%)</a:t>
                      </a:r>
                      <a:endParaRPr lang="en-US" sz="1600" b="0" i="0" u="none" strike="noStrike" dirty="0">
                        <a:solidFill>
                          <a:srgbClr val="000000"/>
                        </a:solidFill>
                        <a:effectLst/>
                        <a:latin typeface="Calibri" panose="020F0502020204030204" pitchFamily="34" charset="0"/>
                      </a:endParaRPr>
                    </a:p>
                  </a:txBody>
                  <a:tcPr marL="16551" marR="16551" marT="16551" marB="0" anchor="ctr"/>
                </a:tc>
                <a:extLst>
                  <a:ext uri="{0D108BD9-81ED-4DB2-BD59-A6C34878D82A}">
                    <a16:rowId xmlns:a16="http://schemas.microsoft.com/office/drawing/2014/main" val="411601083"/>
                  </a:ext>
                </a:extLst>
              </a:tr>
            </a:tbl>
          </a:graphicData>
        </a:graphic>
      </p:graphicFrame>
      <p:sp>
        <p:nvSpPr>
          <p:cNvPr id="3" name="Title 1">
            <a:extLst>
              <a:ext uri="{FF2B5EF4-FFF2-40B4-BE49-F238E27FC236}">
                <a16:creationId xmlns:a16="http://schemas.microsoft.com/office/drawing/2014/main" id="{BB5D2D95-3328-4A08-00BA-986403894FAC}"/>
              </a:ext>
            </a:extLst>
          </p:cNvPr>
          <p:cNvSpPr txBox="1">
            <a:spLocks/>
          </p:cNvSpPr>
          <p:nvPr/>
        </p:nvSpPr>
        <p:spPr>
          <a:xfrm>
            <a:off x="516673" y="165260"/>
            <a:ext cx="10515600" cy="132556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Risk factors reported among active TB cases</a:t>
            </a:r>
          </a:p>
        </p:txBody>
      </p:sp>
    </p:spTree>
    <p:extLst>
      <p:ext uri="{BB962C8B-B14F-4D97-AF65-F5344CB8AC3E}">
        <p14:creationId xmlns:p14="http://schemas.microsoft.com/office/powerpoint/2010/main" val="2236333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C2B49-F5CE-4C79-840F-253F254EB621}"/>
              </a:ext>
            </a:extLst>
          </p:cNvPr>
          <p:cNvSpPr>
            <a:spLocks noGrp="1"/>
          </p:cNvSpPr>
          <p:nvPr>
            <p:ph type="title"/>
          </p:nvPr>
        </p:nvSpPr>
        <p:spPr/>
        <p:txBody>
          <a:bodyPr anchor="t"/>
          <a:lstStyle/>
          <a:p>
            <a:r>
              <a:rPr lang="en-US" dirty="0"/>
              <a:t>TB deaths 2018-2022</a:t>
            </a:r>
          </a:p>
        </p:txBody>
      </p:sp>
      <p:sp>
        <p:nvSpPr>
          <p:cNvPr id="3" name="Content Placeholder 2">
            <a:extLst>
              <a:ext uri="{FF2B5EF4-FFF2-40B4-BE49-F238E27FC236}">
                <a16:creationId xmlns:a16="http://schemas.microsoft.com/office/drawing/2014/main" id="{F33A1634-C9D5-4695-8C58-584183FB8071}"/>
              </a:ext>
            </a:extLst>
          </p:cNvPr>
          <p:cNvSpPr>
            <a:spLocks noGrp="1"/>
          </p:cNvSpPr>
          <p:nvPr>
            <p:ph idx="1"/>
          </p:nvPr>
        </p:nvSpPr>
        <p:spPr/>
        <p:txBody>
          <a:bodyPr>
            <a:normAutofit/>
          </a:bodyPr>
          <a:lstStyle/>
          <a:p>
            <a:r>
              <a:rPr lang="en-US" dirty="0"/>
              <a:t>3 Fatalities among TB patients</a:t>
            </a:r>
          </a:p>
          <a:p>
            <a:r>
              <a:rPr lang="en-US" dirty="0"/>
              <a:t>2 died of reasons related to TB (2020, 2021)</a:t>
            </a:r>
          </a:p>
          <a:p>
            <a:pPr lvl="1"/>
            <a:r>
              <a:rPr lang="en-US" dirty="0"/>
              <a:t>Age category 65-74; 75-84</a:t>
            </a:r>
          </a:p>
          <a:p>
            <a:r>
              <a:rPr lang="en-US" dirty="0"/>
              <a:t>Third died of COVID (2021)</a:t>
            </a:r>
          </a:p>
        </p:txBody>
      </p:sp>
    </p:spTree>
    <p:extLst>
      <p:ext uri="{BB962C8B-B14F-4D97-AF65-F5344CB8AC3E}">
        <p14:creationId xmlns:p14="http://schemas.microsoft.com/office/powerpoint/2010/main" val="1608949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A97EB-D2FF-B126-7DDF-D0F405FE9D8B}"/>
              </a:ext>
            </a:extLst>
          </p:cNvPr>
          <p:cNvSpPr>
            <a:spLocks noGrp="1"/>
          </p:cNvSpPr>
          <p:nvPr>
            <p:ph type="title"/>
          </p:nvPr>
        </p:nvSpPr>
        <p:spPr/>
        <p:txBody>
          <a:bodyPr>
            <a:normAutofit fontScale="90000"/>
          </a:bodyPr>
          <a:lstStyle/>
          <a:p>
            <a:pPr algn="ctr"/>
            <a:r>
              <a:rPr lang="en-US" sz="4000" b="1" i="0" u="none" strike="noStrike" baseline="0" dirty="0">
                <a:solidFill>
                  <a:srgbClr val="2E5496"/>
                </a:solidFill>
                <a:latin typeface="Arial" panose="020B0604020202020204" pitchFamily="34" charset="0"/>
              </a:rPr>
              <a:t>8 countries, 68% of global cases in 2021           </a:t>
            </a:r>
            <a:br>
              <a:rPr lang="en-US" sz="4000" b="1" i="0" u="none" strike="noStrike" baseline="0" dirty="0">
                <a:solidFill>
                  <a:srgbClr val="2E5496"/>
                </a:solidFill>
                <a:latin typeface="Arial" panose="020B0604020202020204" pitchFamily="34" charset="0"/>
              </a:rPr>
            </a:br>
            <a:r>
              <a:rPr lang="en-US" sz="4000" b="1" i="0" u="none" strike="noStrike" baseline="0" dirty="0">
                <a:solidFill>
                  <a:srgbClr val="FF0000"/>
                </a:solidFill>
                <a:latin typeface="Arial" panose="020B0604020202020204" pitchFamily="34" charset="0"/>
              </a:rPr>
              <a:t>87% in 30 high TB burden countries</a:t>
            </a:r>
            <a:br>
              <a:rPr lang="en-US" sz="1800" b="0" i="0" u="none" strike="noStrike" baseline="0" dirty="0">
                <a:solidFill>
                  <a:srgbClr val="FF0000"/>
                </a:solidFill>
                <a:latin typeface="Arial" panose="020B0604020202020204" pitchFamily="34" charset="0"/>
              </a:rPr>
            </a:br>
            <a:endParaRPr lang="en-US" dirty="0"/>
          </a:p>
        </p:txBody>
      </p:sp>
      <p:pic>
        <p:nvPicPr>
          <p:cNvPr id="4" name="Picture 3">
            <a:extLst>
              <a:ext uri="{FF2B5EF4-FFF2-40B4-BE49-F238E27FC236}">
                <a16:creationId xmlns:a16="http://schemas.microsoft.com/office/drawing/2014/main" id="{3BC5D79D-40A9-952C-84E3-4C3C188E40C8}"/>
              </a:ext>
            </a:extLst>
          </p:cNvPr>
          <p:cNvPicPr>
            <a:picLocks noChangeAspect="1"/>
          </p:cNvPicPr>
          <p:nvPr/>
        </p:nvPicPr>
        <p:blipFill>
          <a:blip r:embed="rId2"/>
          <a:stretch>
            <a:fillRect/>
          </a:stretch>
        </p:blipFill>
        <p:spPr>
          <a:xfrm>
            <a:off x="1308239" y="1690688"/>
            <a:ext cx="9167149" cy="5087073"/>
          </a:xfrm>
          <a:prstGeom prst="rect">
            <a:avLst/>
          </a:prstGeom>
        </p:spPr>
      </p:pic>
    </p:spTree>
    <p:extLst>
      <p:ext uri="{BB962C8B-B14F-4D97-AF65-F5344CB8AC3E}">
        <p14:creationId xmlns:p14="http://schemas.microsoft.com/office/powerpoint/2010/main" val="3428060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249B-4D7C-CD09-CD7A-8E598E3D3236}"/>
              </a:ext>
            </a:extLst>
          </p:cNvPr>
          <p:cNvSpPr>
            <a:spLocks noGrp="1"/>
          </p:cNvSpPr>
          <p:nvPr>
            <p:ph type="title"/>
          </p:nvPr>
        </p:nvSpPr>
        <p:spPr/>
        <p:txBody>
          <a:bodyPr/>
          <a:lstStyle/>
          <a:p>
            <a:r>
              <a:rPr lang="en-US" dirty="0"/>
              <a:t>Contact investigations</a:t>
            </a:r>
          </a:p>
        </p:txBody>
      </p:sp>
      <p:sp>
        <p:nvSpPr>
          <p:cNvPr id="3" name="Content Placeholder 2">
            <a:extLst>
              <a:ext uri="{FF2B5EF4-FFF2-40B4-BE49-F238E27FC236}">
                <a16:creationId xmlns:a16="http://schemas.microsoft.com/office/drawing/2014/main" id="{DAF81796-90B9-B47D-5DFD-77B3765D2EC5}"/>
              </a:ext>
            </a:extLst>
          </p:cNvPr>
          <p:cNvSpPr>
            <a:spLocks noGrp="1"/>
          </p:cNvSpPr>
          <p:nvPr>
            <p:ph idx="1"/>
          </p:nvPr>
        </p:nvSpPr>
        <p:spPr>
          <a:xfrm>
            <a:off x="838200" y="1863725"/>
            <a:ext cx="10515600" cy="4351338"/>
          </a:xfrm>
        </p:spPr>
        <p:txBody>
          <a:bodyPr/>
          <a:lstStyle/>
          <a:p>
            <a:r>
              <a:rPr lang="en-US" dirty="0"/>
              <a:t>~5-15 contacts investigated from newly discovered TB patients</a:t>
            </a:r>
          </a:p>
          <a:p>
            <a:r>
              <a:rPr lang="en-US" dirty="0"/>
              <a:t>2021 case worked at restaurant, 48 contacts investigated</a:t>
            </a:r>
          </a:p>
          <a:p>
            <a:r>
              <a:rPr lang="en-US" dirty="0"/>
              <a:t>2021, another restaurant outbreak with HH contacts, CI conducted at multiple restaurants, ~35 contacts, 2 additional cases identified</a:t>
            </a:r>
          </a:p>
          <a:p>
            <a:r>
              <a:rPr lang="en-US" dirty="0"/>
              <a:t>2019 case, 31 contacts identified at church</a:t>
            </a:r>
          </a:p>
          <a:p>
            <a:r>
              <a:rPr lang="en-US" dirty="0"/>
              <a:t>2019 outbreak at a homeless shelter, 1 additional case identified</a:t>
            </a:r>
          </a:p>
          <a:p>
            <a:r>
              <a:rPr lang="en-US" dirty="0"/>
              <a:t>5 cases epi linked to at least 1 other case</a:t>
            </a:r>
          </a:p>
        </p:txBody>
      </p:sp>
    </p:spTree>
    <p:extLst>
      <p:ext uri="{BB962C8B-B14F-4D97-AF65-F5344CB8AC3E}">
        <p14:creationId xmlns:p14="http://schemas.microsoft.com/office/powerpoint/2010/main" val="2749848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76B4934-4DE3-2D43-87D0-EDA2779BA813}"/>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Questions?</a:t>
            </a:r>
          </a:p>
        </p:txBody>
      </p:sp>
      <p:sp>
        <p:nvSpPr>
          <p:cNvPr id="21" name="Rectangle 15">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41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1487312" y="-26988"/>
            <a:ext cx="5939367" cy="6884988"/>
          </a:xfrm>
          <a:prstGeom prst="rect">
            <a:avLst/>
          </a:prstGeom>
          <a:noFill/>
          <a:ln w="9525">
            <a:noFill/>
            <a:miter lim="800000"/>
            <a:headEnd/>
            <a:tailEnd/>
          </a:ln>
        </p:spPr>
      </p:pic>
      <p:pic>
        <p:nvPicPr>
          <p:cNvPr id="105475" name="Picture 3"/>
          <p:cNvPicPr>
            <a:picLocks noChangeAspect="1" noChangeArrowheads="1"/>
          </p:cNvPicPr>
          <p:nvPr/>
        </p:nvPicPr>
        <p:blipFill>
          <a:blip r:embed="rId3" cstate="print"/>
          <a:srcRect/>
          <a:stretch>
            <a:fillRect/>
          </a:stretch>
        </p:blipFill>
        <p:spPr bwMode="auto">
          <a:xfrm>
            <a:off x="6111523" y="1123950"/>
            <a:ext cx="4593166" cy="5761038"/>
          </a:xfrm>
          <a:prstGeom prst="rect">
            <a:avLst/>
          </a:prstGeom>
          <a:noFill/>
          <a:ln w="9525">
            <a:noFill/>
            <a:miter lim="800000"/>
            <a:headEnd/>
            <a:tailEnd/>
          </a:ln>
        </p:spPr>
      </p:pic>
    </p:spTree>
    <p:extLst>
      <p:ext uri="{BB962C8B-B14F-4D97-AF65-F5344CB8AC3E}">
        <p14:creationId xmlns:p14="http://schemas.microsoft.com/office/powerpoint/2010/main" val="300771841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53DF-E5B7-5202-BAF6-017D53126345}"/>
              </a:ext>
            </a:extLst>
          </p:cNvPr>
          <p:cNvSpPr>
            <a:spLocks noGrp="1"/>
          </p:cNvSpPr>
          <p:nvPr>
            <p:ph type="ctrTitle"/>
          </p:nvPr>
        </p:nvSpPr>
        <p:spPr/>
        <p:txBody>
          <a:bodyPr/>
          <a:lstStyle/>
          <a:p>
            <a:r>
              <a:rPr lang="en-US" dirty="0"/>
              <a:t>Latent TB Infection</a:t>
            </a:r>
          </a:p>
        </p:txBody>
      </p:sp>
      <p:sp>
        <p:nvSpPr>
          <p:cNvPr id="3" name="Subtitle 2">
            <a:extLst>
              <a:ext uri="{FF2B5EF4-FFF2-40B4-BE49-F238E27FC236}">
                <a16:creationId xmlns:a16="http://schemas.microsoft.com/office/drawing/2014/main" id="{511AF353-FA1B-CF86-F578-8F8C7D1EA2D6}"/>
              </a:ext>
            </a:extLst>
          </p:cNvPr>
          <p:cNvSpPr>
            <a:spLocks noGrp="1"/>
          </p:cNvSpPr>
          <p:nvPr>
            <p:ph type="subTitle" idx="1"/>
          </p:nvPr>
        </p:nvSpPr>
        <p:spPr/>
        <p:txBody>
          <a:bodyPr/>
          <a:lstStyle/>
          <a:p>
            <a:r>
              <a:rPr lang="en-US" dirty="0"/>
              <a:t>Diagnosis and Treatment</a:t>
            </a:r>
          </a:p>
        </p:txBody>
      </p:sp>
    </p:spTree>
    <p:extLst>
      <p:ext uri="{BB962C8B-B14F-4D97-AF65-F5344CB8AC3E}">
        <p14:creationId xmlns:p14="http://schemas.microsoft.com/office/powerpoint/2010/main" val="3278517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682" name="Rectangle 2">
            <a:extLst>
              <a:ext uri="{FF2B5EF4-FFF2-40B4-BE49-F238E27FC236}">
                <a16:creationId xmlns:a16="http://schemas.microsoft.com/office/drawing/2014/main" id="{FD8FB2D8-9E92-B3D9-5E60-5056738DF063}"/>
              </a:ext>
            </a:extLst>
          </p:cNvPr>
          <p:cNvSpPr>
            <a:spLocks noGrp="1" noChangeArrowheads="1"/>
          </p:cNvSpPr>
          <p:nvPr>
            <p:ph type="title"/>
          </p:nvPr>
        </p:nvSpPr>
        <p:spPr>
          <a:xfrm>
            <a:off x="2971800" y="4572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b">
            <a:normAutofit/>
          </a:bodyPr>
          <a:lstStyle/>
          <a:p>
            <a:r>
              <a:rPr lang="en-US" altLang="en-US" b="1"/>
              <a:t>What is Tuberculosis?</a:t>
            </a:r>
          </a:p>
        </p:txBody>
      </p:sp>
      <p:sp>
        <p:nvSpPr>
          <p:cNvPr id="1095683" name="Rectangle 3">
            <a:extLst>
              <a:ext uri="{FF2B5EF4-FFF2-40B4-BE49-F238E27FC236}">
                <a16:creationId xmlns:a16="http://schemas.microsoft.com/office/drawing/2014/main" id="{3C4EC940-C276-B0D8-39F7-AECAAA30AB74}"/>
              </a:ext>
            </a:extLst>
          </p:cNvPr>
          <p:cNvSpPr>
            <a:spLocks noGrp="1" noChangeArrowheads="1"/>
          </p:cNvSpPr>
          <p:nvPr>
            <p:ph type="body" idx="1"/>
          </p:nvPr>
        </p:nvSpPr>
        <p:spPr>
          <a:xfrm>
            <a:off x="2693988" y="1946275"/>
            <a:ext cx="6754812" cy="41148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a:bodyPr>
          <a:lstStyle/>
          <a:p>
            <a:r>
              <a:rPr lang="en-US" altLang="en-US"/>
              <a:t>Tuberculosis (TB) is an infection caused by a type of bacteria (germ) called </a:t>
            </a:r>
            <a:r>
              <a:rPr lang="en-US" altLang="en-US" i="1"/>
              <a:t>Mycobacterium tuberculosis</a:t>
            </a:r>
          </a:p>
          <a:p>
            <a:r>
              <a:rPr lang="en-US" altLang="en-US"/>
              <a:t>3 tuberculous mycobacteria – M. tuberculosis, M. bovis, M. africanum</a:t>
            </a:r>
          </a:p>
          <a:p>
            <a:r>
              <a:rPr lang="en-US" altLang="en-US"/>
              <a:t>Other </a:t>
            </a:r>
            <a:r>
              <a:rPr lang="en-US" altLang="en-US" u="sng"/>
              <a:t>nontuberculous</a:t>
            </a:r>
            <a:r>
              <a:rPr lang="en-US" altLang="en-US"/>
              <a:t> mycobacteria</a:t>
            </a:r>
          </a:p>
          <a:p>
            <a:pPr>
              <a:buFont typeface="Wingdings" panose="05000000000000000000" pitchFamily="2" charset="2"/>
              <a:buNone/>
            </a:pP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5683">
                                            <p:txEl>
                                              <p:pRg st="0" end="0"/>
                                            </p:txEl>
                                          </p:spTgt>
                                        </p:tgtEl>
                                        <p:attrNameLst>
                                          <p:attrName>style.visibility</p:attrName>
                                        </p:attrNameLst>
                                      </p:cBhvr>
                                      <p:to>
                                        <p:strVal val="visible"/>
                                      </p:to>
                                    </p:set>
                                    <p:anim calcmode="lin" valueType="num">
                                      <p:cBhvr additive="base">
                                        <p:cTn id="7" dur="500" fill="hold"/>
                                        <p:tgtEl>
                                          <p:spTgt spid="10956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956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95683">
                                            <p:txEl>
                                              <p:pRg st="1" end="1"/>
                                            </p:txEl>
                                          </p:spTgt>
                                        </p:tgtEl>
                                        <p:attrNameLst>
                                          <p:attrName>style.visibility</p:attrName>
                                        </p:attrNameLst>
                                      </p:cBhvr>
                                      <p:to>
                                        <p:strVal val="visible"/>
                                      </p:to>
                                    </p:set>
                                    <p:anim calcmode="lin" valueType="num">
                                      <p:cBhvr additive="base">
                                        <p:cTn id="13" dur="500" fill="hold"/>
                                        <p:tgtEl>
                                          <p:spTgt spid="10956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956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95683">
                                            <p:txEl>
                                              <p:pRg st="2" end="2"/>
                                            </p:txEl>
                                          </p:spTgt>
                                        </p:tgtEl>
                                        <p:attrNameLst>
                                          <p:attrName>style.visibility</p:attrName>
                                        </p:attrNameLst>
                                      </p:cBhvr>
                                      <p:to>
                                        <p:strVal val="visible"/>
                                      </p:to>
                                    </p:set>
                                    <p:anim calcmode="lin" valueType="num">
                                      <p:cBhvr additive="base">
                                        <p:cTn id="19" dur="500" fill="hold"/>
                                        <p:tgtEl>
                                          <p:spTgt spid="10956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956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83"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a:extLst>
              <a:ext uri="{FF2B5EF4-FFF2-40B4-BE49-F238E27FC236}">
                <a16:creationId xmlns:a16="http://schemas.microsoft.com/office/drawing/2014/main" id="{2680CAD7-DE2B-90AF-009A-AB6DFD2CF245}"/>
              </a:ext>
            </a:extLst>
          </p:cNvPr>
          <p:cNvSpPr>
            <a:spLocks noGrp="1" noChangeArrowheads="1"/>
          </p:cNvSpPr>
          <p:nvPr>
            <p:ph type="title"/>
          </p:nvPr>
        </p:nvSpPr>
        <p:spPr>
          <a:xfrm>
            <a:off x="2667000" y="457200"/>
            <a:ext cx="7772400" cy="838200"/>
          </a:xfrm>
        </p:spPr>
        <p:txBody>
          <a:bodyPr/>
          <a:lstStyle/>
          <a:p>
            <a:r>
              <a:rPr lang="en-US" altLang="en-US" b="1"/>
              <a:t>TB Transmission</a:t>
            </a:r>
          </a:p>
        </p:txBody>
      </p:sp>
      <p:sp>
        <p:nvSpPr>
          <p:cNvPr id="1103876" name="Rectangle 4">
            <a:extLst>
              <a:ext uri="{FF2B5EF4-FFF2-40B4-BE49-F238E27FC236}">
                <a16:creationId xmlns:a16="http://schemas.microsoft.com/office/drawing/2014/main" id="{C2C5DFD7-4836-C551-7B68-69EF1E3EBD15}"/>
              </a:ext>
            </a:extLst>
          </p:cNvPr>
          <p:cNvSpPr>
            <a:spLocks noGrp="1" noChangeArrowheads="1"/>
          </p:cNvSpPr>
          <p:nvPr>
            <p:ph type="body" sz="half" idx="2"/>
          </p:nvPr>
        </p:nvSpPr>
        <p:spPr>
          <a:xfrm>
            <a:off x="6781800" y="1143000"/>
            <a:ext cx="3200400" cy="4953000"/>
          </a:xfrm>
        </p:spPr>
        <p:txBody>
          <a:bodyPr/>
          <a:lstStyle/>
          <a:p>
            <a:pPr>
              <a:lnSpc>
                <a:spcPct val="80000"/>
              </a:lnSpc>
            </a:pPr>
            <a:r>
              <a:rPr lang="en-US" altLang="en-US" sz="2400"/>
              <a:t>Person with active pulmonary TB exhales TB bacilli in “droplet nuclei”</a:t>
            </a:r>
          </a:p>
          <a:p>
            <a:pPr>
              <a:lnSpc>
                <a:spcPct val="80000"/>
              </a:lnSpc>
            </a:pPr>
            <a:r>
              <a:rPr lang="en-US" altLang="en-US" sz="2400"/>
              <a:t>Droplet nuclei are inhaled by person sharing the same airspace</a:t>
            </a:r>
          </a:p>
          <a:p>
            <a:pPr>
              <a:lnSpc>
                <a:spcPct val="80000"/>
              </a:lnSpc>
            </a:pPr>
            <a:r>
              <a:rPr lang="en-US" altLang="en-US" sz="2400"/>
              <a:t>Infection begins when droplet nuclei reach the alveoli</a:t>
            </a:r>
          </a:p>
          <a:p>
            <a:pPr>
              <a:lnSpc>
                <a:spcPct val="80000"/>
              </a:lnSpc>
            </a:pPr>
            <a:r>
              <a:rPr lang="en-US" altLang="en-US" sz="2400"/>
              <a:t>Small number enter the bloodstream and spread throughout the body.</a:t>
            </a:r>
          </a:p>
        </p:txBody>
      </p:sp>
      <p:grpSp>
        <p:nvGrpSpPr>
          <p:cNvPr id="1103877" name="Group 5">
            <a:extLst>
              <a:ext uri="{FF2B5EF4-FFF2-40B4-BE49-F238E27FC236}">
                <a16:creationId xmlns:a16="http://schemas.microsoft.com/office/drawing/2014/main" id="{D5428255-1BC8-65CF-C550-1D42C0527BBB}"/>
              </a:ext>
            </a:extLst>
          </p:cNvPr>
          <p:cNvGrpSpPr>
            <a:grpSpLocks/>
          </p:cNvGrpSpPr>
          <p:nvPr/>
        </p:nvGrpSpPr>
        <p:grpSpPr bwMode="auto">
          <a:xfrm>
            <a:off x="2057400" y="1828800"/>
            <a:ext cx="4648200" cy="3505200"/>
            <a:chOff x="336" y="1401"/>
            <a:chExt cx="3115" cy="1959"/>
          </a:xfrm>
        </p:grpSpPr>
        <p:grpSp>
          <p:nvGrpSpPr>
            <p:cNvPr id="1103878" name="Group 6">
              <a:extLst>
                <a:ext uri="{FF2B5EF4-FFF2-40B4-BE49-F238E27FC236}">
                  <a16:creationId xmlns:a16="http://schemas.microsoft.com/office/drawing/2014/main" id="{B5EAD182-A992-9429-7E01-7DB7A0E7F7A9}"/>
                </a:ext>
              </a:extLst>
            </p:cNvPr>
            <p:cNvGrpSpPr>
              <a:grpSpLocks noChangeAspect="1"/>
            </p:cNvGrpSpPr>
            <p:nvPr/>
          </p:nvGrpSpPr>
          <p:grpSpPr bwMode="auto">
            <a:xfrm>
              <a:off x="336" y="1401"/>
              <a:ext cx="3115" cy="1959"/>
              <a:chOff x="1215" y="1200"/>
              <a:chExt cx="3893" cy="2448"/>
            </a:xfrm>
          </p:grpSpPr>
          <p:sp>
            <p:nvSpPr>
              <p:cNvPr id="1103879" name="Rectangle 7">
                <a:extLst>
                  <a:ext uri="{FF2B5EF4-FFF2-40B4-BE49-F238E27FC236}">
                    <a16:creationId xmlns:a16="http://schemas.microsoft.com/office/drawing/2014/main" id="{E4F6B797-B5B1-0962-1441-17B76BBF828A}"/>
                  </a:ext>
                </a:extLst>
              </p:cNvPr>
              <p:cNvSpPr>
                <a:spLocks noChangeAspect="1" noChangeArrowheads="1"/>
              </p:cNvSpPr>
              <p:nvPr/>
            </p:nvSpPr>
            <p:spPr bwMode="auto">
              <a:xfrm>
                <a:off x="1215" y="1200"/>
                <a:ext cx="3893" cy="244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03880" name="Picture 8">
                <a:extLst>
                  <a:ext uri="{FF2B5EF4-FFF2-40B4-BE49-F238E27FC236}">
                    <a16:creationId xmlns:a16="http://schemas.microsoft.com/office/drawing/2014/main" id="{B67A6409-15C3-3C75-19F3-FD50C22D5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 y="1254"/>
                <a:ext cx="3783" cy="2340"/>
              </a:xfrm>
              <a:prstGeom prst="rect">
                <a:avLst/>
              </a:prstGeom>
              <a:noFill/>
              <a:extLst>
                <a:ext uri="{909E8E84-426E-40DD-AFC4-6F175D3DCCD1}">
                  <a14:hiddenFill xmlns:a14="http://schemas.microsoft.com/office/drawing/2010/main">
                    <a:solidFill>
                      <a:srgbClr val="FFFFFF"/>
                    </a:solidFill>
                  </a14:hiddenFill>
                </a:ext>
              </a:extLst>
            </p:spPr>
          </p:pic>
        </p:grpSp>
        <p:sp>
          <p:nvSpPr>
            <p:cNvPr id="1103881" name="Line 9">
              <a:extLst>
                <a:ext uri="{FF2B5EF4-FFF2-40B4-BE49-F238E27FC236}">
                  <a16:creationId xmlns:a16="http://schemas.microsoft.com/office/drawing/2014/main" id="{A95630C6-5768-5119-23B9-9E4DB345BF60}"/>
                </a:ext>
              </a:extLst>
            </p:cNvPr>
            <p:cNvSpPr>
              <a:spLocks noChangeShapeType="1"/>
            </p:cNvSpPr>
            <p:nvPr/>
          </p:nvSpPr>
          <p:spPr bwMode="auto">
            <a:xfrm>
              <a:off x="1584" y="2016"/>
              <a:ext cx="432" cy="0"/>
            </a:xfrm>
            <a:prstGeom prst="line">
              <a:avLst/>
            </a:prstGeom>
            <a:noFill/>
            <a:ln w="762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62" name="Rectangle 2">
            <a:extLst>
              <a:ext uri="{FF2B5EF4-FFF2-40B4-BE49-F238E27FC236}">
                <a16:creationId xmlns:a16="http://schemas.microsoft.com/office/drawing/2014/main" id="{ABD43975-78E1-18A5-4F7C-286DC0E6D7B6}"/>
              </a:ext>
            </a:extLst>
          </p:cNvPr>
          <p:cNvSpPr>
            <a:spLocks noGrp="1" noChangeArrowheads="1"/>
          </p:cNvSpPr>
          <p:nvPr>
            <p:ph type="title"/>
          </p:nvPr>
        </p:nvSpPr>
        <p:spPr>
          <a:xfrm>
            <a:off x="2667000" y="5334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b">
            <a:normAutofit fontScale="90000"/>
          </a:bodyPr>
          <a:lstStyle/>
          <a:p>
            <a:r>
              <a:rPr lang="en-US" altLang="en-US" sz="4000" b="1"/>
              <a:t>Does everyone who is exposed to TB become infected and get sick?</a:t>
            </a:r>
          </a:p>
        </p:txBody>
      </p:sp>
      <p:sp>
        <p:nvSpPr>
          <p:cNvPr id="1116163" name="Rectangle 3">
            <a:extLst>
              <a:ext uri="{FF2B5EF4-FFF2-40B4-BE49-F238E27FC236}">
                <a16:creationId xmlns:a16="http://schemas.microsoft.com/office/drawing/2014/main" id="{9FCC96C6-4BA2-F810-CEEE-35A2687ED608}"/>
              </a:ext>
            </a:extLst>
          </p:cNvPr>
          <p:cNvSpPr>
            <a:spLocks noGrp="1" noChangeArrowheads="1"/>
          </p:cNvSpPr>
          <p:nvPr>
            <p:ph type="body" idx="1"/>
          </p:nvPr>
        </p:nvSpPr>
        <p:spPr>
          <a:xfrm>
            <a:off x="2667000" y="1600200"/>
            <a:ext cx="7772400" cy="45720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a:bodyPr>
          <a:lstStyle/>
          <a:p>
            <a:pPr>
              <a:lnSpc>
                <a:spcPct val="90000"/>
              </a:lnSpc>
            </a:pPr>
            <a:r>
              <a:rPr lang="en-US" altLang="en-US"/>
              <a:t>Approximately 70% of exposed people will </a:t>
            </a:r>
            <a:r>
              <a:rPr lang="en-US" altLang="en-US" b="1" u="sng"/>
              <a:t>NOT</a:t>
            </a:r>
            <a:r>
              <a:rPr lang="en-US" altLang="en-US"/>
              <a:t> become infected.</a:t>
            </a:r>
          </a:p>
          <a:p>
            <a:pPr>
              <a:lnSpc>
                <a:spcPct val="90000"/>
              </a:lnSpc>
            </a:pPr>
            <a:r>
              <a:rPr lang="en-US" altLang="en-US"/>
              <a:t>Approximately 30% of exposed people will become infected.</a:t>
            </a:r>
          </a:p>
          <a:p>
            <a:pPr lvl="1">
              <a:lnSpc>
                <a:spcPct val="90000"/>
              </a:lnSpc>
            </a:pPr>
            <a:r>
              <a:rPr lang="en-US" altLang="en-US"/>
              <a:t>5% of infected people will develop TB disease within 1-2 years of infection.</a:t>
            </a:r>
          </a:p>
          <a:p>
            <a:pPr lvl="1">
              <a:lnSpc>
                <a:spcPct val="90000"/>
              </a:lnSpc>
            </a:pPr>
            <a:r>
              <a:rPr lang="en-US" altLang="en-US"/>
              <a:t>95% will contain the infection</a:t>
            </a:r>
          </a:p>
          <a:p>
            <a:pPr lvl="2">
              <a:lnSpc>
                <a:spcPct val="90000"/>
              </a:lnSpc>
            </a:pPr>
            <a:r>
              <a:rPr lang="en-US" altLang="en-US"/>
              <a:t>5% will get disease later in life</a:t>
            </a:r>
          </a:p>
          <a:p>
            <a:pPr lvl="2">
              <a:lnSpc>
                <a:spcPct val="90000"/>
              </a:lnSpc>
            </a:pPr>
            <a:r>
              <a:rPr lang="en-US" altLang="en-US"/>
              <a:t>90% will never develop disease.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16163">
                                            <p:txEl>
                                              <p:pRg st="0" end="0"/>
                                            </p:txEl>
                                          </p:spTgt>
                                        </p:tgtEl>
                                        <p:attrNameLst>
                                          <p:attrName>style.visibility</p:attrName>
                                        </p:attrNameLst>
                                      </p:cBhvr>
                                      <p:to>
                                        <p:strVal val="visible"/>
                                      </p:to>
                                    </p:set>
                                    <p:anim calcmode="lin" valueType="num">
                                      <p:cBhvr additive="base">
                                        <p:cTn id="7" dur="500" fill="hold"/>
                                        <p:tgtEl>
                                          <p:spTgt spid="11161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161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16163">
                                            <p:txEl>
                                              <p:pRg st="1" end="1"/>
                                            </p:txEl>
                                          </p:spTgt>
                                        </p:tgtEl>
                                        <p:attrNameLst>
                                          <p:attrName>style.visibility</p:attrName>
                                        </p:attrNameLst>
                                      </p:cBhvr>
                                      <p:to>
                                        <p:strVal val="visible"/>
                                      </p:to>
                                    </p:set>
                                    <p:anim calcmode="lin" valueType="num">
                                      <p:cBhvr additive="base">
                                        <p:cTn id="13" dur="500" fill="hold"/>
                                        <p:tgtEl>
                                          <p:spTgt spid="11161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161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16163">
                                            <p:txEl>
                                              <p:pRg st="2" end="2"/>
                                            </p:txEl>
                                          </p:spTgt>
                                        </p:tgtEl>
                                        <p:attrNameLst>
                                          <p:attrName>style.visibility</p:attrName>
                                        </p:attrNameLst>
                                      </p:cBhvr>
                                      <p:to>
                                        <p:strVal val="visible"/>
                                      </p:to>
                                    </p:set>
                                    <p:anim calcmode="lin" valueType="num">
                                      <p:cBhvr additive="base">
                                        <p:cTn id="19" dur="500" fill="hold"/>
                                        <p:tgtEl>
                                          <p:spTgt spid="11161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161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16163">
                                            <p:txEl>
                                              <p:pRg st="3" end="3"/>
                                            </p:txEl>
                                          </p:spTgt>
                                        </p:tgtEl>
                                        <p:attrNameLst>
                                          <p:attrName>style.visibility</p:attrName>
                                        </p:attrNameLst>
                                      </p:cBhvr>
                                      <p:to>
                                        <p:strVal val="visible"/>
                                      </p:to>
                                    </p:set>
                                    <p:anim calcmode="lin" valueType="num">
                                      <p:cBhvr additive="base">
                                        <p:cTn id="25" dur="500" fill="hold"/>
                                        <p:tgtEl>
                                          <p:spTgt spid="11161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161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16163">
                                            <p:txEl>
                                              <p:pRg st="4" end="4"/>
                                            </p:txEl>
                                          </p:spTgt>
                                        </p:tgtEl>
                                        <p:attrNameLst>
                                          <p:attrName>style.visibility</p:attrName>
                                        </p:attrNameLst>
                                      </p:cBhvr>
                                      <p:to>
                                        <p:strVal val="visible"/>
                                      </p:to>
                                    </p:set>
                                    <p:anim calcmode="lin" valueType="num">
                                      <p:cBhvr additive="base">
                                        <p:cTn id="31" dur="500" fill="hold"/>
                                        <p:tgtEl>
                                          <p:spTgt spid="111616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161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16163">
                                            <p:txEl>
                                              <p:pRg st="5" end="5"/>
                                            </p:txEl>
                                          </p:spTgt>
                                        </p:tgtEl>
                                        <p:attrNameLst>
                                          <p:attrName>style.visibility</p:attrName>
                                        </p:attrNameLst>
                                      </p:cBhvr>
                                      <p:to>
                                        <p:strVal val="visible"/>
                                      </p:to>
                                    </p:set>
                                    <p:anim calcmode="lin" valueType="num">
                                      <p:cBhvr additive="base">
                                        <p:cTn id="37" dur="500" fill="hold"/>
                                        <p:tgtEl>
                                          <p:spTgt spid="111616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1616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63" grpId="0" build="p" bldLvl="5"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screenshot of a cell phone&#10;&#10;Description generated with high confidence">
            <a:extLst>
              <a:ext uri="{FF2B5EF4-FFF2-40B4-BE49-F238E27FC236}">
                <a16:creationId xmlns:a16="http://schemas.microsoft.com/office/drawing/2014/main" id="{079B7E74-475B-CA91-A808-B87DBA7ADE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3322" y="643466"/>
            <a:ext cx="4328212" cy="5566833"/>
          </a:xfrm>
          <a:prstGeom prst="rect">
            <a:avLst/>
          </a:prstGeom>
        </p:spPr>
      </p:pic>
      <p:grpSp>
        <p:nvGrpSpPr>
          <p:cNvPr id="18" name="Group 17">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9"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46203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752600" y="152400"/>
            <a:ext cx="4268788" cy="639762"/>
          </a:xfrm>
          <a:solidFill>
            <a:srgbClr val="C3D69B"/>
          </a:solidFill>
        </p:spPr>
        <p:txBody>
          <a:bodyPr>
            <a:normAutofit/>
          </a:bodyPr>
          <a:lstStyle/>
          <a:p>
            <a:pPr algn="ctr"/>
            <a:r>
              <a:rPr lang="en-US" sz="2800" dirty="0"/>
              <a:t>Latent TB Infection (LTBI)</a:t>
            </a:r>
          </a:p>
        </p:txBody>
      </p:sp>
      <p:sp>
        <p:nvSpPr>
          <p:cNvPr id="9" name="Content Placeholder 8"/>
          <p:cNvSpPr>
            <a:spLocks noGrp="1"/>
          </p:cNvSpPr>
          <p:nvPr>
            <p:ph sz="half" idx="2"/>
          </p:nvPr>
        </p:nvSpPr>
        <p:spPr>
          <a:xfrm>
            <a:off x="1752600" y="792161"/>
            <a:ext cx="4268788" cy="5227639"/>
          </a:xfrm>
          <a:solidFill>
            <a:schemeClr val="accent3">
              <a:lumMod val="20000"/>
              <a:lumOff val="80000"/>
            </a:schemeClr>
          </a:solidFill>
        </p:spPr>
        <p:txBody>
          <a:bodyPr>
            <a:noAutofit/>
          </a:bodyPr>
          <a:lstStyle/>
          <a:p>
            <a:pPr marL="234950" indent="-234950">
              <a:lnSpc>
                <a:spcPts val="2400"/>
              </a:lnSpc>
              <a:spcBef>
                <a:spcPts val="1000"/>
              </a:spcBef>
            </a:pPr>
            <a:r>
              <a:rPr lang="en-US" dirty="0"/>
              <a:t>Small amount of </a:t>
            </a:r>
            <a:r>
              <a:rPr lang="en-US" b="1" dirty="0"/>
              <a:t>inactive tubercle bacilli </a:t>
            </a:r>
            <a:r>
              <a:rPr lang="en-US" dirty="0"/>
              <a:t>in the body </a:t>
            </a:r>
            <a:r>
              <a:rPr lang="en-US" b="1" dirty="0"/>
              <a:t>	</a:t>
            </a:r>
          </a:p>
          <a:p>
            <a:pPr marL="234950" indent="-234950">
              <a:lnSpc>
                <a:spcPts val="2400"/>
              </a:lnSpc>
              <a:spcBef>
                <a:spcPts val="1000"/>
              </a:spcBef>
            </a:pPr>
            <a:r>
              <a:rPr lang="en-US" dirty="0"/>
              <a:t>Tuberculin skin test or interferon-gamma release assay (IGRA) test results usually positive 	</a:t>
            </a:r>
          </a:p>
          <a:p>
            <a:pPr marL="234950" indent="-234950">
              <a:lnSpc>
                <a:spcPts val="2400"/>
              </a:lnSpc>
              <a:spcBef>
                <a:spcPts val="1000"/>
              </a:spcBef>
            </a:pPr>
            <a:r>
              <a:rPr lang="en-US" b="1" dirty="0"/>
              <a:t>Chest x-ray </a:t>
            </a:r>
            <a:r>
              <a:rPr lang="en-US" dirty="0"/>
              <a:t>usually </a:t>
            </a:r>
            <a:r>
              <a:rPr lang="en-US" b="1" dirty="0">
                <a:solidFill>
                  <a:schemeClr val="accent6">
                    <a:lumMod val="75000"/>
                  </a:schemeClr>
                </a:solidFill>
              </a:rPr>
              <a:t>normal	</a:t>
            </a:r>
          </a:p>
          <a:p>
            <a:pPr marL="234950" indent="-234950">
              <a:lnSpc>
                <a:spcPts val="2400"/>
              </a:lnSpc>
              <a:spcBef>
                <a:spcPts val="1000"/>
              </a:spcBef>
            </a:pPr>
            <a:r>
              <a:rPr lang="en-US" dirty="0"/>
              <a:t>Sputum smears and cultures </a:t>
            </a:r>
            <a:r>
              <a:rPr lang="en-US" b="1" dirty="0">
                <a:solidFill>
                  <a:schemeClr val="accent6">
                    <a:lumMod val="75000"/>
                  </a:schemeClr>
                </a:solidFill>
              </a:rPr>
              <a:t>negative</a:t>
            </a:r>
            <a:r>
              <a:rPr lang="en-US" b="1" dirty="0"/>
              <a:t> 	</a:t>
            </a:r>
          </a:p>
          <a:p>
            <a:pPr marL="234950" indent="-234950">
              <a:lnSpc>
                <a:spcPts val="2400"/>
              </a:lnSpc>
              <a:spcBef>
                <a:spcPts val="1000"/>
              </a:spcBef>
            </a:pPr>
            <a:r>
              <a:rPr lang="en-US" b="1" dirty="0"/>
              <a:t>No symptoms </a:t>
            </a:r>
            <a:br>
              <a:rPr lang="en-US" b="1" dirty="0"/>
            </a:br>
            <a:r>
              <a:rPr lang="en-US" b="1" dirty="0"/>
              <a:t>	</a:t>
            </a:r>
          </a:p>
          <a:p>
            <a:pPr marL="234950" indent="-234950">
              <a:lnSpc>
                <a:spcPts val="2400"/>
              </a:lnSpc>
              <a:spcBef>
                <a:spcPts val="1000"/>
              </a:spcBef>
            </a:pPr>
            <a:r>
              <a:rPr lang="en-US" b="1" dirty="0"/>
              <a:t>Not infectious</a:t>
            </a:r>
            <a:br>
              <a:rPr lang="en-US" b="1" dirty="0"/>
            </a:br>
            <a:endParaRPr lang="en-US" b="1" dirty="0"/>
          </a:p>
          <a:p>
            <a:pPr marL="234950" indent="-234950">
              <a:lnSpc>
                <a:spcPts val="2400"/>
              </a:lnSpc>
              <a:spcBef>
                <a:spcPts val="1000"/>
              </a:spcBef>
            </a:pPr>
            <a:r>
              <a:rPr lang="en-US" b="1" dirty="0"/>
              <a:t>Not a case </a:t>
            </a:r>
            <a:r>
              <a:rPr lang="en-US" dirty="0"/>
              <a:t>of TB </a:t>
            </a:r>
          </a:p>
        </p:txBody>
      </p:sp>
      <p:sp>
        <p:nvSpPr>
          <p:cNvPr id="10" name="Text Placeholder 9"/>
          <p:cNvSpPr>
            <a:spLocks noGrp="1"/>
          </p:cNvSpPr>
          <p:nvPr>
            <p:ph type="body" sz="quarter" idx="3"/>
          </p:nvPr>
        </p:nvSpPr>
        <p:spPr>
          <a:xfrm>
            <a:off x="6169026" y="152400"/>
            <a:ext cx="4270375" cy="639762"/>
          </a:xfrm>
          <a:solidFill>
            <a:schemeClr val="accent1">
              <a:lumMod val="60000"/>
              <a:lumOff val="40000"/>
            </a:schemeClr>
          </a:solidFill>
        </p:spPr>
        <p:txBody>
          <a:bodyPr>
            <a:normAutofit/>
          </a:bodyPr>
          <a:lstStyle/>
          <a:p>
            <a:pPr algn="ctr"/>
            <a:r>
              <a:rPr lang="en-US" sz="2800" dirty="0"/>
              <a:t>Active TB Disease</a:t>
            </a:r>
          </a:p>
        </p:txBody>
      </p:sp>
      <p:sp>
        <p:nvSpPr>
          <p:cNvPr id="11" name="Content Placeholder 10"/>
          <p:cNvSpPr>
            <a:spLocks noGrp="1"/>
          </p:cNvSpPr>
          <p:nvPr>
            <p:ph sz="quarter" idx="4"/>
          </p:nvPr>
        </p:nvSpPr>
        <p:spPr>
          <a:xfrm>
            <a:off x="6169026" y="792161"/>
            <a:ext cx="4270375" cy="5227639"/>
          </a:xfrm>
          <a:solidFill>
            <a:schemeClr val="accent1">
              <a:lumMod val="20000"/>
              <a:lumOff val="80000"/>
            </a:schemeClr>
          </a:solidFill>
        </p:spPr>
        <p:txBody>
          <a:bodyPr>
            <a:noAutofit/>
          </a:bodyPr>
          <a:lstStyle/>
          <a:p>
            <a:pPr marL="234950" indent="-234950">
              <a:lnSpc>
                <a:spcPts val="2400"/>
              </a:lnSpc>
              <a:spcBef>
                <a:spcPts val="1000"/>
              </a:spcBef>
            </a:pPr>
            <a:r>
              <a:rPr lang="en-US" dirty="0"/>
              <a:t>Large number of </a:t>
            </a:r>
            <a:r>
              <a:rPr lang="en-US" b="1" dirty="0"/>
              <a:t>active tubercle bacilli </a:t>
            </a:r>
            <a:r>
              <a:rPr lang="en-US" dirty="0"/>
              <a:t>in the body </a:t>
            </a:r>
          </a:p>
          <a:p>
            <a:pPr marL="234950" indent="-234950">
              <a:lnSpc>
                <a:spcPts val="2400"/>
              </a:lnSpc>
              <a:spcBef>
                <a:spcPts val="1000"/>
              </a:spcBef>
            </a:pPr>
            <a:r>
              <a:rPr lang="en-US" dirty="0"/>
              <a:t>Tuberculin skin test or interferon-gamma release assay (IGRA) test results usually positive 	</a:t>
            </a:r>
          </a:p>
          <a:p>
            <a:pPr marL="234950" indent="-234950">
              <a:lnSpc>
                <a:spcPts val="2400"/>
              </a:lnSpc>
              <a:spcBef>
                <a:spcPts val="1000"/>
              </a:spcBef>
            </a:pPr>
            <a:r>
              <a:rPr lang="en-US" b="1" dirty="0"/>
              <a:t>Chest x-ray </a:t>
            </a:r>
            <a:r>
              <a:rPr lang="en-US" dirty="0"/>
              <a:t>may be </a:t>
            </a:r>
            <a:r>
              <a:rPr lang="en-US" b="1" dirty="0">
                <a:solidFill>
                  <a:srgbClr val="C00000"/>
                </a:solidFill>
              </a:rPr>
              <a:t>abnormal</a:t>
            </a:r>
            <a:r>
              <a:rPr lang="en-US" b="1" dirty="0"/>
              <a:t> </a:t>
            </a:r>
          </a:p>
          <a:p>
            <a:pPr marL="234950" indent="-234950">
              <a:lnSpc>
                <a:spcPts val="2400"/>
              </a:lnSpc>
              <a:spcBef>
                <a:spcPts val="1000"/>
              </a:spcBef>
            </a:pPr>
            <a:r>
              <a:rPr lang="en-US" dirty="0"/>
              <a:t>Sputum smears and cultures may be </a:t>
            </a:r>
            <a:r>
              <a:rPr lang="en-US" b="1" dirty="0">
                <a:solidFill>
                  <a:srgbClr val="C00000"/>
                </a:solidFill>
              </a:rPr>
              <a:t>positive</a:t>
            </a:r>
            <a:r>
              <a:rPr lang="en-US" b="1" dirty="0"/>
              <a:t> 	</a:t>
            </a:r>
          </a:p>
          <a:p>
            <a:pPr marL="234950" indent="-234950">
              <a:lnSpc>
                <a:spcPts val="2400"/>
              </a:lnSpc>
              <a:spcBef>
                <a:spcPts val="1000"/>
              </a:spcBef>
            </a:pPr>
            <a:r>
              <a:rPr lang="en-US" b="1" dirty="0"/>
              <a:t>May feel sick/symptoms </a:t>
            </a:r>
            <a:r>
              <a:rPr lang="en-US" dirty="0"/>
              <a:t>such as cough, fever, weight loss 	</a:t>
            </a:r>
          </a:p>
          <a:p>
            <a:pPr marL="234950" indent="-234950">
              <a:lnSpc>
                <a:spcPts val="2400"/>
              </a:lnSpc>
              <a:spcBef>
                <a:spcPts val="1000"/>
              </a:spcBef>
            </a:pPr>
            <a:r>
              <a:rPr lang="en-US" b="1" dirty="0"/>
              <a:t>May be infectious </a:t>
            </a:r>
            <a:r>
              <a:rPr lang="en-US" dirty="0"/>
              <a:t>before treatment 	</a:t>
            </a:r>
          </a:p>
          <a:p>
            <a:pPr marL="234950" indent="-234950">
              <a:lnSpc>
                <a:spcPts val="2400"/>
              </a:lnSpc>
              <a:spcBef>
                <a:spcPts val="1000"/>
              </a:spcBef>
            </a:pPr>
            <a:r>
              <a:rPr lang="en-US" b="1" dirty="0"/>
              <a:t>A case of TB 	</a:t>
            </a:r>
          </a:p>
        </p:txBody>
      </p:sp>
      <p:sp>
        <p:nvSpPr>
          <p:cNvPr id="12" name="TextBox 11"/>
          <p:cNvSpPr txBox="1"/>
          <p:nvPr/>
        </p:nvSpPr>
        <p:spPr>
          <a:xfrm>
            <a:off x="1752600" y="6096000"/>
            <a:ext cx="8763000" cy="630942"/>
          </a:xfrm>
          <a:prstGeom prst="rect">
            <a:avLst/>
          </a:prstGeom>
          <a:noFill/>
        </p:spPr>
        <p:txBody>
          <a:bodyPr wrap="square" rtlCol="0">
            <a:spAutoFit/>
          </a:bodyPr>
          <a:lstStyle/>
          <a:p>
            <a:pPr>
              <a:lnSpc>
                <a:spcPts val="2100"/>
              </a:lnSpc>
            </a:pPr>
            <a:r>
              <a:rPr lang="en-US" i="1" dirty="0">
                <a:solidFill>
                  <a:prstClr val="black"/>
                </a:solidFill>
                <a:latin typeface="Calibri"/>
              </a:rPr>
              <a:t>Source: Adapted from: CDC. Transmission and Pathogenesis of Tuberculosis. Self-Study Modules on TB. US DHHS. Atlanta, GA; 2019:18.</a:t>
            </a:r>
            <a:endParaRPr lang="en-US" sz="2000" i="1" dirty="0">
              <a:solidFill>
                <a:prstClr val="black"/>
              </a:solidFill>
              <a:latin typeface="Calibri"/>
            </a:endParaRPr>
          </a:p>
        </p:txBody>
      </p:sp>
      <p:sp>
        <p:nvSpPr>
          <p:cNvPr id="2" name="Slide Number Placeholder 1"/>
          <p:cNvSpPr>
            <a:spLocks noGrp="1"/>
          </p:cNvSpPr>
          <p:nvPr>
            <p:ph type="sldNum" sz="quarter" idx="12"/>
          </p:nvPr>
        </p:nvSpPr>
        <p:spPr/>
        <p:txBody>
          <a:bodyPr/>
          <a:lstStyle/>
          <a:p>
            <a:fld id="{8A98E35A-D55B-4D8F-9DC4-66CD80559565}" type="slidenum">
              <a:rPr lang="en-US">
                <a:solidFill>
                  <a:prstClr val="black">
                    <a:tint val="75000"/>
                  </a:prstClr>
                </a:solidFill>
                <a:latin typeface="Calibri"/>
              </a:rPr>
              <a:pPr/>
              <a:t>48</a:t>
            </a:fld>
            <a:endParaRPr lang="en-US">
              <a:solidFill>
                <a:prstClr val="black">
                  <a:tint val="75000"/>
                </a:prstClr>
              </a:solidFill>
              <a:latin typeface="Calibri"/>
            </a:endParaRP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b="0" dirty="0">
                <a:solidFill>
                  <a:schemeClr val="tx1"/>
                </a:solidFill>
                <a:latin typeface="+mj-lt"/>
              </a:rPr>
              <a:t>Persons at Risk for Developing TB Disease</a:t>
            </a:r>
          </a:p>
        </p:txBody>
      </p:sp>
      <p:graphicFrame>
        <p:nvGraphicFramePr>
          <p:cNvPr id="7" name="Content Placeholder 6">
            <a:extLst>
              <a:ext uri="{FF2B5EF4-FFF2-40B4-BE49-F238E27FC236}">
                <a16:creationId xmlns:a16="http://schemas.microsoft.com/office/drawing/2014/main" id="{5314D56A-5942-41B5-99AD-595015993907}"/>
              </a:ext>
            </a:extLst>
          </p:cNvPr>
          <p:cNvGraphicFramePr>
            <a:graphicFrameLocks noGrp="1"/>
          </p:cNvGraphicFramePr>
          <p:nvPr>
            <p:ph idx="1"/>
          </p:nvPr>
        </p:nvGraphicFramePr>
        <p:xfrm>
          <a:off x="838200" y="1472699"/>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335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524000" y="568326"/>
            <a:ext cx="8515350" cy="879475"/>
          </a:xfrm>
        </p:spPr>
        <p:txBody>
          <a:bodyPr>
            <a:normAutofit fontScale="90000"/>
          </a:bodyPr>
          <a:lstStyle/>
          <a:p>
            <a:r>
              <a:rPr lang="en-US" dirty="0">
                <a:ea typeface="ヒラギノ角ゴ Pro W3" charset="-128"/>
              </a:rPr>
              <a:t>Why do we need to care about TB in the rest of the world? </a:t>
            </a:r>
          </a:p>
        </p:txBody>
      </p:sp>
      <p:pic>
        <p:nvPicPr>
          <p:cNvPr id="62467" name="Picture 3" descr="washingtonpost_com"/>
          <p:cNvPicPr>
            <a:picLocks noChangeAspect="1" noChangeArrowheads="1"/>
          </p:cNvPicPr>
          <p:nvPr/>
        </p:nvPicPr>
        <p:blipFill>
          <a:blip r:embed="rId3" cstate="print"/>
          <a:srcRect/>
          <a:stretch>
            <a:fillRect/>
          </a:stretch>
        </p:blipFill>
        <p:spPr bwMode="auto">
          <a:xfrm>
            <a:off x="2878138" y="1600200"/>
            <a:ext cx="6299200" cy="48006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0ADE7-2FE2-4F0E-BF7E-41FB12DB809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TB Exposure Risks</a:t>
            </a:r>
          </a:p>
        </p:txBody>
      </p:sp>
      <p:sp>
        <p:nvSpPr>
          <p:cNvPr id="3" name="Content Placeholder 2">
            <a:extLst>
              <a:ext uri="{FF2B5EF4-FFF2-40B4-BE49-F238E27FC236}">
                <a16:creationId xmlns:a16="http://schemas.microsoft.com/office/drawing/2014/main" id="{1B6F32A1-D235-4F82-B485-0AA863C93170}"/>
              </a:ext>
            </a:extLst>
          </p:cNvPr>
          <p:cNvSpPr>
            <a:spLocks noGrp="1"/>
          </p:cNvSpPr>
          <p:nvPr>
            <p:ph sz="half" idx="1"/>
          </p:nvPr>
        </p:nvSpPr>
        <p:spPr>
          <a:xfrm>
            <a:off x="640080" y="2872899"/>
            <a:ext cx="5119036" cy="3320668"/>
          </a:xfrm>
        </p:spPr>
        <p:txBody>
          <a:bodyPr vert="horz" lIns="91440" tIns="45720" rIns="91440" bIns="45720" rtlCol="0">
            <a:normAutofit lnSpcReduction="10000"/>
          </a:bodyPr>
          <a:lstStyle/>
          <a:p>
            <a:pPr marL="0" indent="0">
              <a:buNone/>
            </a:pPr>
            <a:r>
              <a:rPr lang="en-US" altLang="en-US" sz="2000" b="1" dirty="0"/>
              <a:t>Persons at risk for exposure to persons with TB disease include:</a:t>
            </a:r>
            <a:endParaRPr lang="en-US" sz="2000" b="1" dirty="0"/>
          </a:p>
          <a:p>
            <a:pPr>
              <a:spcBef>
                <a:spcPct val="35000"/>
              </a:spcBef>
            </a:pPr>
            <a:r>
              <a:rPr lang="en-US" altLang="en-US" sz="2000" dirty="0"/>
              <a:t>Close contacts to person with infectious TB</a:t>
            </a:r>
          </a:p>
          <a:p>
            <a:pPr algn="l">
              <a:buFont typeface="Arial" panose="020B0604020202020204" pitchFamily="34" charset="0"/>
              <a:buChar char="•"/>
            </a:pPr>
            <a:r>
              <a:rPr lang="en-US" sz="2000" b="0" i="0" dirty="0">
                <a:solidFill>
                  <a:srgbClr val="000000"/>
                </a:solidFill>
                <a:effectLst/>
              </a:rPr>
              <a:t>Persons who have immigrated from areas of the world with high rates of TB</a:t>
            </a:r>
          </a:p>
          <a:p>
            <a:pPr algn="l">
              <a:buFont typeface="Arial" panose="020B0604020202020204" pitchFamily="34" charset="0"/>
              <a:buChar char="•"/>
            </a:pPr>
            <a:r>
              <a:rPr lang="en-US" sz="2000" b="0" i="0" dirty="0">
                <a:solidFill>
                  <a:srgbClr val="000000"/>
                </a:solidFill>
                <a:effectLst/>
              </a:rPr>
              <a:t>Persons who work or reside with people who are at high risk for TB in facilities or institutions such as hospitals, homeless shelters, correctional facilities, nursing homes, and residential homes for those with HIV</a:t>
            </a:r>
          </a:p>
          <a:p>
            <a:pPr>
              <a:spcBef>
                <a:spcPct val="35000"/>
              </a:spcBef>
            </a:pPr>
            <a:endParaRPr lang="en-US" sz="2000" dirty="0"/>
          </a:p>
        </p:txBody>
      </p:sp>
      <p:pic>
        <p:nvPicPr>
          <p:cNvPr id="7" name="Content Placeholder 6">
            <a:extLst>
              <a:ext uri="{FF2B5EF4-FFF2-40B4-BE49-F238E27FC236}">
                <a16:creationId xmlns:a16="http://schemas.microsoft.com/office/drawing/2014/main" id="{C76B59E8-BE59-4253-9C0E-0C5FF3695D29}"/>
              </a:ext>
            </a:extLst>
          </p:cNvPr>
          <p:cNvPicPr>
            <a:picLocks noGrp="1" noChangeAspect="1"/>
          </p:cNvPicPr>
          <p:nvPr>
            <p:ph sz="half" idx="2"/>
          </p:nvPr>
        </p:nvPicPr>
        <p:blipFill>
          <a:blip r:embed="rId3"/>
          <a:stretch>
            <a:fillRect/>
          </a:stretch>
        </p:blipFill>
        <p:spPr>
          <a:xfrm>
            <a:off x="5648762" y="1598435"/>
            <a:ext cx="6497808" cy="4362980"/>
          </a:xfrm>
        </p:spPr>
      </p:pic>
      <p:sp>
        <p:nvSpPr>
          <p:cNvPr id="8" name="TextBox 7">
            <a:extLst>
              <a:ext uri="{FF2B5EF4-FFF2-40B4-BE49-F238E27FC236}">
                <a16:creationId xmlns:a16="http://schemas.microsoft.com/office/drawing/2014/main" id="{4684CC50-8211-4E75-912D-BAECAAE6A755}"/>
              </a:ext>
            </a:extLst>
          </p:cNvPr>
          <p:cNvSpPr txBox="1"/>
          <p:nvPr/>
        </p:nvSpPr>
        <p:spPr>
          <a:xfrm>
            <a:off x="6111240" y="5745971"/>
            <a:ext cx="5572851" cy="215444"/>
          </a:xfrm>
          <a:prstGeom prst="rect">
            <a:avLst/>
          </a:prstGeom>
          <a:noFill/>
        </p:spPr>
        <p:txBody>
          <a:bodyPr wrap="square" rtlCol="0">
            <a:spAutoFit/>
          </a:bodyPr>
          <a:lstStyle/>
          <a:p>
            <a:r>
              <a:rPr lang="en-US" sz="800" dirty="0"/>
              <a:t>Source: WHO Global TB Report 2020 </a:t>
            </a:r>
            <a:r>
              <a:rPr lang="en-US" sz="800" dirty="0">
                <a:hlinkClick r:id="rId4"/>
              </a:rPr>
              <a:t>https://apps.who.int/iris/bitstream/handle/10665/336069/9789240013131-eng.pdf</a:t>
            </a:r>
            <a:r>
              <a:rPr lang="en-US" sz="800" dirty="0"/>
              <a:t> </a:t>
            </a:r>
          </a:p>
        </p:txBody>
      </p:sp>
    </p:spTree>
    <p:extLst>
      <p:ext uri="{BB962C8B-B14F-4D97-AF65-F5344CB8AC3E}">
        <p14:creationId xmlns:p14="http://schemas.microsoft.com/office/powerpoint/2010/main" val="2620595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83F023-9FE0-411A-A700-1620F46964AF}"/>
              </a:ext>
            </a:extLst>
          </p:cNvPr>
          <p:cNvSpPr>
            <a:spLocks noGrp="1"/>
          </p:cNvSpPr>
          <p:nvPr>
            <p:ph type="title"/>
          </p:nvPr>
        </p:nvSpPr>
        <p:spPr/>
        <p:txBody>
          <a:bodyPr/>
          <a:lstStyle/>
          <a:p>
            <a:r>
              <a:rPr lang="en-US" dirty="0"/>
              <a:t>Risk for Progression to Disease </a:t>
            </a:r>
            <a:r>
              <a:rPr lang="en-US" u="sng" dirty="0"/>
              <a:t>after infection</a:t>
            </a:r>
          </a:p>
        </p:txBody>
      </p:sp>
      <p:sp>
        <p:nvSpPr>
          <p:cNvPr id="2" name="Text Placeholder 1">
            <a:extLst>
              <a:ext uri="{FF2B5EF4-FFF2-40B4-BE49-F238E27FC236}">
                <a16:creationId xmlns:a16="http://schemas.microsoft.com/office/drawing/2014/main" id="{EB517301-E374-43C9-A0C6-690714CDADF1}"/>
              </a:ext>
            </a:extLst>
          </p:cNvPr>
          <p:cNvSpPr>
            <a:spLocks noGrp="1"/>
          </p:cNvSpPr>
          <p:nvPr>
            <p:ph type="body" idx="1"/>
          </p:nvPr>
        </p:nvSpPr>
        <p:spPr/>
        <p:txBody>
          <a:bodyPr/>
          <a:lstStyle/>
          <a:p>
            <a:r>
              <a:rPr lang="en-US" sz="2400" dirty="0"/>
              <a:t>Persons who have been Recently Infected with TB Bacteria</a:t>
            </a:r>
          </a:p>
        </p:txBody>
      </p:sp>
      <p:sp>
        <p:nvSpPr>
          <p:cNvPr id="5" name="Content Placeholder 4">
            <a:extLst>
              <a:ext uri="{FF2B5EF4-FFF2-40B4-BE49-F238E27FC236}">
                <a16:creationId xmlns:a16="http://schemas.microsoft.com/office/drawing/2014/main" id="{1B7ABF74-8201-4203-8854-505E2507C6BC}"/>
              </a:ext>
            </a:extLst>
          </p:cNvPr>
          <p:cNvSpPr>
            <a:spLocks noGrp="1"/>
          </p:cNvSpPr>
          <p:nvPr>
            <p:ph sz="half" idx="2"/>
          </p:nvPr>
        </p:nvSpPr>
        <p:spPr>
          <a:xfrm>
            <a:off x="839789" y="2505075"/>
            <a:ext cx="4597625" cy="3684588"/>
          </a:xfrm>
        </p:spPr>
        <p:txBody>
          <a:bodyPr>
            <a:normAutofit fontScale="70000" lnSpcReduction="20000"/>
          </a:bodyPr>
          <a:lstStyle/>
          <a:p>
            <a:r>
              <a:rPr lang="en-US" sz="2900" dirty="0"/>
              <a:t>Children less than 5 years of age who have a positive TB test</a:t>
            </a:r>
          </a:p>
          <a:p>
            <a:r>
              <a:rPr lang="en-US" sz="2900" dirty="0"/>
              <a:t>Groups with high rates of TB transmission, such as homeless persons, injection drug users, and persons with HIV infection</a:t>
            </a:r>
          </a:p>
          <a:p>
            <a:r>
              <a:rPr lang="en-US" sz="2900" dirty="0"/>
              <a:t>Recent converters (first 2 years after conversion)</a:t>
            </a:r>
          </a:p>
          <a:p>
            <a:pPr marL="0" indent="0">
              <a:buNone/>
            </a:pPr>
            <a:endParaRPr lang="en-US" dirty="0"/>
          </a:p>
        </p:txBody>
      </p:sp>
      <p:sp>
        <p:nvSpPr>
          <p:cNvPr id="3" name="Text Placeholder 2">
            <a:extLst>
              <a:ext uri="{FF2B5EF4-FFF2-40B4-BE49-F238E27FC236}">
                <a16:creationId xmlns:a16="http://schemas.microsoft.com/office/drawing/2014/main" id="{F129E800-F4DA-44D4-A741-AA9269813BA8}"/>
              </a:ext>
            </a:extLst>
          </p:cNvPr>
          <p:cNvSpPr>
            <a:spLocks noGrp="1"/>
          </p:cNvSpPr>
          <p:nvPr>
            <p:ph type="body" sz="quarter" idx="3"/>
          </p:nvPr>
        </p:nvSpPr>
        <p:spPr/>
        <p:txBody>
          <a:bodyPr/>
          <a:lstStyle/>
          <a:p>
            <a:r>
              <a:rPr lang="en-US" sz="2400" dirty="0"/>
              <a:t>Persons with Medical Conditions that Weaken the Immune System</a:t>
            </a:r>
          </a:p>
        </p:txBody>
      </p:sp>
      <p:sp>
        <p:nvSpPr>
          <p:cNvPr id="6" name="Content Placeholder 5">
            <a:extLst>
              <a:ext uri="{FF2B5EF4-FFF2-40B4-BE49-F238E27FC236}">
                <a16:creationId xmlns:a16="http://schemas.microsoft.com/office/drawing/2014/main" id="{594A71BD-2B7D-4B78-845C-C73FDEF050AD}"/>
              </a:ext>
            </a:extLst>
          </p:cNvPr>
          <p:cNvSpPr>
            <a:spLocks noGrp="1"/>
          </p:cNvSpPr>
          <p:nvPr>
            <p:ph sz="quarter" idx="4"/>
          </p:nvPr>
        </p:nvSpPr>
        <p:spPr>
          <a:xfrm>
            <a:off x="6096000" y="2505075"/>
            <a:ext cx="5259389" cy="3684588"/>
          </a:xfrm>
        </p:spPr>
        <p:txBody>
          <a:bodyPr numCol="2">
            <a:normAutofit fontScale="70000" lnSpcReduction="20000"/>
          </a:bodyPr>
          <a:lstStyle/>
          <a:p>
            <a:r>
              <a:rPr lang="en-US" sz="2900" dirty="0"/>
              <a:t>Babies and young children often have weak immune systems. </a:t>
            </a:r>
          </a:p>
          <a:p>
            <a:r>
              <a:rPr lang="en-US" sz="2900" dirty="0"/>
              <a:t>HIV infection </a:t>
            </a:r>
          </a:p>
          <a:p>
            <a:r>
              <a:rPr lang="en-US" sz="2900" dirty="0"/>
              <a:t>Substance abuse</a:t>
            </a:r>
          </a:p>
          <a:p>
            <a:r>
              <a:rPr lang="en-US" sz="2900" dirty="0"/>
              <a:t>Silicosis</a:t>
            </a:r>
          </a:p>
          <a:p>
            <a:r>
              <a:rPr lang="en-US" sz="2900" dirty="0"/>
              <a:t>Diabetes mellitus</a:t>
            </a:r>
          </a:p>
          <a:p>
            <a:r>
              <a:rPr lang="en-US" sz="2900" dirty="0"/>
              <a:t>Severe kidney disease</a:t>
            </a:r>
          </a:p>
          <a:p>
            <a:r>
              <a:rPr lang="en-US" sz="2900" dirty="0"/>
              <a:t>Low body weight</a:t>
            </a:r>
          </a:p>
          <a:p>
            <a:r>
              <a:rPr lang="en-US" sz="2900" dirty="0"/>
              <a:t>Organ transplants</a:t>
            </a:r>
          </a:p>
          <a:p>
            <a:r>
              <a:rPr lang="en-US" sz="2900" dirty="0"/>
              <a:t>Head and neck cancer</a:t>
            </a:r>
          </a:p>
          <a:p>
            <a:r>
              <a:rPr lang="en-US" sz="2900" dirty="0"/>
              <a:t>Medical treatments such as corticosteroids or organ transplant</a:t>
            </a:r>
          </a:p>
          <a:p>
            <a:r>
              <a:rPr lang="en-US" sz="2900" dirty="0"/>
              <a:t>Specialized treatment such as </a:t>
            </a:r>
            <a:r>
              <a:rPr lang="en-US" altLang="en-US" sz="2900" dirty="0"/>
              <a:t>TNF-</a:t>
            </a:r>
            <a:r>
              <a:rPr lang="el-GR" altLang="en-US" sz="2900" dirty="0">
                <a:cs typeface="Arial" pitchFamily="34" charset="0"/>
              </a:rPr>
              <a:t>α</a:t>
            </a:r>
            <a:r>
              <a:rPr lang="en-US" altLang="en-US" sz="2900" dirty="0">
                <a:cs typeface="Arial" pitchFamily="34" charset="0"/>
              </a:rPr>
              <a:t> antagonists</a:t>
            </a:r>
            <a:r>
              <a:rPr lang="en-US" sz="2900" dirty="0"/>
              <a:t> for rheumatoid arthritis or Crohn’s disease</a:t>
            </a:r>
          </a:p>
          <a:p>
            <a:pPr marL="0" indent="0">
              <a:buNone/>
            </a:pPr>
            <a:endParaRPr lang="en-US" dirty="0"/>
          </a:p>
        </p:txBody>
      </p:sp>
    </p:spTree>
    <p:extLst>
      <p:ext uri="{BB962C8B-B14F-4D97-AF65-F5344CB8AC3E}">
        <p14:creationId xmlns:p14="http://schemas.microsoft.com/office/powerpoint/2010/main" val="35015375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2">
            <a:extLst>
              <a:ext uri="{FF2B5EF4-FFF2-40B4-BE49-F238E27FC236}">
                <a16:creationId xmlns:a16="http://schemas.microsoft.com/office/drawing/2014/main" id="{8417D803-EA0B-8049-9FCE-8B2B7EC33F07}"/>
              </a:ext>
            </a:extLst>
          </p:cNvPr>
          <p:cNvSpPr>
            <a:spLocks noGrp="1" noChangeArrowheads="1"/>
          </p:cNvSpPr>
          <p:nvPr>
            <p:ph type="title"/>
          </p:nvPr>
        </p:nvSpPr>
        <p:spPr>
          <a:xfrm>
            <a:off x="2667000" y="457200"/>
            <a:ext cx="7772400" cy="1143000"/>
          </a:xfrm>
        </p:spPr>
        <p:txBody>
          <a:bodyPr>
            <a:normAutofit fontScale="90000"/>
          </a:bodyPr>
          <a:lstStyle/>
          <a:p>
            <a:r>
              <a:rPr lang="en-US" altLang="en-US" b="1"/>
              <a:t>TB Pathogenesis</a:t>
            </a:r>
            <a:br>
              <a:rPr lang="en-US" altLang="en-US" b="1"/>
            </a:br>
            <a:r>
              <a:rPr lang="en-US" altLang="en-US" b="1"/>
              <a:t>Progression to TB disease</a:t>
            </a:r>
          </a:p>
        </p:txBody>
      </p:sp>
      <p:grpSp>
        <p:nvGrpSpPr>
          <p:cNvPr id="1118211" name="Group 3">
            <a:extLst>
              <a:ext uri="{FF2B5EF4-FFF2-40B4-BE49-F238E27FC236}">
                <a16:creationId xmlns:a16="http://schemas.microsoft.com/office/drawing/2014/main" id="{DC98DA04-6D11-25B4-7654-3B997D9DA62C}"/>
              </a:ext>
            </a:extLst>
          </p:cNvPr>
          <p:cNvGrpSpPr>
            <a:grpSpLocks/>
          </p:cNvGrpSpPr>
          <p:nvPr/>
        </p:nvGrpSpPr>
        <p:grpSpPr bwMode="auto">
          <a:xfrm>
            <a:off x="2057401" y="1773239"/>
            <a:ext cx="2809875" cy="4186237"/>
            <a:chOff x="432" y="1117"/>
            <a:chExt cx="1770" cy="2637"/>
          </a:xfrm>
        </p:grpSpPr>
        <p:grpSp>
          <p:nvGrpSpPr>
            <p:cNvPr id="1118212" name="Group 4">
              <a:extLst>
                <a:ext uri="{FF2B5EF4-FFF2-40B4-BE49-F238E27FC236}">
                  <a16:creationId xmlns:a16="http://schemas.microsoft.com/office/drawing/2014/main" id="{5A31F12B-3A46-D665-469F-DF819E7533A9}"/>
                </a:ext>
              </a:extLst>
            </p:cNvPr>
            <p:cNvGrpSpPr>
              <a:grpSpLocks/>
            </p:cNvGrpSpPr>
            <p:nvPr/>
          </p:nvGrpSpPr>
          <p:grpSpPr bwMode="auto">
            <a:xfrm>
              <a:off x="459" y="1117"/>
              <a:ext cx="1743" cy="2637"/>
              <a:chOff x="459" y="1104"/>
              <a:chExt cx="1743" cy="2637"/>
            </a:xfrm>
          </p:grpSpPr>
          <p:grpSp>
            <p:nvGrpSpPr>
              <p:cNvPr id="1118213" name="Group 5">
                <a:extLst>
                  <a:ext uri="{FF2B5EF4-FFF2-40B4-BE49-F238E27FC236}">
                    <a16:creationId xmlns:a16="http://schemas.microsoft.com/office/drawing/2014/main" id="{4033E58E-4EDC-38AF-8D66-45096320DC40}"/>
                  </a:ext>
                </a:extLst>
              </p:cNvPr>
              <p:cNvGrpSpPr>
                <a:grpSpLocks/>
              </p:cNvGrpSpPr>
              <p:nvPr/>
            </p:nvGrpSpPr>
            <p:grpSpPr bwMode="auto">
              <a:xfrm>
                <a:off x="459" y="1104"/>
                <a:ext cx="1013" cy="2637"/>
                <a:chOff x="545" y="1082"/>
                <a:chExt cx="1013" cy="2637"/>
              </a:xfrm>
            </p:grpSpPr>
            <p:sp>
              <p:nvSpPr>
                <p:cNvPr id="1118214" name="Text Box 6">
                  <a:extLst>
                    <a:ext uri="{FF2B5EF4-FFF2-40B4-BE49-F238E27FC236}">
                      <a16:creationId xmlns:a16="http://schemas.microsoft.com/office/drawing/2014/main" id="{3FE01DF3-FAA9-ECBD-F7AD-79DDEF349C2F}"/>
                    </a:ext>
                  </a:extLst>
                </p:cNvPr>
                <p:cNvSpPr txBox="1">
                  <a:spLocks noChangeArrowheads="1"/>
                </p:cNvSpPr>
                <p:nvPr/>
              </p:nvSpPr>
              <p:spPr bwMode="auto">
                <a:xfrm>
                  <a:off x="570" y="1082"/>
                  <a:ext cx="96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TB infection</a:t>
                  </a:r>
                </a:p>
                <a:p>
                  <a:pPr algn="ctr"/>
                  <a:r>
                    <a:rPr lang="en-US" altLang="en-US"/>
                    <a:t>No risk factors</a:t>
                  </a:r>
                </a:p>
              </p:txBody>
            </p:sp>
            <p:sp>
              <p:nvSpPr>
                <p:cNvPr id="1118215" name="Text Box 7">
                  <a:extLst>
                    <a:ext uri="{FF2B5EF4-FFF2-40B4-BE49-F238E27FC236}">
                      <a16:creationId xmlns:a16="http://schemas.microsoft.com/office/drawing/2014/main" id="{815729A2-3AD1-1C8C-195F-0098F43289B4}"/>
                    </a:ext>
                  </a:extLst>
                </p:cNvPr>
                <p:cNvSpPr txBox="1">
                  <a:spLocks noChangeArrowheads="1"/>
                </p:cNvSpPr>
                <p:nvPr/>
              </p:nvSpPr>
              <p:spPr bwMode="auto">
                <a:xfrm>
                  <a:off x="545" y="3312"/>
                  <a:ext cx="1013"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TB infection</a:t>
                  </a:r>
                </a:p>
                <a:p>
                  <a:pPr algn="ctr"/>
                  <a:r>
                    <a:rPr lang="en-US" altLang="en-US"/>
                    <a:t>(no TB disease)</a:t>
                  </a:r>
                </a:p>
              </p:txBody>
            </p:sp>
          </p:grpSp>
          <p:sp>
            <p:nvSpPr>
              <p:cNvPr id="1118216" name="Text Box 8">
                <a:extLst>
                  <a:ext uri="{FF2B5EF4-FFF2-40B4-BE49-F238E27FC236}">
                    <a16:creationId xmlns:a16="http://schemas.microsoft.com/office/drawing/2014/main" id="{D4367870-8B65-D6A3-F4AC-AC034463AED6}"/>
                  </a:ext>
                </a:extLst>
              </p:cNvPr>
              <p:cNvSpPr txBox="1">
                <a:spLocks noChangeArrowheads="1"/>
              </p:cNvSpPr>
              <p:nvPr/>
            </p:nvSpPr>
            <p:spPr bwMode="auto">
              <a:xfrm>
                <a:off x="1488" y="1885"/>
                <a:ext cx="714"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TB</a:t>
                </a:r>
              </a:p>
              <a:p>
                <a:r>
                  <a:rPr lang="en-US" altLang="en-US"/>
                  <a:t>Disease</a:t>
                </a:r>
              </a:p>
              <a:p>
                <a:r>
                  <a:rPr lang="en-US" altLang="en-US"/>
                  <a:t>(10% over</a:t>
                </a:r>
              </a:p>
              <a:p>
                <a:r>
                  <a:rPr lang="en-US" altLang="en-US"/>
                  <a:t>a lifetime)</a:t>
                </a:r>
              </a:p>
            </p:txBody>
          </p:sp>
        </p:grpSp>
        <p:sp>
          <p:nvSpPr>
            <p:cNvPr id="1118217" name="AutoShape 9">
              <a:extLst>
                <a:ext uri="{FF2B5EF4-FFF2-40B4-BE49-F238E27FC236}">
                  <a16:creationId xmlns:a16="http://schemas.microsoft.com/office/drawing/2014/main" id="{EA123F65-7AD9-9A3E-060A-4B029B7FF335}"/>
                </a:ext>
              </a:extLst>
            </p:cNvPr>
            <p:cNvSpPr>
              <a:spLocks noChangeArrowheads="1"/>
            </p:cNvSpPr>
            <p:nvPr/>
          </p:nvSpPr>
          <p:spPr bwMode="auto">
            <a:xfrm rot="5400000">
              <a:off x="60" y="2065"/>
              <a:ext cx="1632" cy="888"/>
            </a:xfrm>
            <a:prstGeom prst="rightArrow">
              <a:avLst>
                <a:gd name="adj1" fmla="val 51009"/>
                <a:gd name="adj2" fmla="val 3781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118218" name="AutoShape 10">
              <a:extLst>
                <a:ext uri="{FF2B5EF4-FFF2-40B4-BE49-F238E27FC236}">
                  <a16:creationId xmlns:a16="http://schemas.microsoft.com/office/drawing/2014/main" id="{C903BBEA-BF24-4421-9C82-B077F515E737}"/>
                </a:ext>
              </a:extLst>
            </p:cNvPr>
            <p:cNvCxnSpPr>
              <a:cxnSpLocks noChangeShapeType="1"/>
            </p:cNvCxnSpPr>
            <p:nvPr/>
          </p:nvCxnSpPr>
          <p:spPr bwMode="auto">
            <a:xfrm rot="16200000" flipH="1">
              <a:off x="953" y="1831"/>
              <a:ext cx="637" cy="432"/>
            </a:xfrm>
            <a:prstGeom prst="curvedConnector2">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8219" name="Group 11">
            <a:extLst>
              <a:ext uri="{FF2B5EF4-FFF2-40B4-BE49-F238E27FC236}">
                <a16:creationId xmlns:a16="http://schemas.microsoft.com/office/drawing/2014/main" id="{558A9D83-B0F8-EA44-8920-B5A70D309399}"/>
              </a:ext>
            </a:extLst>
          </p:cNvPr>
          <p:cNvGrpSpPr>
            <a:grpSpLocks/>
          </p:cNvGrpSpPr>
          <p:nvPr/>
        </p:nvGrpSpPr>
        <p:grpSpPr bwMode="auto">
          <a:xfrm>
            <a:off x="4786313" y="1731964"/>
            <a:ext cx="2860675" cy="4186237"/>
            <a:chOff x="2055" y="1091"/>
            <a:chExt cx="1802" cy="2637"/>
          </a:xfrm>
        </p:grpSpPr>
        <p:grpSp>
          <p:nvGrpSpPr>
            <p:cNvPr id="1118220" name="Group 12">
              <a:extLst>
                <a:ext uri="{FF2B5EF4-FFF2-40B4-BE49-F238E27FC236}">
                  <a16:creationId xmlns:a16="http://schemas.microsoft.com/office/drawing/2014/main" id="{499C035E-CDAE-630D-039A-D527D9B2F5B0}"/>
                </a:ext>
              </a:extLst>
            </p:cNvPr>
            <p:cNvGrpSpPr>
              <a:grpSpLocks/>
            </p:cNvGrpSpPr>
            <p:nvPr/>
          </p:nvGrpSpPr>
          <p:grpSpPr bwMode="auto">
            <a:xfrm>
              <a:off x="2055" y="1091"/>
              <a:ext cx="1802" cy="2637"/>
              <a:chOff x="2055" y="1091"/>
              <a:chExt cx="1802" cy="2637"/>
            </a:xfrm>
          </p:grpSpPr>
          <p:grpSp>
            <p:nvGrpSpPr>
              <p:cNvPr id="1118221" name="Group 13">
                <a:extLst>
                  <a:ext uri="{FF2B5EF4-FFF2-40B4-BE49-F238E27FC236}">
                    <a16:creationId xmlns:a16="http://schemas.microsoft.com/office/drawing/2014/main" id="{CC2C8CF8-73FE-9A87-D64C-2614C117982F}"/>
                  </a:ext>
                </a:extLst>
              </p:cNvPr>
              <p:cNvGrpSpPr>
                <a:grpSpLocks/>
              </p:cNvGrpSpPr>
              <p:nvPr/>
            </p:nvGrpSpPr>
            <p:grpSpPr bwMode="auto">
              <a:xfrm>
                <a:off x="2055" y="1091"/>
                <a:ext cx="1013" cy="2637"/>
                <a:chOff x="2356" y="1082"/>
                <a:chExt cx="1013" cy="2637"/>
              </a:xfrm>
            </p:grpSpPr>
            <p:sp>
              <p:nvSpPr>
                <p:cNvPr id="1118222" name="Text Box 14">
                  <a:extLst>
                    <a:ext uri="{FF2B5EF4-FFF2-40B4-BE49-F238E27FC236}">
                      <a16:creationId xmlns:a16="http://schemas.microsoft.com/office/drawing/2014/main" id="{E328FA81-8E66-CD2E-1C39-A661F95CE5FC}"/>
                    </a:ext>
                  </a:extLst>
                </p:cNvPr>
                <p:cNvSpPr txBox="1">
                  <a:spLocks noChangeArrowheads="1"/>
                </p:cNvSpPr>
                <p:nvPr/>
              </p:nvSpPr>
              <p:spPr bwMode="auto">
                <a:xfrm>
                  <a:off x="2423" y="1082"/>
                  <a:ext cx="87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TB infection</a:t>
                  </a:r>
                </a:p>
                <a:p>
                  <a:pPr algn="ctr"/>
                  <a:r>
                    <a:rPr lang="en-US" altLang="en-US"/>
                    <a:t>and diabetes</a:t>
                  </a:r>
                </a:p>
              </p:txBody>
            </p:sp>
            <p:sp>
              <p:nvSpPr>
                <p:cNvPr id="1118223" name="Text Box 15">
                  <a:extLst>
                    <a:ext uri="{FF2B5EF4-FFF2-40B4-BE49-F238E27FC236}">
                      <a16:creationId xmlns:a16="http://schemas.microsoft.com/office/drawing/2014/main" id="{1D84E945-A337-091B-74A1-2D5D98DB8E64}"/>
                    </a:ext>
                  </a:extLst>
                </p:cNvPr>
                <p:cNvSpPr txBox="1">
                  <a:spLocks noChangeArrowheads="1"/>
                </p:cNvSpPr>
                <p:nvPr/>
              </p:nvSpPr>
              <p:spPr bwMode="auto">
                <a:xfrm>
                  <a:off x="2356" y="3312"/>
                  <a:ext cx="1013"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TB infection</a:t>
                  </a:r>
                </a:p>
                <a:p>
                  <a:pPr algn="ctr"/>
                  <a:r>
                    <a:rPr lang="en-US" altLang="en-US"/>
                    <a:t>(no TB disease)</a:t>
                  </a:r>
                </a:p>
              </p:txBody>
            </p:sp>
          </p:grpSp>
          <p:sp>
            <p:nvSpPr>
              <p:cNvPr id="1118224" name="Text Box 16">
                <a:extLst>
                  <a:ext uri="{FF2B5EF4-FFF2-40B4-BE49-F238E27FC236}">
                    <a16:creationId xmlns:a16="http://schemas.microsoft.com/office/drawing/2014/main" id="{7199584A-F7A6-2440-68E5-C932506CD2C1}"/>
                  </a:ext>
                </a:extLst>
              </p:cNvPr>
              <p:cNvSpPr txBox="1">
                <a:spLocks noChangeArrowheads="1"/>
              </p:cNvSpPr>
              <p:nvPr/>
            </p:nvSpPr>
            <p:spPr bwMode="auto">
              <a:xfrm>
                <a:off x="3143" y="1872"/>
                <a:ext cx="714"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TB</a:t>
                </a:r>
              </a:p>
              <a:p>
                <a:r>
                  <a:rPr lang="en-US" altLang="en-US"/>
                  <a:t>Disease</a:t>
                </a:r>
              </a:p>
              <a:p>
                <a:r>
                  <a:rPr lang="en-US" altLang="en-US"/>
                  <a:t>(30% over</a:t>
                </a:r>
              </a:p>
              <a:p>
                <a:r>
                  <a:rPr lang="en-US" altLang="en-US"/>
                  <a:t>a lifetime)</a:t>
                </a:r>
              </a:p>
            </p:txBody>
          </p:sp>
          <p:sp>
            <p:nvSpPr>
              <p:cNvPr id="1118225" name="AutoShape 17">
                <a:extLst>
                  <a:ext uri="{FF2B5EF4-FFF2-40B4-BE49-F238E27FC236}">
                    <a16:creationId xmlns:a16="http://schemas.microsoft.com/office/drawing/2014/main" id="{6DBFA538-AAF8-C7D7-3E02-FB165DB73B8C}"/>
                  </a:ext>
                </a:extLst>
              </p:cNvPr>
              <p:cNvSpPr>
                <a:spLocks noChangeArrowheads="1"/>
              </p:cNvSpPr>
              <p:nvPr/>
            </p:nvSpPr>
            <p:spPr bwMode="auto">
              <a:xfrm rot="5400000">
                <a:off x="1655" y="2209"/>
                <a:ext cx="1632" cy="576"/>
              </a:xfrm>
              <a:prstGeom prst="rightArrow">
                <a:avLst>
                  <a:gd name="adj1" fmla="val 51009"/>
                  <a:gd name="adj2" fmla="val 5829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1118226" name="AutoShape 18">
              <a:extLst>
                <a:ext uri="{FF2B5EF4-FFF2-40B4-BE49-F238E27FC236}">
                  <a16:creationId xmlns:a16="http://schemas.microsoft.com/office/drawing/2014/main" id="{6BACFE13-74C8-B87C-7EE0-88F038DB7C0C}"/>
                </a:ext>
              </a:extLst>
            </p:cNvPr>
            <p:cNvCxnSpPr>
              <a:cxnSpLocks noChangeShapeType="1"/>
            </p:cNvCxnSpPr>
            <p:nvPr/>
          </p:nvCxnSpPr>
          <p:spPr bwMode="auto">
            <a:xfrm rot="5400000" flipV="1">
              <a:off x="2520" y="1704"/>
              <a:ext cx="625" cy="673"/>
            </a:xfrm>
            <a:prstGeom prst="curvedConnector4">
              <a:avLst>
                <a:gd name="adj1" fmla="val 104639"/>
                <a:gd name="adj2" fmla="val 71472"/>
              </a:avLst>
            </a:prstGeom>
            <a:noFill/>
            <a:ln w="1905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8227" name="Group 19">
            <a:extLst>
              <a:ext uri="{FF2B5EF4-FFF2-40B4-BE49-F238E27FC236}">
                <a16:creationId xmlns:a16="http://schemas.microsoft.com/office/drawing/2014/main" id="{8C1B0D57-5038-7886-41B7-5B61BC0FD651}"/>
              </a:ext>
            </a:extLst>
          </p:cNvPr>
          <p:cNvGrpSpPr>
            <a:grpSpLocks/>
          </p:cNvGrpSpPr>
          <p:nvPr/>
        </p:nvGrpSpPr>
        <p:grpSpPr bwMode="auto">
          <a:xfrm>
            <a:off x="7454900" y="1752600"/>
            <a:ext cx="2825750" cy="4186238"/>
            <a:chOff x="3736" y="1104"/>
            <a:chExt cx="1780" cy="2637"/>
          </a:xfrm>
        </p:grpSpPr>
        <p:grpSp>
          <p:nvGrpSpPr>
            <p:cNvPr id="1118228" name="Group 20">
              <a:extLst>
                <a:ext uri="{FF2B5EF4-FFF2-40B4-BE49-F238E27FC236}">
                  <a16:creationId xmlns:a16="http://schemas.microsoft.com/office/drawing/2014/main" id="{9A7D8C2C-0A49-A777-2D74-E73863BA3C30}"/>
                </a:ext>
              </a:extLst>
            </p:cNvPr>
            <p:cNvGrpSpPr>
              <a:grpSpLocks/>
            </p:cNvGrpSpPr>
            <p:nvPr/>
          </p:nvGrpSpPr>
          <p:grpSpPr bwMode="auto">
            <a:xfrm>
              <a:off x="3736" y="1104"/>
              <a:ext cx="1780" cy="2637"/>
              <a:chOff x="3736" y="1104"/>
              <a:chExt cx="1780" cy="2637"/>
            </a:xfrm>
          </p:grpSpPr>
          <p:grpSp>
            <p:nvGrpSpPr>
              <p:cNvPr id="1118229" name="Group 21">
                <a:extLst>
                  <a:ext uri="{FF2B5EF4-FFF2-40B4-BE49-F238E27FC236}">
                    <a16:creationId xmlns:a16="http://schemas.microsoft.com/office/drawing/2014/main" id="{0319763A-2C91-A208-576C-72D8475BF373}"/>
                  </a:ext>
                </a:extLst>
              </p:cNvPr>
              <p:cNvGrpSpPr>
                <a:grpSpLocks/>
              </p:cNvGrpSpPr>
              <p:nvPr/>
            </p:nvGrpSpPr>
            <p:grpSpPr bwMode="auto">
              <a:xfrm>
                <a:off x="3736" y="1104"/>
                <a:ext cx="1013" cy="2637"/>
                <a:chOff x="3993" y="1082"/>
                <a:chExt cx="1013" cy="2637"/>
              </a:xfrm>
            </p:grpSpPr>
            <p:sp>
              <p:nvSpPr>
                <p:cNvPr id="1118230" name="Text Box 22">
                  <a:extLst>
                    <a:ext uri="{FF2B5EF4-FFF2-40B4-BE49-F238E27FC236}">
                      <a16:creationId xmlns:a16="http://schemas.microsoft.com/office/drawing/2014/main" id="{39A48C99-A64A-B475-63BE-8CB70278B424}"/>
                    </a:ext>
                  </a:extLst>
                </p:cNvPr>
                <p:cNvSpPr txBox="1">
                  <a:spLocks noChangeArrowheads="1"/>
                </p:cNvSpPr>
                <p:nvPr/>
              </p:nvSpPr>
              <p:spPr bwMode="auto">
                <a:xfrm>
                  <a:off x="4089" y="1082"/>
                  <a:ext cx="81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TB infection</a:t>
                  </a:r>
                </a:p>
                <a:p>
                  <a:pPr algn="ctr"/>
                  <a:r>
                    <a:rPr lang="en-US" altLang="en-US"/>
                    <a:t>And HIV</a:t>
                  </a:r>
                </a:p>
              </p:txBody>
            </p:sp>
            <p:sp>
              <p:nvSpPr>
                <p:cNvPr id="1118231" name="Text Box 23">
                  <a:extLst>
                    <a:ext uri="{FF2B5EF4-FFF2-40B4-BE49-F238E27FC236}">
                      <a16:creationId xmlns:a16="http://schemas.microsoft.com/office/drawing/2014/main" id="{549045EF-5DFD-C0AB-63DA-884ADD42A6F2}"/>
                    </a:ext>
                  </a:extLst>
                </p:cNvPr>
                <p:cNvSpPr txBox="1">
                  <a:spLocks noChangeArrowheads="1"/>
                </p:cNvSpPr>
                <p:nvPr/>
              </p:nvSpPr>
              <p:spPr bwMode="auto">
                <a:xfrm>
                  <a:off x="3993" y="3312"/>
                  <a:ext cx="1013"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TB infection</a:t>
                  </a:r>
                </a:p>
                <a:p>
                  <a:pPr algn="ctr"/>
                  <a:r>
                    <a:rPr lang="en-US" altLang="en-US"/>
                    <a:t>(no TB disease)</a:t>
                  </a:r>
                </a:p>
              </p:txBody>
            </p:sp>
          </p:grpSp>
          <p:sp>
            <p:nvSpPr>
              <p:cNvPr id="1118232" name="Text Box 24">
                <a:extLst>
                  <a:ext uri="{FF2B5EF4-FFF2-40B4-BE49-F238E27FC236}">
                    <a16:creationId xmlns:a16="http://schemas.microsoft.com/office/drawing/2014/main" id="{1EC65078-E7C8-4CBA-C0C4-53F3033A8936}"/>
                  </a:ext>
                </a:extLst>
              </p:cNvPr>
              <p:cNvSpPr txBox="1">
                <a:spLocks noChangeArrowheads="1"/>
              </p:cNvSpPr>
              <p:nvPr/>
            </p:nvSpPr>
            <p:spPr bwMode="auto">
              <a:xfrm>
                <a:off x="4752" y="1885"/>
                <a:ext cx="764"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TB</a:t>
                </a:r>
              </a:p>
              <a:p>
                <a:r>
                  <a:rPr lang="en-US" altLang="en-US"/>
                  <a:t>Disease</a:t>
                </a:r>
              </a:p>
              <a:p>
                <a:r>
                  <a:rPr lang="en-US" altLang="en-US"/>
                  <a:t>(7-10% per</a:t>
                </a:r>
              </a:p>
              <a:p>
                <a:r>
                  <a:rPr lang="en-US" altLang="en-US" b="1"/>
                  <a:t>year</a:t>
                </a:r>
                <a:r>
                  <a:rPr lang="en-US" altLang="en-US"/>
                  <a:t>.)</a:t>
                </a:r>
              </a:p>
            </p:txBody>
          </p:sp>
          <p:sp>
            <p:nvSpPr>
              <p:cNvPr id="1118233" name="Line 25">
                <a:extLst>
                  <a:ext uri="{FF2B5EF4-FFF2-40B4-BE49-F238E27FC236}">
                    <a16:creationId xmlns:a16="http://schemas.microsoft.com/office/drawing/2014/main" id="{501513F4-699A-FA65-645B-F68AC6F62B65}"/>
                  </a:ext>
                </a:extLst>
              </p:cNvPr>
              <p:cNvSpPr>
                <a:spLocks noChangeShapeType="1"/>
              </p:cNvSpPr>
              <p:nvPr/>
            </p:nvSpPr>
            <p:spPr bwMode="auto">
              <a:xfrm>
                <a:off x="3936" y="1680"/>
                <a:ext cx="0" cy="1584"/>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cxnSp>
            <p:nvCxnSpPr>
              <p:cNvPr id="1118234" name="AutoShape 26">
                <a:extLst>
                  <a:ext uri="{FF2B5EF4-FFF2-40B4-BE49-F238E27FC236}">
                    <a16:creationId xmlns:a16="http://schemas.microsoft.com/office/drawing/2014/main" id="{29197A03-640F-EA67-8AB7-B27988256F70}"/>
                  </a:ext>
                </a:extLst>
              </p:cNvPr>
              <p:cNvCxnSpPr>
                <a:cxnSpLocks noChangeShapeType="1"/>
              </p:cNvCxnSpPr>
              <p:nvPr/>
            </p:nvCxnSpPr>
            <p:spPr bwMode="auto">
              <a:xfrm rot="16200000" flipH="1">
                <a:off x="4008" y="1752"/>
                <a:ext cx="624" cy="480"/>
              </a:xfrm>
              <a:prstGeom prst="curvedConnector3">
                <a:avLst>
                  <a:gd name="adj1" fmla="val 132690"/>
                </a:avLst>
              </a:prstGeom>
              <a:noFill/>
              <a:ln w="5715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18235" name="AutoShape 27">
              <a:extLst>
                <a:ext uri="{FF2B5EF4-FFF2-40B4-BE49-F238E27FC236}">
                  <a16:creationId xmlns:a16="http://schemas.microsoft.com/office/drawing/2014/main" id="{FBE0D996-B9AF-691C-4B2D-18DFC833C072}"/>
                </a:ext>
              </a:extLst>
            </p:cNvPr>
            <p:cNvSpPr>
              <a:spLocks noChangeArrowheads="1"/>
            </p:cNvSpPr>
            <p:nvPr/>
          </p:nvSpPr>
          <p:spPr bwMode="auto">
            <a:xfrm rot="18731618" flipH="1">
              <a:off x="4128" y="2112"/>
              <a:ext cx="576" cy="576"/>
            </a:xfrm>
            <a:prstGeom prst="rtTriangle">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18211"/>
                                        </p:tgtEl>
                                        <p:attrNameLst>
                                          <p:attrName>style.visibility</p:attrName>
                                        </p:attrNameLst>
                                      </p:cBhvr>
                                      <p:to>
                                        <p:strVal val="visible"/>
                                      </p:to>
                                    </p:set>
                                    <p:anim calcmode="lin" valueType="num">
                                      <p:cBhvr additive="base">
                                        <p:cTn id="7" dur="500" fill="hold"/>
                                        <p:tgtEl>
                                          <p:spTgt spid="1118211"/>
                                        </p:tgtEl>
                                        <p:attrNameLst>
                                          <p:attrName>ppt_x</p:attrName>
                                        </p:attrNameLst>
                                      </p:cBhvr>
                                      <p:tavLst>
                                        <p:tav tm="0">
                                          <p:val>
                                            <p:strVal val="0-#ppt_w/2"/>
                                          </p:val>
                                        </p:tav>
                                        <p:tav tm="100000">
                                          <p:val>
                                            <p:strVal val="#ppt_x"/>
                                          </p:val>
                                        </p:tav>
                                      </p:tavLst>
                                    </p:anim>
                                    <p:anim calcmode="lin" valueType="num">
                                      <p:cBhvr additive="base">
                                        <p:cTn id="8" dur="500" fill="hold"/>
                                        <p:tgtEl>
                                          <p:spTgt spid="11182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18219"/>
                                        </p:tgtEl>
                                        <p:attrNameLst>
                                          <p:attrName>style.visibility</p:attrName>
                                        </p:attrNameLst>
                                      </p:cBhvr>
                                      <p:to>
                                        <p:strVal val="visible"/>
                                      </p:to>
                                    </p:set>
                                    <p:anim calcmode="lin" valueType="num">
                                      <p:cBhvr additive="base">
                                        <p:cTn id="13" dur="500" fill="hold"/>
                                        <p:tgtEl>
                                          <p:spTgt spid="1118219"/>
                                        </p:tgtEl>
                                        <p:attrNameLst>
                                          <p:attrName>ppt_x</p:attrName>
                                        </p:attrNameLst>
                                      </p:cBhvr>
                                      <p:tavLst>
                                        <p:tav tm="0">
                                          <p:val>
                                            <p:strVal val="0-#ppt_w/2"/>
                                          </p:val>
                                        </p:tav>
                                        <p:tav tm="100000">
                                          <p:val>
                                            <p:strVal val="#ppt_x"/>
                                          </p:val>
                                        </p:tav>
                                      </p:tavLst>
                                    </p:anim>
                                    <p:anim calcmode="lin" valueType="num">
                                      <p:cBhvr additive="base">
                                        <p:cTn id="14" dur="500" fill="hold"/>
                                        <p:tgtEl>
                                          <p:spTgt spid="111821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118227"/>
                                        </p:tgtEl>
                                        <p:attrNameLst>
                                          <p:attrName>style.visibility</p:attrName>
                                        </p:attrNameLst>
                                      </p:cBhvr>
                                      <p:to>
                                        <p:strVal val="visible"/>
                                      </p:to>
                                    </p:set>
                                    <p:anim calcmode="lin" valueType="num">
                                      <p:cBhvr additive="base">
                                        <p:cTn id="19" dur="500" fill="hold"/>
                                        <p:tgtEl>
                                          <p:spTgt spid="1118227"/>
                                        </p:tgtEl>
                                        <p:attrNameLst>
                                          <p:attrName>ppt_x</p:attrName>
                                        </p:attrNameLst>
                                      </p:cBhvr>
                                      <p:tavLst>
                                        <p:tav tm="0">
                                          <p:val>
                                            <p:strVal val="1+#ppt_w/2"/>
                                          </p:val>
                                        </p:tav>
                                        <p:tav tm="100000">
                                          <p:val>
                                            <p:strVal val="#ppt_x"/>
                                          </p:val>
                                        </p:tav>
                                      </p:tavLst>
                                    </p:anim>
                                    <p:anim calcmode="lin" valueType="num">
                                      <p:cBhvr additive="base">
                                        <p:cTn id="20" dur="500" fill="hold"/>
                                        <p:tgtEl>
                                          <p:spTgt spid="11182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E61B50-6521-4460-B980-F70B7C064478}"/>
              </a:ext>
            </a:extLst>
          </p:cNvPr>
          <p:cNvSpPr>
            <a:spLocks noGrp="1"/>
          </p:cNvSpPr>
          <p:nvPr>
            <p:ph type="title"/>
          </p:nvPr>
        </p:nvSpPr>
        <p:spPr>
          <a:xfrm>
            <a:off x="831988" y="4072042"/>
            <a:ext cx="6164078" cy="2057045"/>
          </a:xfrm>
        </p:spPr>
        <p:txBody>
          <a:bodyPr vert="horz" lIns="91440" tIns="45720" rIns="91440" bIns="45720" rtlCol="0" anchor="ctr">
            <a:normAutofit/>
          </a:bodyPr>
          <a:lstStyle/>
          <a:p>
            <a:r>
              <a:rPr lang="en-US" sz="5200"/>
              <a:t>Testing for TBI</a:t>
            </a:r>
          </a:p>
        </p:txBody>
      </p:sp>
      <p:pic>
        <p:nvPicPr>
          <p:cNvPr id="8" name="Content Placeholder 7" descr="A picture containing screenshot&#10;&#10;Description generated with high confidence">
            <a:extLst>
              <a:ext uri="{FF2B5EF4-FFF2-40B4-BE49-F238E27FC236}">
                <a16:creationId xmlns:a16="http://schemas.microsoft.com/office/drawing/2014/main" id="{026C4FFB-151D-4338-89AD-B0D51A20E68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b="-1"/>
          <a:stretch/>
        </p:blipFill>
        <p:spPr>
          <a:xfrm>
            <a:off x="196704" y="174032"/>
            <a:ext cx="11814054" cy="3726295"/>
          </a:xfrm>
          <a:prstGeom prst="rect">
            <a:avLst/>
          </a:prstGeom>
        </p:spPr>
      </p:pic>
    </p:spTree>
    <p:extLst>
      <p:ext uri="{BB962C8B-B14F-4D97-AF65-F5344CB8AC3E}">
        <p14:creationId xmlns:p14="http://schemas.microsoft.com/office/powerpoint/2010/main" val="2220136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5DBC-274C-449E-9DA4-C53C6F636A5F}"/>
              </a:ext>
            </a:extLst>
          </p:cNvPr>
          <p:cNvSpPr>
            <a:spLocks noGrp="1"/>
          </p:cNvSpPr>
          <p:nvPr>
            <p:ph type="title"/>
          </p:nvPr>
        </p:nvSpPr>
        <p:spPr/>
        <p:txBody>
          <a:bodyPr/>
          <a:lstStyle/>
          <a:p>
            <a:r>
              <a:rPr lang="en-US" dirty="0"/>
              <a:t>TB Skin Test (TST)</a:t>
            </a:r>
          </a:p>
        </p:txBody>
      </p:sp>
      <p:sp>
        <p:nvSpPr>
          <p:cNvPr id="11" name="Text Placeholder 10">
            <a:extLst>
              <a:ext uri="{FF2B5EF4-FFF2-40B4-BE49-F238E27FC236}">
                <a16:creationId xmlns:a16="http://schemas.microsoft.com/office/drawing/2014/main" id="{2493C540-9F67-40A9-A1C2-5FD5CEDA89BB}"/>
              </a:ext>
            </a:extLst>
          </p:cNvPr>
          <p:cNvSpPr>
            <a:spLocks noGrp="1"/>
          </p:cNvSpPr>
          <p:nvPr>
            <p:ph type="body" idx="1"/>
          </p:nvPr>
        </p:nvSpPr>
        <p:spPr>
          <a:xfrm>
            <a:off x="839789" y="1376363"/>
            <a:ext cx="5157787" cy="823912"/>
          </a:xfrm>
        </p:spPr>
        <p:txBody>
          <a:bodyPr>
            <a:normAutofit/>
          </a:bodyPr>
          <a:lstStyle/>
          <a:p>
            <a:r>
              <a:rPr lang="en-US" dirty="0"/>
              <a:t>Advantages</a:t>
            </a:r>
          </a:p>
        </p:txBody>
      </p:sp>
      <p:sp>
        <p:nvSpPr>
          <p:cNvPr id="12" name="Content Placeholder 11">
            <a:extLst>
              <a:ext uri="{FF2B5EF4-FFF2-40B4-BE49-F238E27FC236}">
                <a16:creationId xmlns:a16="http://schemas.microsoft.com/office/drawing/2014/main" id="{342B0AE2-3E40-4F2B-AA6A-DBDA44308F8D}"/>
              </a:ext>
            </a:extLst>
          </p:cNvPr>
          <p:cNvSpPr>
            <a:spLocks noGrp="1"/>
          </p:cNvSpPr>
          <p:nvPr>
            <p:ph sz="half" idx="2"/>
          </p:nvPr>
        </p:nvSpPr>
        <p:spPr>
          <a:xfrm>
            <a:off x="865190" y="2200275"/>
            <a:ext cx="5157787" cy="3684588"/>
          </a:xfrm>
        </p:spPr>
        <p:txBody>
          <a:bodyPr>
            <a:normAutofit/>
          </a:bodyPr>
          <a:lstStyle/>
          <a:p>
            <a:pPr marL="257175" indent="-257175"/>
            <a:r>
              <a:rPr lang="en-US" dirty="0"/>
              <a:t>Easy to perform</a:t>
            </a:r>
          </a:p>
          <a:p>
            <a:pPr marL="257175" indent="-257175"/>
            <a:r>
              <a:rPr lang="en-US" dirty="0"/>
              <a:t>Low cost</a:t>
            </a:r>
          </a:p>
          <a:p>
            <a:pPr marL="257175" indent="-257175"/>
            <a:r>
              <a:rPr lang="en-US" dirty="0"/>
              <a:t>Observation (reading) reflects an immune response</a:t>
            </a:r>
          </a:p>
          <a:p>
            <a:pPr marL="257175" indent="-257175"/>
            <a:r>
              <a:rPr lang="en-US" dirty="0"/>
              <a:t>Foundation of well controlled studies</a:t>
            </a:r>
          </a:p>
          <a:p>
            <a:pPr marL="257175" indent="-257175"/>
            <a:r>
              <a:rPr lang="en-US" dirty="0"/>
              <a:t>Well established definitions of TST conversion</a:t>
            </a:r>
          </a:p>
          <a:p>
            <a:endParaRPr lang="en-US" dirty="0"/>
          </a:p>
        </p:txBody>
      </p:sp>
      <p:sp>
        <p:nvSpPr>
          <p:cNvPr id="13" name="Text Placeholder 12">
            <a:extLst>
              <a:ext uri="{FF2B5EF4-FFF2-40B4-BE49-F238E27FC236}">
                <a16:creationId xmlns:a16="http://schemas.microsoft.com/office/drawing/2014/main" id="{4BFDCC14-E32E-445F-A382-2E1EC6D3C483}"/>
              </a:ext>
            </a:extLst>
          </p:cNvPr>
          <p:cNvSpPr>
            <a:spLocks noGrp="1"/>
          </p:cNvSpPr>
          <p:nvPr>
            <p:ph type="body" sz="quarter" idx="3"/>
          </p:nvPr>
        </p:nvSpPr>
        <p:spPr>
          <a:xfrm>
            <a:off x="6169023" y="1376365"/>
            <a:ext cx="5183188" cy="823912"/>
          </a:xfrm>
        </p:spPr>
        <p:txBody>
          <a:bodyPr>
            <a:normAutofit/>
          </a:bodyPr>
          <a:lstStyle/>
          <a:p>
            <a:r>
              <a:rPr lang="en-US" dirty="0"/>
              <a:t>Disadvantages</a:t>
            </a:r>
          </a:p>
        </p:txBody>
      </p:sp>
      <p:sp>
        <p:nvSpPr>
          <p:cNvPr id="14" name="Content Placeholder 13">
            <a:extLst>
              <a:ext uri="{FF2B5EF4-FFF2-40B4-BE49-F238E27FC236}">
                <a16:creationId xmlns:a16="http://schemas.microsoft.com/office/drawing/2014/main" id="{78D43CB7-BE67-4B3A-803D-01AF2C8EDF58}"/>
              </a:ext>
            </a:extLst>
          </p:cNvPr>
          <p:cNvSpPr>
            <a:spLocks noGrp="1"/>
          </p:cNvSpPr>
          <p:nvPr>
            <p:ph sz="quarter" idx="4"/>
          </p:nvPr>
        </p:nvSpPr>
        <p:spPr>
          <a:xfrm>
            <a:off x="6096000" y="2190750"/>
            <a:ext cx="5183188" cy="3684588"/>
          </a:xfrm>
        </p:spPr>
        <p:txBody>
          <a:bodyPr>
            <a:noAutofit/>
          </a:bodyPr>
          <a:lstStyle/>
          <a:p>
            <a:pPr marL="257175" indent="-257175"/>
            <a:r>
              <a:rPr lang="en-US" dirty="0"/>
              <a:t>Trained person to place and interpret test</a:t>
            </a:r>
          </a:p>
          <a:p>
            <a:pPr marL="257175" indent="-257175"/>
            <a:r>
              <a:rPr lang="en-US" dirty="0"/>
              <a:t>Variability in interpretation, reading may be subjective</a:t>
            </a:r>
          </a:p>
          <a:p>
            <a:pPr marL="257175" indent="-257175"/>
            <a:r>
              <a:rPr lang="en-US" dirty="0"/>
              <a:t>2 visits necessary</a:t>
            </a:r>
          </a:p>
          <a:p>
            <a:pPr marL="257175" indent="-257175"/>
            <a:r>
              <a:rPr lang="en-US" dirty="0"/>
              <a:t>Need 2 tests for baseline for serial testing</a:t>
            </a:r>
          </a:p>
          <a:p>
            <a:pPr marL="257175" indent="-257175"/>
            <a:r>
              <a:rPr lang="en-US" dirty="0"/>
              <a:t>False positives/negative</a:t>
            </a:r>
          </a:p>
        </p:txBody>
      </p:sp>
    </p:spTree>
    <p:extLst>
      <p:ext uri="{BB962C8B-B14F-4D97-AF65-F5344CB8AC3E}">
        <p14:creationId xmlns:p14="http://schemas.microsoft.com/office/powerpoint/2010/main" val="753624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D141-184F-4C75-B5AA-92379785DE1A}"/>
              </a:ext>
            </a:extLst>
          </p:cNvPr>
          <p:cNvSpPr>
            <a:spLocks noGrp="1"/>
          </p:cNvSpPr>
          <p:nvPr>
            <p:ph type="title"/>
          </p:nvPr>
        </p:nvSpPr>
        <p:spPr/>
        <p:txBody>
          <a:bodyPr/>
          <a:lstStyle/>
          <a:p>
            <a:r>
              <a:rPr lang="en-US" dirty="0"/>
              <a:t>IGRA </a:t>
            </a:r>
          </a:p>
        </p:txBody>
      </p:sp>
      <p:sp>
        <p:nvSpPr>
          <p:cNvPr id="3" name="Text Placeholder 2">
            <a:extLst>
              <a:ext uri="{FF2B5EF4-FFF2-40B4-BE49-F238E27FC236}">
                <a16:creationId xmlns:a16="http://schemas.microsoft.com/office/drawing/2014/main" id="{632E469A-B98A-486C-8D75-5563052ED937}"/>
              </a:ext>
            </a:extLst>
          </p:cNvPr>
          <p:cNvSpPr>
            <a:spLocks noGrp="1"/>
          </p:cNvSpPr>
          <p:nvPr>
            <p:ph type="body" idx="1"/>
          </p:nvPr>
        </p:nvSpPr>
        <p:spPr>
          <a:xfrm>
            <a:off x="836611" y="1278734"/>
            <a:ext cx="5157787" cy="823912"/>
          </a:xfrm>
        </p:spPr>
        <p:txBody>
          <a:bodyPr/>
          <a:lstStyle/>
          <a:p>
            <a:r>
              <a:rPr lang="en-US" dirty="0"/>
              <a:t>Advantages	</a:t>
            </a:r>
          </a:p>
        </p:txBody>
      </p:sp>
      <p:sp>
        <p:nvSpPr>
          <p:cNvPr id="4" name="Content Placeholder 3">
            <a:extLst>
              <a:ext uri="{FF2B5EF4-FFF2-40B4-BE49-F238E27FC236}">
                <a16:creationId xmlns:a16="http://schemas.microsoft.com/office/drawing/2014/main" id="{EB871901-4DC4-4F7A-BB27-B01C818950C2}"/>
              </a:ext>
            </a:extLst>
          </p:cNvPr>
          <p:cNvSpPr>
            <a:spLocks noGrp="1"/>
          </p:cNvSpPr>
          <p:nvPr>
            <p:ph sz="half" idx="2"/>
          </p:nvPr>
        </p:nvSpPr>
        <p:spPr>
          <a:xfrm>
            <a:off x="862013" y="2112171"/>
            <a:ext cx="5157787" cy="3684588"/>
          </a:xfrm>
        </p:spPr>
        <p:txBody>
          <a:bodyPr>
            <a:normAutofit/>
          </a:bodyPr>
          <a:lstStyle/>
          <a:p>
            <a:pPr marL="257175" indent="-257175"/>
            <a:r>
              <a:rPr lang="en-US" altLang="en-US" dirty="0"/>
              <a:t>BCG-vaccinated population</a:t>
            </a:r>
          </a:p>
          <a:p>
            <a:pPr marL="257175" indent="-257175"/>
            <a:r>
              <a:rPr lang="en-US" altLang="en-US" dirty="0"/>
              <a:t>Screening hard to reach populations</a:t>
            </a:r>
          </a:p>
          <a:p>
            <a:pPr lvl="1"/>
            <a:r>
              <a:rPr lang="en-US" altLang="en-US" dirty="0"/>
              <a:t>One patient visit</a:t>
            </a:r>
          </a:p>
          <a:p>
            <a:pPr marL="257175" indent="-257175"/>
            <a:r>
              <a:rPr lang="en-US" altLang="en-US" dirty="0"/>
              <a:t>2-step testing not required</a:t>
            </a:r>
          </a:p>
          <a:p>
            <a:pPr marL="257175" indent="-257175"/>
            <a:r>
              <a:rPr lang="en-US" altLang="en-US" dirty="0"/>
              <a:t>Results can be available in 24 hours</a:t>
            </a:r>
          </a:p>
          <a:p>
            <a:pPr marL="0" indent="0">
              <a:buNone/>
            </a:pPr>
            <a:endParaRPr lang="en-US" dirty="0"/>
          </a:p>
        </p:txBody>
      </p:sp>
      <p:sp>
        <p:nvSpPr>
          <p:cNvPr id="5" name="Text Placeholder 4">
            <a:extLst>
              <a:ext uri="{FF2B5EF4-FFF2-40B4-BE49-F238E27FC236}">
                <a16:creationId xmlns:a16="http://schemas.microsoft.com/office/drawing/2014/main" id="{2D791316-D93F-4936-BE72-200E1C5FFF7E}"/>
              </a:ext>
            </a:extLst>
          </p:cNvPr>
          <p:cNvSpPr>
            <a:spLocks noGrp="1"/>
          </p:cNvSpPr>
          <p:nvPr>
            <p:ph type="body" sz="quarter" idx="3"/>
          </p:nvPr>
        </p:nvSpPr>
        <p:spPr>
          <a:xfrm>
            <a:off x="6096000" y="1278736"/>
            <a:ext cx="5183188" cy="823912"/>
          </a:xfrm>
        </p:spPr>
        <p:txBody>
          <a:bodyPr/>
          <a:lstStyle/>
          <a:p>
            <a:r>
              <a:rPr lang="en-US" dirty="0"/>
              <a:t>Disadvantages</a:t>
            </a:r>
          </a:p>
        </p:txBody>
      </p:sp>
      <p:sp>
        <p:nvSpPr>
          <p:cNvPr id="6" name="Content Placeholder 5">
            <a:extLst>
              <a:ext uri="{FF2B5EF4-FFF2-40B4-BE49-F238E27FC236}">
                <a16:creationId xmlns:a16="http://schemas.microsoft.com/office/drawing/2014/main" id="{95BAE89A-1456-411C-9A02-45C18AA0500B}"/>
              </a:ext>
            </a:extLst>
          </p:cNvPr>
          <p:cNvSpPr>
            <a:spLocks noGrp="1"/>
          </p:cNvSpPr>
          <p:nvPr>
            <p:ph sz="quarter" idx="4"/>
          </p:nvPr>
        </p:nvSpPr>
        <p:spPr>
          <a:xfrm>
            <a:off x="6096000" y="2102646"/>
            <a:ext cx="5183188" cy="3684588"/>
          </a:xfrm>
        </p:spPr>
        <p:txBody>
          <a:bodyPr>
            <a:normAutofit/>
          </a:bodyPr>
          <a:lstStyle/>
          <a:p>
            <a:pPr marL="257175" indent="-257175"/>
            <a:r>
              <a:rPr lang="en-US" altLang="en-US" dirty="0"/>
              <a:t>Requires blood draw</a:t>
            </a:r>
          </a:p>
          <a:p>
            <a:pPr marL="257175" indent="-257175"/>
            <a:r>
              <a:rPr lang="en-US" altLang="en-US" dirty="0"/>
              <a:t>Requires access to lab</a:t>
            </a:r>
          </a:p>
          <a:p>
            <a:pPr marL="257175" indent="-257175"/>
            <a:r>
              <a:rPr lang="en-US" altLang="en-US" dirty="0"/>
              <a:t>Indeterminate rate may be higher in practice than in studies</a:t>
            </a:r>
          </a:p>
          <a:p>
            <a:r>
              <a:rPr lang="en-US" dirty="0"/>
              <a:t>Errors </a:t>
            </a:r>
            <a:r>
              <a:rPr lang="en-US" dirty="0">
                <a:sym typeface="Symbol" pitchFamily="18" charset="2"/>
              </a:rPr>
              <a:t>in collecting and transporting blood, or  in  interpreting assays can decrease accuracy of IGRAs</a:t>
            </a:r>
            <a:endParaRPr lang="en-US" dirty="0"/>
          </a:p>
          <a:p>
            <a:endParaRPr lang="en-US" dirty="0"/>
          </a:p>
        </p:txBody>
      </p:sp>
    </p:spTree>
    <p:extLst>
      <p:ext uri="{BB962C8B-B14F-4D97-AF65-F5344CB8AC3E}">
        <p14:creationId xmlns:p14="http://schemas.microsoft.com/office/powerpoint/2010/main" val="36515924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55AA04-7621-4B1B-8693-194C0E4EA113}"/>
              </a:ext>
            </a:extLst>
          </p:cNvPr>
          <p:cNvSpPr>
            <a:spLocks noGrp="1"/>
          </p:cNvSpPr>
          <p:nvPr>
            <p:ph type="title"/>
          </p:nvPr>
        </p:nvSpPr>
        <p:spPr>
          <a:xfrm>
            <a:off x="838200" y="365125"/>
            <a:ext cx="10515600" cy="1325563"/>
          </a:xfrm>
        </p:spPr>
        <p:txBody>
          <a:bodyPr>
            <a:normAutofit/>
          </a:bodyPr>
          <a:lstStyle/>
          <a:p>
            <a:r>
              <a:rPr lang="en-US" sz="5400"/>
              <a:t>Recommendations for TBI testing</a:t>
            </a:r>
          </a:p>
        </p:txBody>
      </p:sp>
      <p:sp>
        <p:nvSpPr>
          <p:cNvPr id="8" name="Content Placeholder 7">
            <a:extLst>
              <a:ext uri="{FF2B5EF4-FFF2-40B4-BE49-F238E27FC236}">
                <a16:creationId xmlns:a16="http://schemas.microsoft.com/office/drawing/2014/main" id="{8C4E0322-3709-4872-84B1-CBB9818469F3}"/>
              </a:ext>
            </a:extLst>
          </p:cNvPr>
          <p:cNvSpPr>
            <a:spLocks noGrp="1"/>
          </p:cNvSpPr>
          <p:nvPr>
            <p:ph idx="1"/>
          </p:nvPr>
        </p:nvSpPr>
        <p:spPr>
          <a:xfrm>
            <a:off x="838200" y="1929384"/>
            <a:ext cx="10515600" cy="4251960"/>
          </a:xfrm>
        </p:spPr>
        <p:txBody>
          <a:bodyPr>
            <a:normAutofit/>
          </a:bodyPr>
          <a:lstStyle/>
          <a:p>
            <a:pPr marL="0" indent="0">
              <a:buNone/>
            </a:pPr>
            <a:r>
              <a:rPr lang="en-US" sz="2200" dirty="0"/>
              <a:t>ATS/IDSA/CDC Clinical Practice Guidelines: Diagnosis of TB in Adults and Children</a:t>
            </a:r>
          </a:p>
          <a:p>
            <a:pPr marL="257175" indent="-257175"/>
            <a:r>
              <a:rPr lang="en-US" sz="2200" b="1" dirty="0"/>
              <a:t>Recommend IGRA </a:t>
            </a:r>
            <a:r>
              <a:rPr lang="en-US" sz="2200" dirty="0"/>
              <a:t>rather than TST in </a:t>
            </a:r>
            <a:r>
              <a:rPr lang="en-US" sz="2200" u="sng" dirty="0"/>
              <a:t>&gt;</a:t>
            </a:r>
            <a:r>
              <a:rPr lang="en-US" sz="2200" dirty="0"/>
              <a:t> 5 years who </a:t>
            </a:r>
          </a:p>
          <a:p>
            <a:pPr marL="646510" lvl="1" indent="-257175"/>
            <a:r>
              <a:rPr lang="en-US" sz="2200" dirty="0"/>
              <a:t>Are </a:t>
            </a:r>
            <a:r>
              <a:rPr lang="en-US" sz="2200" b="1" dirty="0"/>
              <a:t>likely to be infected </a:t>
            </a:r>
            <a:r>
              <a:rPr lang="en-US" sz="2200" dirty="0"/>
              <a:t>with mycobacterium tuberculosis</a:t>
            </a:r>
          </a:p>
          <a:p>
            <a:pPr marL="646510" lvl="1" indent="-257175"/>
            <a:r>
              <a:rPr lang="en-US" sz="2200" dirty="0"/>
              <a:t>Have a </a:t>
            </a:r>
            <a:r>
              <a:rPr lang="en-US" sz="2200" b="1" dirty="0"/>
              <a:t>low or intermediate </a:t>
            </a:r>
            <a:r>
              <a:rPr lang="en-US" sz="2200" dirty="0"/>
              <a:t>risk of disease progression</a:t>
            </a:r>
          </a:p>
          <a:p>
            <a:pPr marL="646510" lvl="1" indent="-257175"/>
            <a:r>
              <a:rPr lang="en-US" sz="2200" dirty="0"/>
              <a:t>LTBI testing is warranted (risk assessment)</a:t>
            </a:r>
          </a:p>
          <a:p>
            <a:pPr marL="646510" lvl="1" indent="-257175"/>
            <a:r>
              <a:rPr lang="en-US" sz="2200" dirty="0"/>
              <a:t>Have a history of </a:t>
            </a:r>
            <a:r>
              <a:rPr lang="en-US" sz="2200" b="1" dirty="0"/>
              <a:t>BCG vaccination</a:t>
            </a:r>
          </a:p>
          <a:p>
            <a:pPr marL="646510" lvl="1" indent="-257175"/>
            <a:r>
              <a:rPr lang="en-US" sz="2200" dirty="0"/>
              <a:t>Or are unlikely to return for TST read</a:t>
            </a:r>
          </a:p>
          <a:p>
            <a:pPr marL="257175" indent="-257175"/>
            <a:r>
              <a:rPr lang="en-US" sz="2200" dirty="0"/>
              <a:t>TST is acceptable alternative when limitations exist</a:t>
            </a:r>
          </a:p>
          <a:p>
            <a:pPr marL="646510" lvl="1" indent="-257175"/>
            <a:r>
              <a:rPr lang="en-US" sz="2200" dirty="0"/>
              <a:t>IGRA not available, too costly, too burdensome</a:t>
            </a:r>
          </a:p>
          <a:p>
            <a:pPr marL="257175" indent="-257175"/>
            <a:r>
              <a:rPr lang="en-US" sz="2200" b="1" dirty="0"/>
              <a:t>Recommend TST or IGRA </a:t>
            </a:r>
            <a:r>
              <a:rPr lang="en-US" sz="2200" dirty="0"/>
              <a:t>in likely infected, </a:t>
            </a:r>
            <a:r>
              <a:rPr lang="en-US" sz="2200" b="1" dirty="0"/>
              <a:t>high risk </a:t>
            </a:r>
            <a:r>
              <a:rPr lang="en-US" sz="2200" dirty="0"/>
              <a:t>of progression.</a:t>
            </a:r>
          </a:p>
          <a:p>
            <a:endParaRPr lang="en-US" sz="2200" dirty="0"/>
          </a:p>
        </p:txBody>
      </p:sp>
    </p:spTree>
    <p:extLst>
      <p:ext uri="{BB962C8B-B14F-4D97-AF65-F5344CB8AC3E}">
        <p14:creationId xmlns:p14="http://schemas.microsoft.com/office/powerpoint/2010/main" val="1043593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AB32F-867A-48A0-B452-09B45DA6418F}"/>
              </a:ext>
            </a:extLst>
          </p:cNvPr>
          <p:cNvSpPr>
            <a:spLocks noGrp="1"/>
          </p:cNvSpPr>
          <p:nvPr>
            <p:ph type="title"/>
          </p:nvPr>
        </p:nvSpPr>
        <p:spPr>
          <a:xfrm>
            <a:off x="838200" y="365125"/>
            <a:ext cx="10515600" cy="1325563"/>
          </a:xfrm>
        </p:spPr>
        <p:txBody>
          <a:bodyPr>
            <a:normAutofit/>
          </a:bodyPr>
          <a:lstStyle/>
          <a:p>
            <a:r>
              <a:rPr lang="en-US" sz="5400" dirty="0"/>
              <a:t>Recommendations for TBI testing</a:t>
            </a:r>
          </a:p>
        </p:txBody>
      </p:sp>
      <p:sp>
        <p:nvSpPr>
          <p:cNvPr id="3" name="Content Placeholder 2">
            <a:extLst>
              <a:ext uri="{FF2B5EF4-FFF2-40B4-BE49-F238E27FC236}">
                <a16:creationId xmlns:a16="http://schemas.microsoft.com/office/drawing/2014/main" id="{2EDA8BE3-6556-4F59-9FB6-A23220A25765}"/>
              </a:ext>
            </a:extLst>
          </p:cNvPr>
          <p:cNvSpPr>
            <a:spLocks noGrp="1"/>
          </p:cNvSpPr>
          <p:nvPr>
            <p:ph idx="1"/>
          </p:nvPr>
        </p:nvSpPr>
        <p:spPr>
          <a:xfrm>
            <a:off x="838200" y="1929384"/>
            <a:ext cx="10515600" cy="4251960"/>
          </a:xfrm>
        </p:spPr>
        <p:txBody>
          <a:bodyPr>
            <a:normAutofit/>
          </a:bodyPr>
          <a:lstStyle/>
          <a:p>
            <a:pPr marL="257175" indent="-257175"/>
            <a:r>
              <a:rPr lang="en-US" sz="2200" dirty="0"/>
              <a:t>Recommend that persons at </a:t>
            </a:r>
            <a:r>
              <a:rPr lang="en-US" sz="2200" b="1" dirty="0"/>
              <a:t>low risk </a:t>
            </a:r>
            <a:r>
              <a:rPr lang="en-US" sz="2200" dirty="0"/>
              <a:t>for TB infection and disease progression </a:t>
            </a:r>
            <a:r>
              <a:rPr lang="en-US" sz="2200" b="1" dirty="0"/>
              <a:t>NOT</a:t>
            </a:r>
            <a:r>
              <a:rPr lang="en-US" sz="2200" dirty="0"/>
              <a:t> be tested for TB infection. </a:t>
            </a:r>
          </a:p>
          <a:p>
            <a:pPr marL="646510" lvl="1" indent="-257175"/>
            <a:r>
              <a:rPr lang="en-US" sz="2200" dirty="0"/>
              <a:t>Suggest </a:t>
            </a:r>
            <a:r>
              <a:rPr lang="en-US" sz="2200" b="1" dirty="0"/>
              <a:t>IGRA instead of TST </a:t>
            </a:r>
          </a:p>
          <a:p>
            <a:pPr marL="817960" lvl="2" indent="-257175"/>
            <a:r>
              <a:rPr lang="en-US" sz="2200" dirty="0"/>
              <a:t>TST acceptable when limitations exist for performing IGRA</a:t>
            </a:r>
          </a:p>
          <a:p>
            <a:pPr marL="646510" lvl="1" indent="-257175"/>
            <a:r>
              <a:rPr lang="en-US" sz="2200" dirty="0"/>
              <a:t>Suggest second test (TST or IGRA) if initial test is positive </a:t>
            </a:r>
          </a:p>
          <a:p>
            <a:pPr marL="257175" indent="-257175"/>
            <a:r>
              <a:rPr lang="en-US" sz="2200" dirty="0"/>
              <a:t>Healthy children &lt; 5 years old TST over IGRA</a:t>
            </a:r>
          </a:p>
          <a:p>
            <a:pPr marL="646510" lvl="1" indent="-257175"/>
            <a:r>
              <a:rPr lang="en-US" sz="2200" dirty="0"/>
              <a:t>Yield to IGRA preference if BCG vaccinated</a:t>
            </a:r>
          </a:p>
          <a:p>
            <a:endParaRPr lang="en-US" sz="2200" dirty="0"/>
          </a:p>
        </p:txBody>
      </p:sp>
    </p:spTree>
    <p:extLst>
      <p:ext uri="{BB962C8B-B14F-4D97-AF65-F5344CB8AC3E}">
        <p14:creationId xmlns:p14="http://schemas.microsoft.com/office/powerpoint/2010/main" val="2603937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3"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8"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7"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B80735DB-EC0D-4954-8867-A045790AD3F6}"/>
              </a:ext>
            </a:extLst>
          </p:cNvPr>
          <p:cNvSpPr>
            <a:spLocks noGrp="1"/>
          </p:cNvSpPr>
          <p:nvPr>
            <p:ph type="title"/>
          </p:nvPr>
        </p:nvSpPr>
        <p:spPr>
          <a:xfrm>
            <a:off x="7835104" y="1213968"/>
            <a:ext cx="3220127" cy="1715106"/>
          </a:xfrm>
        </p:spPr>
        <p:txBody>
          <a:bodyPr vert="horz" lIns="68580" tIns="34290" rIns="68580" bIns="34290" rtlCol="0" anchor="b">
            <a:normAutofit/>
          </a:bodyPr>
          <a:lstStyle/>
          <a:p>
            <a:r>
              <a:rPr lang="en-US" sz="3600">
                <a:solidFill>
                  <a:srgbClr val="FFFFFF"/>
                </a:solidFill>
              </a:rPr>
              <a:t>Who to test</a:t>
            </a:r>
          </a:p>
        </p:txBody>
      </p:sp>
      <p:sp>
        <p:nvSpPr>
          <p:cNvPr id="16" name="Content Placeholder 15">
            <a:extLst>
              <a:ext uri="{FF2B5EF4-FFF2-40B4-BE49-F238E27FC236}">
                <a16:creationId xmlns:a16="http://schemas.microsoft.com/office/drawing/2014/main" id="{1B94E3E8-F6E8-4BC9-9F8C-E60D3B50179F}"/>
              </a:ext>
            </a:extLst>
          </p:cNvPr>
          <p:cNvSpPr>
            <a:spLocks noGrp="1"/>
          </p:cNvSpPr>
          <p:nvPr>
            <p:ph idx="1"/>
          </p:nvPr>
        </p:nvSpPr>
        <p:spPr>
          <a:xfrm>
            <a:off x="7835105" y="3072208"/>
            <a:ext cx="3264916" cy="2660684"/>
          </a:xfrm>
        </p:spPr>
        <p:txBody>
          <a:bodyPr vert="horz" lIns="68580" tIns="34290" rIns="68580" bIns="34290" rtlCol="0" anchor="t">
            <a:normAutofit/>
          </a:bodyPr>
          <a:lstStyle/>
          <a:p>
            <a:pPr marL="0" indent="0">
              <a:buNone/>
            </a:pPr>
            <a:r>
              <a:rPr lang="en-US" sz="2000">
                <a:solidFill>
                  <a:srgbClr val="FFFFFF"/>
                </a:solidFill>
              </a:rPr>
              <a:t>CA Adult TB Risk Assessment</a:t>
            </a:r>
          </a:p>
        </p:txBody>
      </p:sp>
      <p:sp>
        <p:nvSpPr>
          <p:cNvPr id="29"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8F5AF561-936E-401A-A0E8-200D0915F0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204" y="1885092"/>
            <a:ext cx="7419064" cy="2863371"/>
          </a:xfrm>
          <a:prstGeom prst="rect">
            <a:avLst/>
          </a:prstGeom>
        </p:spPr>
      </p:pic>
    </p:spTree>
    <p:extLst>
      <p:ext uri="{BB962C8B-B14F-4D97-AF65-F5344CB8AC3E}">
        <p14:creationId xmlns:p14="http://schemas.microsoft.com/office/powerpoint/2010/main" val="35409562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E61B50-6521-4460-B980-F70B7C064478}"/>
              </a:ext>
            </a:extLst>
          </p:cNvPr>
          <p:cNvSpPr>
            <a:spLocks noGrp="1"/>
          </p:cNvSpPr>
          <p:nvPr>
            <p:ph type="title"/>
          </p:nvPr>
        </p:nvSpPr>
        <p:spPr>
          <a:xfrm>
            <a:off x="831988" y="4072042"/>
            <a:ext cx="6164078" cy="2057045"/>
          </a:xfrm>
        </p:spPr>
        <p:txBody>
          <a:bodyPr vert="horz" lIns="91440" tIns="45720" rIns="91440" bIns="45720" rtlCol="0" anchor="ctr">
            <a:normAutofit/>
          </a:bodyPr>
          <a:lstStyle/>
          <a:p>
            <a:r>
              <a:rPr lang="en-US" sz="5200" dirty="0"/>
              <a:t>Treating TBI</a:t>
            </a:r>
          </a:p>
        </p:txBody>
      </p:sp>
      <p:pic>
        <p:nvPicPr>
          <p:cNvPr id="8" name="Content Placeholder 7" descr="A picture containing screenshot&#10;&#10;Description generated with high confidence">
            <a:extLst>
              <a:ext uri="{FF2B5EF4-FFF2-40B4-BE49-F238E27FC236}">
                <a16:creationId xmlns:a16="http://schemas.microsoft.com/office/drawing/2014/main" id="{026C4FFB-151D-4338-89AD-B0D51A20E68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b="-1"/>
          <a:stretch/>
        </p:blipFill>
        <p:spPr>
          <a:xfrm>
            <a:off x="196704" y="174032"/>
            <a:ext cx="11814054" cy="3726295"/>
          </a:xfrm>
          <a:prstGeom prst="rect">
            <a:avLst/>
          </a:prstGeom>
        </p:spPr>
      </p:pic>
    </p:spTree>
    <p:extLst>
      <p:ext uri="{BB962C8B-B14F-4D97-AF65-F5344CB8AC3E}">
        <p14:creationId xmlns:p14="http://schemas.microsoft.com/office/powerpoint/2010/main" val="2207102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8999D4E8-55EB-0E7A-40AE-CB35DEDD7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1" y="439738"/>
            <a:ext cx="926782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77E33A-A74B-0F4C-BEA3-50E9B5196FFE}"/>
              </a:ext>
            </a:extLst>
          </p:cNvPr>
          <p:cNvSpPr>
            <a:spLocks noGrp="1"/>
          </p:cNvSpPr>
          <p:nvPr>
            <p:ph type="title"/>
          </p:nvPr>
        </p:nvSpPr>
        <p:spPr>
          <a:xfrm>
            <a:off x="838200" y="365125"/>
            <a:ext cx="10515600" cy="1325563"/>
          </a:xfrm>
        </p:spPr>
        <p:txBody>
          <a:bodyPr>
            <a:normAutofit/>
          </a:bodyPr>
          <a:lstStyle/>
          <a:p>
            <a:r>
              <a:rPr lang="en-US" sz="4200"/>
              <a:t>What is </a:t>
            </a:r>
            <a:r>
              <a:rPr lang="en-US" sz="4200" b="1" u="sng"/>
              <a:t>always</a:t>
            </a:r>
            <a:r>
              <a:rPr lang="en-US" sz="4200"/>
              <a:t> necessary before starting LTBI treatment?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52A6AF0-E792-2948-BAF3-96AE7CC18EA3}"/>
              </a:ext>
            </a:extLst>
          </p:cNvPr>
          <p:cNvSpPr>
            <a:spLocks noGrp="1"/>
          </p:cNvSpPr>
          <p:nvPr>
            <p:ph idx="1"/>
          </p:nvPr>
        </p:nvSpPr>
        <p:spPr>
          <a:xfrm>
            <a:off x="838200" y="1929384"/>
            <a:ext cx="10515600" cy="4251960"/>
          </a:xfrm>
        </p:spPr>
        <p:txBody>
          <a:bodyPr>
            <a:normAutofit/>
          </a:bodyPr>
          <a:lstStyle/>
          <a:p>
            <a:pPr marL="0" indent="0">
              <a:spcAft>
                <a:spcPts val="600"/>
              </a:spcAft>
              <a:buNone/>
            </a:pPr>
            <a:r>
              <a:rPr lang="en-US" sz="2400" dirty="0"/>
              <a:t>Ruling out active TB!</a:t>
            </a:r>
          </a:p>
          <a:p>
            <a:pPr>
              <a:spcAft>
                <a:spcPts val="600"/>
              </a:spcAft>
            </a:pPr>
            <a:r>
              <a:rPr lang="en-US" sz="2400" dirty="0"/>
              <a:t>For patients with TB symptoms or an abnormal chest x-ray, evaluate for active TB disease with a chest x-ray, symptom screen, and if indicated, sputum AFB smears, cultures, and nucleic acid amplification testing. A negative tuberculin skin test or interferon gamma release assay does not rule out active TB disease. </a:t>
            </a:r>
          </a:p>
        </p:txBody>
      </p:sp>
    </p:spTree>
    <p:extLst>
      <p:ext uri="{BB962C8B-B14F-4D97-AF65-F5344CB8AC3E}">
        <p14:creationId xmlns:p14="http://schemas.microsoft.com/office/powerpoint/2010/main" val="1756869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AAB9-8759-E745-BB5F-8F36DBAFC6C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EC6B7083-98D9-7D4E-AF3B-ED3EA828B4CA}"/>
              </a:ext>
            </a:extLst>
          </p:cNvPr>
          <p:cNvSpPr>
            <a:spLocks noGrp="1"/>
          </p:cNvSpPr>
          <p:nvPr>
            <p:ph type="subTitle" idx="1"/>
          </p:nvPr>
        </p:nvSpPr>
        <p:spPr/>
        <p:txBody>
          <a:bodyPr/>
          <a:lstStyle/>
          <a:p>
            <a:endParaRPr lang="en-US" dirty="0"/>
          </a:p>
        </p:txBody>
      </p:sp>
      <p:pic>
        <p:nvPicPr>
          <p:cNvPr id="4" name="Picture 3" descr="Image preview">
            <a:extLst>
              <a:ext uri="{FF2B5EF4-FFF2-40B4-BE49-F238E27FC236}">
                <a16:creationId xmlns:a16="http://schemas.microsoft.com/office/drawing/2014/main" id="{BDA85AEF-5B04-6F45-A9F5-25DA1FCA3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091" y="152400"/>
            <a:ext cx="1005490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5722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E81A9-C514-EA42-B53B-E8643DE41CA8}"/>
              </a:ext>
            </a:extLst>
          </p:cNvPr>
          <p:cNvSpPr>
            <a:spLocks noGrp="1"/>
          </p:cNvSpPr>
          <p:nvPr>
            <p:ph type="title"/>
          </p:nvPr>
        </p:nvSpPr>
        <p:spPr>
          <a:xfrm>
            <a:off x="838200" y="365125"/>
            <a:ext cx="10515600" cy="1325563"/>
          </a:xfrm>
        </p:spPr>
        <p:txBody>
          <a:bodyPr>
            <a:normAutofit/>
          </a:bodyPr>
          <a:lstStyle/>
          <a:p>
            <a:r>
              <a:rPr lang="en-US" sz="4600" dirty="0"/>
              <a:t>Add B6 with regimens including Isoniazid </a:t>
            </a:r>
          </a:p>
        </p:txBody>
      </p:sp>
      <p:sp>
        <p:nvSpPr>
          <p:cNvPr id="3" name="Content Placeholder 2">
            <a:extLst>
              <a:ext uri="{FF2B5EF4-FFF2-40B4-BE49-F238E27FC236}">
                <a16:creationId xmlns:a16="http://schemas.microsoft.com/office/drawing/2014/main" id="{3083F7EE-1CD1-384F-B636-3007B520E2C2}"/>
              </a:ext>
            </a:extLst>
          </p:cNvPr>
          <p:cNvSpPr>
            <a:spLocks noGrp="1"/>
          </p:cNvSpPr>
          <p:nvPr>
            <p:ph idx="1"/>
          </p:nvPr>
        </p:nvSpPr>
        <p:spPr>
          <a:xfrm>
            <a:off x="838200" y="1929384"/>
            <a:ext cx="10515600" cy="4251960"/>
          </a:xfrm>
        </p:spPr>
        <p:txBody>
          <a:bodyPr>
            <a:normAutofit/>
          </a:bodyPr>
          <a:lstStyle/>
          <a:p>
            <a:pPr marL="0" indent="0">
              <a:buNone/>
            </a:pPr>
            <a:r>
              <a:rPr lang="en-US" sz="2200" dirty="0"/>
              <a:t>If the patient has:</a:t>
            </a:r>
          </a:p>
          <a:p>
            <a:pPr marL="0" indent="0">
              <a:buNone/>
            </a:pPr>
            <a:r>
              <a:rPr lang="en-US" sz="2200" dirty="0"/>
              <a:t>	- Diabetes</a:t>
            </a:r>
          </a:p>
          <a:p>
            <a:pPr marL="0" indent="0">
              <a:buNone/>
            </a:pPr>
            <a:r>
              <a:rPr lang="en-US" sz="2200" dirty="0"/>
              <a:t>	- Chronic Kidney Disease</a:t>
            </a:r>
          </a:p>
          <a:p>
            <a:pPr marL="0" indent="0">
              <a:buNone/>
            </a:pPr>
            <a:r>
              <a:rPr lang="en-US" sz="2200" dirty="0"/>
              <a:t>	- Heavy ETOH use</a:t>
            </a:r>
          </a:p>
          <a:p>
            <a:pPr marL="0" indent="0">
              <a:buNone/>
            </a:pPr>
            <a:r>
              <a:rPr lang="en-US" sz="2200" dirty="0"/>
              <a:t>	- Malnutrition</a:t>
            </a:r>
          </a:p>
          <a:p>
            <a:pPr marL="0" indent="0">
              <a:buNone/>
            </a:pPr>
            <a:r>
              <a:rPr lang="en-US" sz="2200" dirty="0"/>
              <a:t>	- HIV infection</a:t>
            </a:r>
          </a:p>
          <a:p>
            <a:pPr marL="0" indent="0">
              <a:buNone/>
            </a:pPr>
            <a:r>
              <a:rPr lang="en-US" sz="2200" dirty="0"/>
              <a:t>	- Pregnant or post-partum</a:t>
            </a:r>
          </a:p>
          <a:p>
            <a:pPr marL="0" indent="0">
              <a:buNone/>
            </a:pPr>
            <a:r>
              <a:rPr lang="en-US" sz="2200" dirty="0"/>
              <a:t>	- Seizure disorder</a:t>
            </a:r>
          </a:p>
        </p:txBody>
      </p:sp>
      <p:sp>
        <p:nvSpPr>
          <p:cNvPr id="9" name="Right Brace 8">
            <a:extLst>
              <a:ext uri="{FF2B5EF4-FFF2-40B4-BE49-F238E27FC236}">
                <a16:creationId xmlns:a16="http://schemas.microsoft.com/office/drawing/2014/main" id="{867D4A2A-B97B-7441-BBD4-A6761D41BF6C}"/>
              </a:ext>
            </a:extLst>
          </p:cNvPr>
          <p:cNvSpPr/>
          <p:nvPr/>
        </p:nvSpPr>
        <p:spPr>
          <a:xfrm>
            <a:off x="4954385" y="2411120"/>
            <a:ext cx="1416434" cy="2855824"/>
          </a:xfrm>
          <a:prstGeom prst="rightBrace">
            <a:avLst>
              <a:gd name="adj1" fmla="val 8333"/>
              <a:gd name="adj2" fmla="val 49608"/>
            </a:avLst>
          </a:prstGeom>
          <a:noFill/>
          <a:ln w="285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13" name="TextBox 12">
            <a:extLst>
              <a:ext uri="{FF2B5EF4-FFF2-40B4-BE49-F238E27FC236}">
                <a16:creationId xmlns:a16="http://schemas.microsoft.com/office/drawing/2014/main" id="{F961DA1B-EAC8-984E-B0FE-2BE935768204}"/>
              </a:ext>
            </a:extLst>
          </p:cNvPr>
          <p:cNvSpPr txBox="1"/>
          <p:nvPr/>
        </p:nvSpPr>
        <p:spPr>
          <a:xfrm>
            <a:off x="7003659" y="2411120"/>
            <a:ext cx="4160597" cy="2215991"/>
          </a:xfrm>
          <a:prstGeom prst="rect">
            <a:avLst/>
          </a:prstGeom>
          <a:noFill/>
        </p:spPr>
        <p:txBody>
          <a:bodyPr wrap="square" rtlCol="0">
            <a:spAutoFit/>
          </a:bodyPr>
          <a:lstStyle/>
          <a:p>
            <a:r>
              <a:rPr lang="en-US" sz="2400" dirty="0"/>
              <a:t>Then, add B6:</a:t>
            </a:r>
          </a:p>
          <a:p>
            <a:r>
              <a:rPr lang="en-US" sz="2400" dirty="0"/>
              <a:t>	- Adult Dosing: </a:t>
            </a:r>
          </a:p>
          <a:p>
            <a:r>
              <a:rPr lang="en-US" sz="2400" dirty="0"/>
              <a:t>	25-50mg if given daily</a:t>
            </a:r>
          </a:p>
          <a:p>
            <a:r>
              <a:rPr lang="en-US" sz="2400" dirty="0"/>
              <a:t>	100mg if given once 	weekly </a:t>
            </a:r>
          </a:p>
          <a:p>
            <a:endParaRPr lang="en-US" dirty="0"/>
          </a:p>
        </p:txBody>
      </p:sp>
    </p:spTree>
    <p:extLst>
      <p:ext uri="{BB962C8B-B14F-4D97-AF65-F5344CB8AC3E}">
        <p14:creationId xmlns:p14="http://schemas.microsoft.com/office/powerpoint/2010/main" val="18779837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E0F5-3CB0-EF64-A3E9-9615FE104A0C}"/>
              </a:ext>
            </a:extLst>
          </p:cNvPr>
          <p:cNvSpPr>
            <a:spLocks noGrp="1"/>
          </p:cNvSpPr>
          <p:nvPr>
            <p:ph type="ctrTitle"/>
          </p:nvPr>
        </p:nvSpPr>
        <p:spPr>
          <a:xfrm>
            <a:off x="5277329" y="640080"/>
            <a:ext cx="6274590" cy="4018341"/>
          </a:xfrm>
          <a:noFill/>
        </p:spPr>
        <p:txBody>
          <a:bodyPr>
            <a:normAutofit/>
          </a:bodyPr>
          <a:lstStyle/>
          <a:p>
            <a:pPr algn="l"/>
            <a:r>
              <a:rPr lang="en-US" sz="6600"/>
              <a:t>TB Disease</a:t>
            </a:r>
          </a:p>
        </p:txBody>
      </p:sp>
      <p:sp>
        <p:nvSpPr>
          <p:cNvPr id="3" name="Subtitle 2">
            <a:extLst>
              <a:ext uri="{FF2B5EF4-FFF2-40B4-BE49-F238E27FC236}">
                <a16:creationId xmlns:a16="http://schemas.microsoft.com/office/drawing/2014/main" id="{A4268979-803A-BA74-27B8-B740FFDD3C1E}"/>
              </a:ext>
            </a:extLst>
          </p:cNvPr>
          <p:cNvSpPr>
            <a:spLocks noGrp="1"/>
          </p:cNvSpPr>
          <p:nvPr>
            <p:ph type="subTitle" idx="1"/>
          </p:nvPr>
        </p:nvSpPr>
        <p:spPr>
          <a:xfrm>
            <a:off x="5277329" y="4796852"/>
            <a:ext cx="6274590" cy="1421068"/>
          </a:xfrm>
          <a:noFill/>
        </p:spPr>
        <p:txBody>
          <a:bodyPr>
            <a:normAutofit/>
          </a:bodyPr>
          <a:lstStyle/>
          <a:p>
            <a:pPr algn="l"/>
            <a:r>
              <a:rPr lang="en-US"/>
              <a:t>Diagnosis and Management</a:t>
            </a:r>
          </a:p>
        </p:txBody>
      </p:sp>
      <p:pic>
        <p:nvPicPr>
          <p:cNvPr id="4" name="Picture 2" descr="timebomb">
            <a:extLst>
              <a:ext uri="{FF2B5EF4-FFF2-40B4-BE49-F238E27FC236}">
                <a16:creationId xmlns:a16="http://schemas.microsoft.com/office/drawing/2014/main" id="{CCB9124A-D1B3-F701-B2C8-B2D8E9224A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56" r="3" b="3"/>
          <a:stretch/>
        </p:blipFill>
        <p:spPr bwMode="auto">
          <a:xfrm>
            <a:off x="1" y="10"/>
            <a:ext cx="4654296"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232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A002C-4BEF-4CC2-A826-89B6C8D44786}"/>
              </a:ext>
            </a:extLst>
          </p:cNvPr>
          <p:cNvSpPr>
            <a:spLocks noGrp="1"/>
          </p:cNvSpPr>
          <p:nvPr>
            <p:ph type="title"/>
          </p:nvPr>
        </p:nvSpPr>
        <p:spPr/>
        <p:txBody>
          <a:bodyPr/>
          <a:lstStyle/>
          <a:p>
            <a:r>
              <a:rPr lang="en-US" dirty="0"/>
              <a:t>Why Do We Care about TB?</a:t>
            </a:r>
          </a:p>
        </p:txBody>
      </p:sp>
      <p:sp>
        <p:nvSpPr>
          <p:cNvPr id="3" name="Content Placeholder 2">
            <a:extLst>
              <a:ext uri="{FF2B5EF4-FFF2-40B4-BE49-F238E27FC236}">
                <a16:creationId xmlns:a16="http://schemas.microsoft.com/office/drawing/2014/main" id="{7AABC211-8D62-46A2-9F3B-3C0A67941499}"/>
              </a:ext>
            </a:extLst>
          </p:cNvPr>
          <p:cNvSpPr>
            <a:spLocks noGrp="1"/>
          </p:cNvSpPr>
          <p:nvPr>
            <p:ph idx="1"/>
          </p:nvPr>
        </p:nvSpPr>
        <p:spPr/>
        <p:txBody>
          <a:bodyPr>
            <a:normAutofit/>
          </a:bodyPr>
          <a:lstStyle/>
          <a:p>
            <a:r>
              <a:rPr lang="en-US" dirty="0"/>
              <a:t>TB has been with humans for a long time; archeologists found TB in the spine of a mummy from 4000 BC</a:t>
            </a:r>
          </a:p>
          <a:p>
            <a:r>
              <a:rPr lang="en-US" dirty="0"/>
              <a:t>Until COVID-19, TB was the #1 infectious disease killer in the world</a:t>
            </a:r>
          </a:p>
          <a:p>
            <a:pPr lvl="1"/>
            <a:r>
              <a:rPr lang="en-US" dirty="0"/>
              <a:t>13</a:t>
            </a:r>
            <a:r>
              <a:rPr lang="en-US" baseline="30000" dirty="0"/>
              <a:t>th</a:t>
            </a:r>
            <a:r>
              <a:rPr lang="en-US" dirty="0"/>
              <a:t> leading cause of all causes of death worldwide </a:t>
            </a:r>
          </a:p>
          <a:p>
            <a:pPr lvl="1"/>
            <a:r>
              <a:rPr lang="en-US" dirty="0"/>
              <a:t>causes 1.5 million deaths per year worldwide</a:t>
            </a:r>
          </a:p>
          <a:p>
            <a:r>
              <a:rPr lang="en-US" dirty="0"/>
              <a:t>One-fourth of the world’s population is infected with TB (silently)</a:t>
            </a:r>
          </a:p>
          <a:p>
            <a:r>
              <a:rPr lang="en-US" dirty="0"/>
              <a:t>TB is airborne and can be spread from person to person </a:t>
            </a:r>
          </a:p>
          <a:p>
            <a:r>
              <a:rPr lang="en-US" dirty="0"/>
              <a:t>Drug-resistant TB is much harder to treat, so early diagnosis and appropriate treatment of susceptible TB is important</a:t>
            </a:r>
          </a:p>
        </p:txBody>
      </p:sp>
      <p:sp>
        <p:nvSpPr>
          <p:cNvPr id="4" name="TextBox 3">
            <a:extLst>
              <a:ext uri="{FF2B5EF4-FFF2-40B4-BE49-F238E27FC236}">
                <a16:creationId xmlns:a16="http://schemas.microsoft.com/office/drawing/2014/main" id="{EA56CC48-900C-49E1-8D8B-B851F7BED807}"/>
              </a:ext>
            </a:extLst>
          </p:cNvPr>
          <p:cNvSpPr txBox="1"/>
          <p:nvPr/>
        </p:nvSpPr>
        <p:spPr>
          <a:xfrm>
            <a:off x="0" y="6396335"/>
            <a:ext cx="5257800" cy="461665"/>
          </a:xfrm>
          <a:prstGeom prst="rect">
            <a:avLst/>
          </a:prstGeom>
          <a:noFill/>
        </p:spPr>
        <p:txBody>
          <a:bodyPr wrap="square" rtlCol="0">
            <a:spAutoFit/>
          </a:bodyPr>
          <a:lstStyle/>
          <a:p>
            <a:r>
              <a:rPr lang="en-US" sz="1200" dirty="0">
                <a:hlinkClick r:id="rId2"/>
              </a:rPr>
              <a:t>https://www.cdc.gov/tb/worldtbday/history</a:t>
            </a:r>
            <a:endParaRPr lang="en-US" sz="1200" dirty="0"/>
          </a:p>
          <a:p>
            <a:r>
              <a:rPr lang="en-US" sz="1200" dirty="0"/>
              <a:t>https://www.who.int/news-room/fact-sheets/detail/tuberculosis</a:t>
            </a:r>
          </a:p>
        </p:txBody>
      </p:sp>
    </p:spTree>
    <p:extLst>
      <p:ext uri="{BB962C8B-B14F-4D97-AF65-F5344CB8AC3E}">
        <p14:creationId xmlns:p14="http://schemas.microsoft.com/office/powerpoint/2010/main" val="59166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5475B4F-1FBB-0716-443E-3AF12CA43975}"/>
              </a:ext>
            </a:extLst>
          </p:cNvPr>
          <p:cNvSpPr>
            <a:spLocks noGrp="1" noChangeArrowheads="1"/>
          </p:cNvSpPr>
          <p:nvPr>
            <p:ph type="title"/>
          </p:nvPr>
        </p:nvSpPr>
        <p:spPr>
          <a:xfrm>
            <a:off x="1295400" y="1"/>
            <a:ext cx="9429750" cy="868363"/>
          </a:xfrm>
        </p:spPr>
        <p:txBody>
          <a:bodyPr/>
          <a:lstStyle/>
          <a:p>
            <a:pPr eaLnBrk="1" hangingPunct="1"/>
            <a:r>
              <a:rPr lang="en-US" altLang="en-US"/>
              <a:t>Fame, Infamy, and TB</a:t>
            </a:r>
          </a:p>
        </p:txBody>
      </p:sp>
      <p:sp>
        <p:nvSpPr>
          <p:cNvPr id="12291" name="Rectangle 3">
            <a:extLst>
              <a:ext uri="{FF2B5EF4-FFF2-40B4-BE49-F238E27FC236}">
                <a16:creationId xmlns:a16="http://schemas.microsoft.com/office/drawing/2014/main" id="{E44EF597-B745-0217-D8EB-72675AC6BE26}"/>
              </a:ext>
            </a:extLst>
          </p:cNvPr>
          <p:cNvSpPr>
            <a:spLocks noGrp="1" noChangeArrowheads="1"/>
          </p:cNvSpPr>
          <p:nvPr>
            <p:ph type="body" idx="1"/>
          </p:nvPr>
        </p:nvSpPr>
        <p:spPr>
          <a:xfrm>
            <a:off x="1524000" y="990600"/>
            <a:ext cx="9258300" cy="4800600"/>
          </a:xfrm>
        </p:spPr>
        <p:txBody>
          <a:bodyPr>
            <a:normAutofit/>
          </a:bodyPr>
          <a:lstStyle/>
          <a:p>
            <a:pPr eaLnBrk="1" hangingPunct="1">
              <a:spcBef>
                <a:spcPct val="25000"/>
              </a:spcBef>
            </a:pPr>
            <a:r>
              <a:rPr lang="en-US" altLang="en-US" dirty="0">
                <a:effectLst/>
              </a:rPr>
              <a:t>Tutankhamen*, Richelieu*, Moliere</a:t>
            </a:r>
          </a:p>
          <a:p>
            <a:pPr eaLnBrk="1" hangingPunct="1">
              <a:spcBef>
                <a:spcPct val="25000"/>
              </a:spcBef>
            </a:pPr>
            <a:r>
              <a:rPr lang="en-US" altLang="en-US" dirty="0">
                <a:effectLst/>
              </a:rPr>
              <a:t>Spinoza*, Voltaire, Goethe </a:t>
            </a:r>
          </a:p>
          <a:p>
            <a:pPr eaLnBrk="1" hangingPunct="1">
              <a:spcBef>
                <a:spcPct val="25000"/>
              </a:spcBef>
            </a:pPr>
            <a:r>
              <a:rPr lang="en-US" altLang="en-US" dirty="0">
                <a:effectLst/>
              </a:rPr>
              <a:t>Schiller, Sir W. Scott, Simon Bolivar*</a:t>
            </a:r>
          </a:p>
          <a:p>
            <a:pPr eaLnBrk="1" hangingPunct="1">
              <a:spcBef>
                <a:spcPct val="25000"/>
              </a:spcBef>
            </a:pPr>
            <a:r>
              <a:rPr lang="en-US" altLang="en-US" dirty="0">
                <a:effectLst/>
              </a:rPr>
              <a:t>Paganini, Keats*, Emerson, Browning*</a:t>
            </a:r>
          </a:p>
          <a:p>
            <a:pPr eaLnBrk="1" hangingPunct="1">
              <a:spcBef>
                <a:spcPct val="25000"/>
              </a:spcBef>
            </a:pPr>
            <a:r>
              <a:rPr lang="en-US" altLang="en-US" dirty="0">
                <a:effectLst/>
              </a:rPr>
              <a:t>Poe*, Chopin*, Bronte*, </a:t>
            </a:r>
            <a:r>
              <a:rPr lang="en-US" altLang="en-US" dirty="0" err="1">
                <a:effectLst/>
              </a:rPr>
              <a:t>Dostoyevski</a:t>
            </a:r>
            <a:r>
              <a:rPr lang="en-US" altLang="en-US" dirty="0">
                <a:effectLst/>
              </a:rPr>
              <a:t>, Gaugin</a:t>
            </a:r>
          </a:p>
          <a:p>
            <a:pPr eaLnBrk="1" hangingPunct="1">
              <a:spcBef>
                <a:spcPct val="25000"/>
              </a:spcBef>
            </a:pPr>
            <a:r>
              <a:rPr lang="en-US" altLang="en-US" dirty="0">
                <a:effectLst/>
              </a:rPr>
              <a:t>RL Stevenson*, </a:t>
            </a:r>
            <a:r>
              <a:rPr lang="en-US" altLang="en-US" dirty="0" err="1">
                <a:effectLst/>
              </a:rPr>
              <a:t>Chehkov</a:t>
            </a:r>
            <a:r>
              <a:rPr lang="en-US" altLang="en-US" dirty="0">
                <a:effectLst/>
              </a:rPr>
              <a:t>*, Kafka, E. Roosevelt*</a:t>
            </a:r>
          </a:p>
          <a:p>
            <a:pPr eaLnBrk="1" hangingPunct="1">
              <a:spcBef>
                <a:spcPct val="25000"/>
              </a:spcBef>
            </a:pPr>
            <a:r>
              <a:rPr lang="en-US" altLang="en-US" dirty="0">
                <a:effectLst/>
              </a:rPr>
              <a:t>DH Lawrence*, Hitler, Orwell*, Vivian Leigh*</a:t>
            </a:r>
          </a:p>
          <a:p>
            <a:pPr eaLnBrk="1" hangingPunct="1">
              <a:spcBef>
                <a:spcPct val="25000"/>
              </a:spcBef>
            </a:pPr>
            <a:r>
              <a:rPr lang="en-US" altLang="en-US" dirty="0">
                <a:effectLst/>
              </a:rPr>
              <a:t>Mandela, Cat Stevens, Tom Jones</a:t>
            </a:r>
          </a:p>
          <a:p>
            <a:pPr eaLnBrk="1" hangingPunct="1">
              <a:lnSpc>
                <a:spcPct val="90000"/>
              </a:lnSpc>
              <a:buFont typeface="Wingdings" panose="05000000000000000000" pitchFamily="2" charset="2"/>
              <a:buNone/>
            </a:pPr>
            <a:endParaRPr lang="en-US" altLang="en-US" sz="1600" dirty="0"/>
          </a:p>
        </p:txBody>
      </p:sp>
      <p:pic>
        <p:nvPicPr>
          <p:cNvPr id="2" name="Picture 5" descr="folder1_pic023">
            <a:extLst>
              <a:ext uri="{FF2B5EF4-FFF2-40B4-BE49-F238E27FC236}">
                <a16:creationId xmlns:a16="http://schemas.microsoft.com/office/drawing/2014/main" id="{697225E5-C86D-198D-F117-B22E64975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8" t="5051" r="728" b="4344"/>
          <a:stretch>
            <a:fillRect/>
          </a:stretch>
        </p:blipFill>
        <p:spPr bwMode="auto">
          <a:xfrm>
            <a:off x="8649477" y="285357"/>
            <a:ext cx="2665151" cy="364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vivleigh1">
            <a:extLst>
              <a:ext uri="{FF2B5EF4-FFF2-40B4-BE49-F238E27FC236}">
                <a16:creationId xmlns:a16="http://schemas.microsoft.com/office/drawing/2014/main" id="{CB5F54C3-6F26-B1CC-7DBC-0F7558376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0322" y="4181461"/>
            <a:ext cx="2303463" cy="226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a:extLst>
              <a:ext uri="{FF2B5EF4-FFF2-40B4-BE49-F238E27FC236}">
                <a16:creationId xmlns:a16="http://schemas.microsoft.com/office/drawing/2014/main" id="{C7201BDD-8B6D-0299-215E-D2EAEFF9FF4C}"/>
              </a:ext>
            </a:extLst>
          </p:cNvPr>
          <p:cNvGraphicFramePr>
            <a:graphicFrameLocks noChangeAspect="1"/>
          </p:cNvGraphicFramePr>
          <p:nvPr>
            <p:extLst>
              <p:ext uri="{D42A27DB-BD31-4B8C-83A1-F6EECF244321}">
                <p14:modId xmlns:p14="http://schemas.microsoft.com/office/powerpoint/2010/main" val="1357601973"/>
              </p:ext>
            </p:extLst>
          </p:nvPr>
        </p:nvGraphicFramePr>
        <p:xfrm>
          <a:off x="2512380" y="5065988"/>
          <a:ext cx="2969550" cy="1410487"/>
        </p:xfrm>
        <a:graphic>
          <a:graphicData uri="http://schemas.openxmlformats.org/presentationml/2006/ole">
            <mc:AlternateContent xmlns:mc="http://schemas.openxmlformats.org/markup-compatibility/2006">
              <mc:Choice xmlns:v="urn:schemas-microsoft-com:vml" Requires="v">
                <p:oleObj name="Photo Editor Photo" r:id="rId4" imgW="3990476" imgH="1895238" progId="">
                  <p:embed/>
                </p:oleObj>
              </mc:Choice>
              <mc:Fallback>
                <p:oleObj name="Photo Editor Photo" r:id="rId4" imgW="3990476" imgH="1895238" progId="">
                  <p:embed/>
                  <p:pic>
                    <p:nvPicPr>
                      <p:cNvPr id="16386" name="Object 7">
                        <a:extLst>
                          <a:ext uri="{FF2B5EF4-FFF2-40B4-BE49-F238E27FC236}">
                            <a16:creationId xmlns:a16="http://schemas.microsoft.com/office/drawing/2014/main" id="{B122DF4D-122E-5331-9F1E-594C58629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380" y="5065988"/>
                        <a:ext cx="2969550" cy="1410487"/>
                      </a:xfrm>
                      <a:prstGeom prst="rect">
                        <a:avLst/>
                      </a:prstGeom>
                      <a:noFill/>
                      <a:ln>
                        <a:noFill/>
                      </a:ln>
                      <a:effectLst/>
                    </p:spPr>
                  </p:pic>
                </p:oleObj>
              </mc:Fallback>
            </mc:AlternateContent>
          </a:graphicData>
        </a:graphic>
      </p:graphicFrame>
      <p:pic>
        <p:nvPicPr>
          <p:cNvPr id="5" name="Picture 2" descr="mandela4a">
            <a:extLst>
              <a:ext uri="{FF2B5EF4-FFF2-40B4-BE49-F238E27FC236}">
                <a16:creationId xmlns:a16="http://schemas.microsoft.com/office/drawing/2014/main" id="{195A0FF2-7FE4-8E48-0A14-CCB226F6D5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771" y="4413396"/>
            <a:ext cx="1821865" cy="215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84DEA-54C9-42B2-8235-606C38F0D97A}"/>
              </a:ext>
            </a:extLst>
          </p:cNvPr>
          <p:cNvSpPr>
            <a:spLocks noGrp="1"/>
          </p:cNvSpPr>
          <p:nvPr>
            <p:ph type="title"/>
          </p:nvPr>
        </p:nvSpPr>
        <p:spPr/>
        <p:txBody>
          <a:bodyPr/>
          <a:lstStyle/>
          <a:p>
            <a:r>
              <a:rPr lang="en-US" dirty="0"/>
              <a:t>Importance of Diagnosing TB</a:t>
            </a:r>
          </a:p>
        </p:txBody>
      </p:sp>
      <p:sp>
        <p:nvSpPr>
          <p:cNvPr id="3" name="Content Placeholder 2">
            <a:extLst>
              <a:ext uri="{FF2B5EF4-FFF2-40B4-BE49-F238E27FC236}">
                <a16:creationId xmlns:a16="http://schemas.microsoft.com/office/drawing/2014/main" id="{99033ECE-718F-4160-A9F4-8EF9C52BF06A}"/>
              </a:ext>
            </a:extLst>
          </p:cNvPr>
          <p:cNvSpPr>
            <a:spLocks noGrp="1"/>
          </p:cNvSpPr>
          <p:nvPr>
            <p:ph idx="1"/>
          </p:nvPr>
        </p:nvSpPr>
        <p:spPr/>
        <p:txBody>
          <a:bodyPr/>
          <a:lstStyle/>
          <a:p>
            <a:pPr marL="0" indent="0">
              <a:buNone/>
            </a:pPr>
            <a:r>
              <a:rPr lang="en-US" dirty="0"/>
              <a:t>Fundamental for: </a:t>
            </a:r>
          </a:p>
          <a:p>
            <a:r>
              <a:rPr lang="en-US" dirty="0"/>
              <a:t>the best care of the patient, and </a:t>
            </a:r>
          </a:p>
          <a:p>
            <a:r>
              <a:rPr lang="en-US" dirty="0"/>
              <a:t>for protecting the patient’s family, workplace, social community, and</a:t>
            </a:r>
          </a:p>
          <a:p>
            <a:r>
              <a:rPr lang="en-US" dirty="0"/>
              <a:t>for protecting the greater public’s health</a:t>
            </a:r>
          </a:p>
        </p:txBody>
      </p:sp>
    </p:spTree>
    <p:extLst>
      <p:ext uri="{BB962C8B-B14F-4D97-AF65-F5344CB8AC3E}">
        <p14:creationId xmlns:p14="http://schemas.microsoft.com/office/powerpoint/2010/main" val="36759239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D5C2D25-F602-44C4-A1C3-9250F3658F8D}"/>
              </a:ext>
            </a:extLst>
          </p:cNvPr>
          <p:cNvSpPr>
            <a:spLocks noGrp="1" noChangeArrowheads="1"/>
          </p:cNvSpPr>
          <p:nvPr>
            <p:ph type="title"/>
          </p:nvPr>
        </p:nvSpPr>
        <p:spPr>
          <a:xfrm>
            <a:off x="1333500" y="533400"/>
            <a:ext cx="9906000" cy="609600"/>
          </a:xfrm>
        </p:spPr>
        <p:txBody>
          <a:bodyPr>
            <a:normAutofit fontScale="90000"/>
          </a:bodyPr>
          <a:lstStyle/>
          <a:p>
            <a:r>
              <a:rPr lang="en-US" altLang="en-US" dirty="0"/>
              <a:t>General Issues</a:t>
            </a:r>
          </a:p>
        </p:txBody>
      </p:sp>
      <p:sp>
        <p:nvSpPr>
          <p:cNvPr id="6147" name="Rectangle 3">
            <a:extLst>
              <a:ext uri="{FF2B5EF4-FFF2-40B4-BE49-F238E27FC236}">
                <a16:creationId xmlns:a16="http://schemas.microsoft.com/office/drawing/2014/main" id="{0C0A4A65-A28C-42FB-9E08-DB382B8052D2}"/>
              </a:ext>
            </a:extLst>
          </p:cNvPr>
          <p:cNvSpPr>
            <a:spLocks noGrp="1" noChangeArrowheads="1"/>
          </p:cNvSpPr>
          <p:nvPr>
            <p:ph type="body" idx="1"/>
          </p:nvPr>
        </p:nvSpPr>
        <p:spPr>
          <a:xfrm>
            <a:off x="2171700" y="1447800"/>
            <a:ext cx="8610600" cy="5410200"/>
          </a:xfrm>
        </p:spPr>
        <p:txBody>
          <a:bodyPr/>
          <a:lstStyle/>
          <a:p>
            <a:pPr marL="457200" indent="-457200">
              <a:lnSpc>
                <a:spcPct val="110000"/>
              </a:lnSpc>
              <a:spcBef>
                <a:spcPct val="35000"/>
              </a:spcBef>
            </a:pPr>
            <a:r>
              <a:rPr lang="en-US" altLang="en-US"/>
              <a:t>Rapid, accurate diagnosis is essential for individual and public health</a:t>
            </a:r>
          </a:p>
          <a:p>
            <a:pPr marL="457200" indent="-457200">
              <a:lnSpc>
                <a:spcPct val="110000"/>
              </a:lnSpc>
              <a:spcBef>
                <a:spcPct val="35000"/>
              </a:spcBef>
            </a:pPr>
            <a:r>
              <a:rPr lang="en-US" altLang="en-US"/>
              <a:t>Definitive diagnosis requires isolation of </a:t>
            </a:r>
            <a:r>
              <a:rPr lang="en-US" altLang="en-US" i="1"/>
              <a:t>M. tb</a:t>
            </a:r>
            <a:r>
              <a:rPr lang="en-US" altLang="en-US"/>
              <a:t> or identification of specific DNA</a:t>
            </a:r>
          </a:p>
          <a:p>
            <a:pPr marL="1028700" lvl="1" indent="-342900">
              <a:lnSpc>
                <a:spcPct val="110000"/>
              </a:lnSpc>
              <a:spcBef>
                <a:spcPct val="35000"/>
              </a:spcBef>
            </a:pPr>
            <a:r>
              <a:rPr lang="en-US" altLang="en-US"/>
              <a:t>Treatment may be appropriate even in the absence of definitive diagnosis</a:t>
            </a:r>
          </a:p>
          <a:p>
            <a:pPr marL="457200" indent="-457200">
              <a:lnSpc>
                <a:spcPct val="110000"/>
              </a:lnSpc>
              <a:spcBef>
                <a:spcPct val="35000"/>
              </a:spcBef>
            </a:pPr>
            <a:r>
              <a:rPr lang="en-US" altLang="en-US"/>
              <a:t>Diagnosis depends on </a:t>
            </a:r>
            <a:r>
              <a:rPr lang="en-US" altLang="en-US" b="1">
                <a:solidFill>
                  <a:srgbClr val="FF3300"/>
                </a:solidFill>
              </a:rPr>
              <a:t>clinical suspicion</a:t>
            </a:r>
            <a:r>
              <a:rPr lang="en-US" altLang="en-US"/>
              <a:t> and appropriate evaluation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0442B1D-C3E9-46BF-9BB3-E6CB7A18BE61}"/>
              </a:ext>
            </a:extLst>
          </p:cNvPr>
          <p:cNvSpPr>
            <a:spLocks noGrp="1" noChangeArrowheads="1"/>
          </p:cNvSpPr>
          <p:nvPr>
            <p:ph type="title"/>
          </p:nvPr>
        </p:nvSpPr>
        <p:spPr>
          <a:xfrm>
            <a:off x="1638300" y="838200"/>
            <a:ext cx="9296400" cy="609600"/>
          </a:xfrm>
        </p:spPr>
        <p:txBody>
          <a:bodyPr>
            <a:normAutofit fontScale="90000"/>
          </a:bodyPr>
          <a:lstStyle/>
          <a:p>
            <a:r>
              <a:rPr lang="en-US" altLang="en-US" dirty="0"/>
              <a:t>General Issues:</a:t>
            </a:r>
            <a:br>
              <a:rPr lang="en-US" altLang="en-US" dirty="0"/>
            </a:br>
            <a:r>
              <a:rPr lang="en-US" altLang="en-US" dirty="0"/>
              <a:t>Clinical Suspicion</a:t>
            </a:r>
          </a:p>
        </p:txBody>
      </p:sp>
      <p:sp>
        <p:nvSpPr>
          <p:cNvPr id="7171" name="Rectangle 3">
            <a:extLst>
              <a:ext uri="{FF2B5EF4-FFF2-40B4-BE49-F238E27FC236}">
                <a16:creationId xmlns:a16="http://schemas.microsoft.com/office/drawing/2014/main" id="{FC3C3AB9-36A1-4203-A7BB-DD7D6C3CB709}"/>
              </a:ext>
            </a:extLst>
          </p:cNvPr>
          <p:cNvSpPr>
            <a:spLocks noGrp="1" noChangeArrowheads="1"/>
          </p:cNvSpPr>
          <p:nvPr>
            <p:ph type="body" idx="1"/>
          </p:nvPr>
        </p:nvSpPr>
        <p:spPr>
          <a:xfrm>
            <a:off x="1943100" y="2133600"/>
            <a:ext cx="8610600" cy="3810000"/>
          </a:xfrm>
        </p:spPr>
        <p:txBody>
          <a:bodyPr/>
          <a:lstStyle/>
          <a:p>
            <a:pPr marL="461963" indent="-461963">
              <a:lnSpc>
                <a:spcPct val="110000"/>
              </a:lnSpc>
              <a:spcBef>
                <a:spcPct val="35000"/>
              </a:spcBef>
            </a:pPr>
            <a:r>
              <a:rPr lang="en-US" altLang="en-US" dirty="0">
                <a:solidFill>
                  <a:schemeClr val="tx2"/>
                </a:solidFill>
              </a:rPr>
              <a:t>To diagnose TB, you must first think of TB</a:t>
            </a:r>
          </a:p>
          <a:p>
            <a:pPr marL="461963" indent="-461963">
              <a:lnSpc>
                <a:spcPct val="110000"/>
              </a:lnSpc>
              <a:spcBef>
                <a:spcPct val="35000"/>
              </a:spcBef>
            </a:pPr>
            <a:r>
              <a:rPr lang="en-US" altLang="en-US" dirty="0">
                <a:solidFill>
                  <a:schemeClr val="tx2"/>
                </a:solidFill>
              </a:rPr>
              <a:t>Knowing when to consider TB in the differential diagnosis = knowing who is at risk</a:t>
            </a:r>
          </a:p>
          <a:p>
            <a:pPr marL="971550" lvl="1">
              <a:lnSpc>
                <a:spcPct val="110000"/>
              </a:lnSpc>
              <a:spcBef>
                <a:spcPct val="35000"/>
              </a:spcBef>
            </a:pPr>
            <a:r>
              <a:rPr lang="en-US" altLang="en-US" dirty="0">
                <a:solidFill>
                  <a:schemeClr val="tx2"/>
                </a:solidFill>
              </a:rPr>
              <a:t>Risk for infection</a:t>
            </a:r>
          </a:p>
          <a:p>
            <a:pPr marL="971550" lvl="1">
              <a:lnSpc>
                <a:spcPct val="110000"/>
              </a:lnSpc>
              <a:spcBef>
                <a:spcPct val="35000"/>
              </a:spcBef>
            </a:pPr>
            <a:r>
              <a:rPr lang="en-US" altLang="en-US" dirty="0">
                <a:solidFill>
                  <a:schemeClr val="tx2"/>
                </a:solidFill>
              </a:rPr>
              <a:t>Risk for disease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A1B09A7-68CA-4823-83CB-420B1B713B79}"/>
              </a:ext>
            </a:extLst>
          </p:cNvPr>
          <p:cNvSpPr>
            <a:spLocks noGrp="1" noChangeArrowheads="1"/>
          </p:cNvSpPr>
          <p:nvPr>
            <p:ph type="body" idx="1"/>
          </p:nvPr>
        </p:nvSpPr>
        <p:spPr>
          <a:xfrm>
            <a:off x="1714500" y="2362200"/>
            <a:ext cx="9067800" cy="4114800"/>
          </a:xfrm>
        </p:spPr>
        <p:txBody>
          <a:bodyPr/>
          <a:lstStyle/>
          <a:p>
            <a:pPr marL="461963" indent="-461963">
              <a:lnSpc>
                <a:spcPct val="110000"/>
              </a:lnSpc>
              <a:spcBef>
                <a:spcPct val="35000"/>
              </a:spcBef>
            </a:pPr>
            <a:r>
              <a:rPr lang="en-US" altLang="en-US" dirty="0"/>
              <a:t>TB can involve any organ or tissue</a:t>
            </a:r>
          </a:p>
          <a:p>
            <a:pPr marL="461963" indent="-461963">
              <a:lnSpc>
                <a:spcPct val="110000"/>
              </a:lnSpc>
              <a:spcBef>
                <a:spcPct val="35000"/>
              </a:spcBef>
            </a:pPr>
            <a:r>
              <a:rPr lang="en-US" altLang="en-US" dirty="0"/>
              <a:t>Symptoms and severity range from none to overwhelming</a:t>
            </a:r>
          </a:p>
          <a:p>
            <a:pPr marL="461963" indent="-461963">
              <a:lnSpc>
                <a:spcPct val="110000"/>
              </a:lnSpc>
              <a:spcBef>
                <a:spcPct val="35000"/>
              </a:spcBef>
            </a:pPr>
            <a:r>
              <a:rPr lang="en-US" altLang="en-US" dirty="0"/>
              <a:t>Tempo of illness ranges from indolent to fast</a:t>
            </a:r>
          </a:p>
          <a:p>
            <a:pPr marL="461963" indent="-461963">
              <a:lnSpc>
                <a:spcPct val="110000"/>
              </a:lnSpc>
              <a:spcBef>
                <a:spcPct val="35000"/>
              </a:spcBef>
            </a:pPr>
            <a:r>
              <a:rPr lang="en-US" altLang="en-US" dirty="0"/>
              <a:t>Symptoms/findings may be both local and systemic</a:t>
            </a:r>
          </a:p>
          <a:p>
            <a:pPr marL="461963" indent="-461963">
              <a:lnSpc>
                <a:spcPct val="110000"/>
              </a:lnSpc>
              <a:spcBef>
                <a:spcPct val="35000"/>
              </a:spcBef>
            </a:pPr>
            <a:r>
              <a:rPr lang="en-US" dirty="0"/>
              <a:t>Presentation is often atypical in the immunocompromised (i.e. HIV, DM)</a:t>
            </a:r>
          </a:p>
          <a:p>
            <a:pPr marL="461963" indent="-461963">
              <a:lnSpc>
                <a:spcPct val="110000"/>
              </a:lnSpc>
              <a:spcBef>
                <a:spcPct val="35000"/>
              </a:spcBef>
            </a:pPr>
            <a:endParaRPr lang="en-US" altLang="en-US" dirty="0"/>
          </a:p>
        </p:txBody>
      </p:sp>
      <p:sp>
        <p:nvSpPr>
          <p:cNvPr id="9219" name="Text Box 3">
            <a:extLst>
              <a:ext uri="{FF2B5EF4-FFF2-40B4-BE49-F238E27FC236}">
                <a16:creationId xmlns:a16="http://schemas.microsoft.com/office/drawing/2014/main" id="{905A8EF8-00A5-4413-9652-DA52A0238F1A}"/>
              </a:ext>
            </a:extLst>
          </p:cNvPr>
          <p:cNvSpPr txBox="1">
            <a:spLocks noChangeArrowheads="1"/>
          </p:cNvSpPr>
          <p:nvPr/>
        </p:nvSpPr>
        <p:spPr bwMode="auto">
          <a:xfrm>
            <a:off x="4229100" y="1676400"/>
            <a:ext cx="358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0" i="0" u="none" strike="noStrike" kern="1200" cap="none" spc="0" normalizeH="0" baseline="0" noProof="0" dirty="0">
                <a:ln>
                  <a:noFill/>
                </a:ln>
                <a:solidFill>
                  <a:srgbClr val="FF0000"/>
                </a:solidFill>
                <a:effectLst/>
                <a:uLnTx/>
                <a:uFillTx/>
                <a:latin typeface="Helvetica" panose="020B0604020202020204" pitchFamily="34" charset="0"/>
                <a:ea typeface="+mn-ea"/>
                <a:cs typeface="+mn-cs"/>
              </a:rPr>
              <a:t>REMEMBER!</a:t>
            </a:r>
          </a:p>
        </p:txBody>
      </p:sp>
      <p:sp>
        <p:nvSpPr>
          <p:cNvPr id="9220" name="Rectangle 4">
            <a:extLst>
              <a:ext uri="{FF2B5EF4-FFF2-40B4-BE49-F238E27FC236}">
                <a16:creationId xmlns:a16="http://schemas.microsoft.com/office/drawing/2014/main" id="{67498B6A-E899-4626-869B-B307342BE489}"/>
              </a:ext>
            </a:extLst>
          </p:cNvPr>
          <p:cNvSpPr>
            <a:spLocks noGrp="1" noChangeArrowheads="1"/>
          </p:cNvSpPr>
          <p:nvPr>
            <p:ph type="title"/>
          </p:nvPr>
        </p:nvSpPr>
        <p:spPr>
          <a:xfrm>
            <a:off x="1724026" y="457200"/>
            <a:ext cx="9134475" cy="838200"/>
          </a:xfrm>
        </p:spPr>
        <p:txBody>
          <a:bodyPr/>
          <a:lstStyle/>
          <a:p>
            <a:r>
              <a:rPr lang="en-US" altLang="en-US" dirty="0"/>
              <a:t>Clinical Presentation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E8B0-81C8-4CD1-8AC3-ACE82D39068F}"/>
              </a:ext>
            </a:extLst>
          </p:cNvPr>
          <p:cNvSpPr>
            <a:spLocks noGrp="1"/>
          </p:cNvSpPr>
          <p:nvPr>
            <p:ph type="title"/>
          </p:nvPr>
        </p:nvSpPr>
        <p:spPr>
          <a:xfrm>
            <a:off x="187288" y="168234"/>
            <a:ext cx="11817424" cy="694944"/>
          </a:xfrm>
        </p:spPr>
        <p:txBody>
          <a:bodyPr lIns="121920" tIns="60960" rIns="121920" bIns="60960" anchor="b" anchorCtr="0"/>
          <a:lstStyle/>
          <a:p>
            <a:pPr algn="ctr"/>
            <a:r>
              <a:rPr lang="en-US" sz="3000">
                <a:solidFill>
                  <a:schemeClr val="accent1"/>
                </a:solidFill>
                <a:latin typeface="Calibri"/>
                <a:cs typeface="Calibri"/>
              </a:rPr>
              <a:t>Progress Towards TB Elimination, United States, 1982–2021</a:t>
            </a:r>
          </a:p>
        </p:txBody>
      </p:sp>
      <p:graphicFrame>
        <p:nvGraphicFramePr>
          <p:cNvPr id="6" name="Chart 5">
            <a:extLst>
              <a:ext uri="{FF2B5EF4-FFF2-40B4-BE49-F238E27FC236}">
                <a16:creationId xmlns:a16="http://schemas.microsoft.com/office/drawing/2014/main" id="{22CCCF8D-4A63-44C3-B075-3F1DEECCA248}"/>
              </a:ext>
            </a:extLst>
          </p:cNvPr>
          <p:cNvGraphicFramePr/>
          <p:nvPr/>
        </p:nvGraphicFramePr>
        <p:xfrm>
          <a:off x="187288" y="729915"/>
          <a:ext cx="11817424" cy="576072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4197BBB-8D52-4B57-832C-BA8043294EC3}"/>
              </a:ext>
            </a:extLst>
          </p:cNvPr>
          <p:cNvSpPr txBox="1"/>
          <p:nvPr/>
        </p:nvSpPr>
        <p:spPr>
          <a:xfrm>
            <a:off x="4824840" y="1199229"/>
            <a:ext cx="3931184" cy="646331"/>
          </a:xfrm>
          <a:prstGeom prst="rect">
            <a:avLst/>
          </a:prstGeom>
          <a:noFill/>
          <a:ln w="1905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26,673 TB cases in 1992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Incidence rate:  10.4 per 100,000</a:t>
            </a:r>
          </a:p>
        </p:txBody>
      </p:sp>
      <p:cxnSp>
        <p:nvCxnSpPr>
          <p:cNvPr id="11" name="Straight Connector 10">
            <a:extLst>
              <a:ext uri="{FF2B5EF4-FFF2-40B4-BE49-F238E27FC236}">
                <a16:creationId xmlns:a16="http://schemas.microsoft.com/office/drawing/2014/main" id="{487AE47E-6ADB-4D32-A7C7-9394F6B63453}"/>
              </a:ext>
            </a:extLst>
          </p:cNvPr>
          <p:cNvCxnSpPr>
            <a:cxnSpLocks/>
          </p:cNvCxnSpPr>
          <p:nvPr/>
        </p:nvCxnSpPr>
        <p:spPr>
          <a:xfrm flipH="1">
            <a:off x="4059936" y="1522395"/>
            <a:ext cx="764904"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FD46D1A-6DA1-4791-8E58-826C14A87E7E}"/>
              </a:ext>
            </a:extLst>
          </p:cNvPr>
          <p:cNvSpPr txBox="1"/>
          <p:nvPr/>
        </p:nvSpPr>
        <p:spPr>
          <a:xfrm>
            <a:off x="8538794" y="2919488"/>
            <a:ext cx="3472181" cy="646331"/>
          </a:xfrm>
          <a:prstGeom prst="rect">
            <a:avLst/>
          </a:prstGeom>
          <a:noFill/>
          <a:ln w="1905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7,882 TB cases in 2021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Incidence rate:  2.4 per 100,000</a:t>
            </a:r>
          </a:p>
        </p:txBody>
      </p:sp>
      <p:cxnSp>
        <p:nvCxnSpPr>
          <p:cNvPr id="21" name="Straight Connector 20">
            <a:extLst>
              <a:ext uri="{FF2B5EF4-FFF2-40B4-BE49-F238E27FC236}">
                <a16:creationId xmlns:a16="http://schemas.microsoft.com/office/drawing/2014/main" id="{72029449-6C50-4314-A71F-0349B5236E7E}"/>
              </a:ext>
            </a:extLst>
          </p:cNvPr>
          <p:cNvCxnSpPr>
            <a:cxnSpLocks/>
            <a:stCxn id="18" idx="2"/>
          </p:cNvCxnSpPr>
          <p:nvPr/>
        </p:nvCxnSpPr>
        <p:spPr>
          <a:xfrm>
            <a:off x="10274885" y="3565819"/>
            <a:ext cx="1455674" cy="93980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797089"/>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991071E-1BD3-45A3-A198-F2CC16A99B60}"/>
              </a:ext>
            </a:extLst>
          </p:cNvPr>
          <p:cNvSpPr>
            <a:spLocks noGrp="1" noChangeArrowheads="1"/>
          </p:cNvSpPr>
          <p:nvPr>
            <p:ph type="title"/>
          </p:nvPr>
        </p:nvSpPr>
        <p:spPr/>
        <p:txBody>
          <a:bodyPr/>
          <a:lstStyle/>
          <a:p>
            <a:r>
              <a:rPr lang="en-US" altLang="en-US" dirty="0"/>
              <a:t>Clinical Presentation</a:t>
            </a:r>
            <a:br>
              <a:rPr lang="en-US" altLang="en-US" dirty="0"/>
            </a:br>
            <a:r>
              <a:rPr lang="en-US" altLang="en-US" sz="3600" dirty="0"/>
              <a:t> Symptoms and Signs</a:t>
            </a:r>
            <a:endParaRPr lang="en-US" altLang="en-US" dirty="0"/>
          </a:p>
        </p:txBody>
      </p:sp>
      <p:sp>
        <p:nvSpPr>
          <p:cNvPr id="11267" name="Rectangle 3">
            <a:extLst>
              <a:ext uri="{FF2B5EF4-FFF2-40B4-BE49-F238E27FC236}">
                <a16:creationId xmlns:a16="http://schemas.microsoft.com/office/drawing/2014/main" id="{1DC487FC-B44B-44F1-AF55-E43AE59D8616}"/>
              </a:ext>
            </a:extLst>
          </p:cNvPr>
          <p:cNvSpPr>
            <a:spLocks noGrp="1" noChangeArrowheads="1"/>
          </p:cNvSpPr>
          <p:nvPr>
            <p:ph type="body" sz="half" idx="1"/>
          </p:nvPr>
        </p:nvSpPr>
        <p:spPr>
          <a:xfrm>
            <a:off x="1724025" y="1981200"/>
            <a:ext cx="4286250" cy="3733800"/>
          </a:xfrm>
        </p:spPr>
        <p:txBody>
          <a:bodyPr/>
          <a:lstStyle/>
          <a:p>
            <a:r>
              <a:rPr lang="en-US" altLang="en-US" dirty="0"/>
              <a:t>Pulmonary	</a:t>
            </a:r>
          </a:p>
          <a:p>
            <a:pPr lvl="1"/>
            <a:r>
              <a:rPr lang="en-US" altLang="en-US" sz="2800" dirty="0"/>
              <a:t>Cough – 40-80%</a:t>
            </a:r>
          </a:p>
          <a:p>
            <a:pPr lvl="1"/>
            <a:r>
              <a:rPr lang="en-US" altLang="en-US" sz="2800" dirty="0"/>
              <a:t>Sputum production</a:t>
            </a:r>
          </a:p>
          <a:p>
            <a:pPr lvl="1"/>
            <a:r>
              <a:rPr lang="en-US" altLang="en-US" sz="2800" dirty="0"/>
              <a:t>Pleuritic chest pain</a:t>
            </a:r>
          </a:p>
          <a:p>
            <a:pPr lvl="1"/>
            <a:r>
              <a:rPr lang="en-US" altLang="en-US" sz="2800" dirty="0"/>
              <a:t>Hemoptysis</a:t>
            </a:r>
          </a:p>
        </p:txBody>
      </p:sp>
      <p:sp>
        <p:nvSpPr>
          <p:cNvPr id="11268" name="Rectangle 4">
            <a:extLst>
              <a:ext uri="{FF2B5EF4-FFF2-40B4-BE49-F238E27FC236}">
                <a16:creationId xmlns:a16="http://schemas.microsoft.com/office/drawing/2014/main" id="{B6BAD101-6614-4E4F-B57A-43BE8F40FA7A}"/>
              </a:ext>
            </a:extLst>
          </p:cNvPr>
          <p:cNvSpPr>
            <a:spLocks noGrp="1" noChangeArrowheads="1"/>
          </p:cNvSpPr>
          <p:nvPr>
            <p:ph type="body" sz="half" idx="2"/>
          </p:nvPr>
        </p:nvSpPr>
        <p:spPr>
          <a:xfrm>
            <a:off x="6181725" y="1981200"/>
            <a:ext cx="4286250" cy="3733800"/>
          </a:xfrm>
        </p:spPr>
        <p:txBody>
          <a:bodyPr/>
          <a:lstStyle/>
          <a:p>
            <a:r>
              <a:rPr lang="en-US" altLang="en-US"/>
              <a:t>Systemic</a:t>
            </a:r>
          </a:p>
          <a:p>
            <a:pPr lvl="1"/>
            <a:r>
              <a:rPr lang="en-US" altLang="en-US" sz="2800"/>
              <a:t>Fever – 65-80%</a:t>
            </a:r>
          </a:p>
          <a:p>
            <a:pPr lvl="1"/>
            <a:r>
              <a:rPr lang="en-US" altLang="en-US" sz="2800"/>
              <a:t>No symptoms – 10-20%</a:t>
            </a:r>
          </a:p>
          <a:p>
            <a:pPr lvl="1"/>
            <a:r>
              <a:rPr lang="en-US" altLang="en-US" sz="2800"/>
              <a:t>Chills/sweats</a:t>
            </a:r>
          </a:p>
          <a:p>
            <a:pPr lvl="1"/>
            <a:r>
              <a:rPr lang="en-US" altLang="en-US" sz="2800"/>
              <a:t>Fatigue/malaise</a:t>
            </a:r>
          </a:p>
          <a:p>
            <a:pPr lvl="1"/>
            <a:r>
              <a:rPr lang="en-US" altLang="en-US" sz="2800"/>
              <a:t>Anorexia/weight loss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E150B8-4B1E-4402-B23A-1CD84079D859}"/>
              </a:ext>
            </a:extLst>
          </p:cNvPr>
          <p:cNvSpPr>
            <a:spLocks noGrp="1"/>
          </p:cNvSpPr>
          <p:nvPr>
            <p:ph type="title"/>
          </p:nvPr>
        </p:nvSpPr>
        <p:spPr>
          <a:xfrm>
            <a:off x="838200" y="556995"/>
            <a:ext cx="10515600" cy="1133693"/>
          </a:xfrm>
        </p:spPr>
        <p:txBody>
          <a:bodyPr>
            <a:normAutofit fontScale="90000"/>
          </a:bodyPr>
          <a:lstStyle/>
          <a:p>
            <a:r>
              <a:rPr lang="en-US" altLang="en-US" sz="5400" dirty="0"/>
              <a:t>Pulmonary TB: </a:t>
            </a:r>
            <a:br>
              <a:rPr lang="en-US" altLang="en-US" sz="5400" dirty="0"/>
            </a:br>
            <a:r>
              <a:rPr lang="en-US" altLang="en-US" sz="5400" dirty="0"/>
              <a:t> Radiographic Presentation</a:t>
            </a:r>
            <a:endParaRPr lang="en-US" sz="5200" dirty="0"/>
          </a:p>
        </p:txBody>
      </p:sp>
      <p:graphicFrame>
        <p:nvGraphicFramePr>
          <p:cNvPr id="7" name="Table 7">
            <a:extLst>
              <a:ext uri="{FF2B5EF4-FFF2-40B4-BE49-F238E27FC236}">
                <a16:creationId xmlns:a16="http://schemas.microsoft.com/office/drawing/2014/main" id="{7DA67015-1903-4DB0-B0B9-28E328A58718}"/>
              </a:ext>
            </a:extLst>
          </p:cNvPr>
          <p:cNvGraphicFramePr>
            <a:graphicFrameLocks noGrp="1"/>
          </p:cNvGraphicFramePr>
          <p:nvPr>
            <p:ph idx="1"/>
          </p:nvPr>
        </p:nvGraphicFramePr>
        <p:xfrm>
          <a:off x="1466855" y="1825625"/>
          <a:ext cx="9258292" cy="4684236"/>
        </p:xfrm>
        <a:graphic>
          <a:graphicData uri="http://schemas.openxmlformats.org/drawingml/2006/table">
            <a:tbl>
              <a:tblPr firstRow="1" bandRow="1">
                <a:tableStyleId>{5C22544A-7EE6-4342-B048-85BDC9FD1C3A}</a:tableStyleId>
              </a:tblPr>
              <a:tblGrid>
                <a:gridCol w="2510988">
                  <a:extLst>
                    <a:ext uri="{9D8B030D-6E8A-4147-A177-3AD203B41FA5}">
                      <a16:colId xmlns:a16="http://schemas.microsoft.com/office/drawing/2014/main" val="3828926682"/>
                    </a:ext>
                  </a:extLst>
                </a:gridCol>
                <a:gridCol w="2900892">
                  <a:extLst>
                    <a:ext uri="{9D8B030D-6E8A-4147-A177-3AD203B41FA5}">
                      <a16:colId xmlns:a16="http://schemas.microsoft.com/office/drawing/2014/main" val="2202586954"/>
                    </a:ext>
                  </a:extLst>
                </a:gridCol>
                <a:gridCol w="3846412">
                  <a:extLst>
                    <a:ext uri="{9D8B030D-6E8A-4147-A177-3AD203B41FA5}">
                      <a16:colId xmlns:a16="http://schemas.microsoft.com/office/drawing/2014/main" val="880752526"/>
                    </a:ext>
                  </a:extLst>
                </a:gridCol>
              </a:tblGrid>
              <a:tr h="1038707">
                <a:tc>
                  <a:txBody>
                    <a:bodyPr/>
                    <a:lstStyle/>
                    <a:p>
                      <a:pPr algn="ctr"/>
                      <a:r>
                        <a:rPr lang="en-US" sz="2800" b="1"/>
                        <a:t>FINDING</a:t>
                      </a:r>
                    </a:p>
                  </a:txBody>
                  <a:tcPr marL="140366" marR="140366" marT="70183" marB="70183"/>
                </a:tc>
                <a:tc>
                  <a:txBody>
                    <a:bodyPr/>
                    <a:lstStyle>
                      <a:lvl1pPr>
                        <a:spcBef>
                          <a:spcPct val="20000"/>
                        </a:spcBef>
                        <a:buClr>
                          <a:schemeClr val="tx2"/>
                        </a:buClr>
                        <a:buSzPct val="150000"/>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buClr>
                          <a:schemeClr val="tx2"/>
                        </a:buClr>
                        <a:buSzPct val="150000"/>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eaLnBrk="0" fontAlgn="base" hangingPunct="0">
                        <a:spcBef>
                          <a:spcPct val="20000"/>
                        </a:spcBef>
                        <a:spcAft>
                          <a:spcPct val="0"/>
                        </a:spcAft>
                        <a:defRPr sz="2800">
                          <a:solidFill>
                            <a:schemeClr val="tx1"/>
                          </a:solidFill>
                          <a:latin typeface="Arial" panose="020B0604020202020204" pitchFamily="34" charset="0"/>
                        </a:defRPr>
                      </a:lvl6pPr>
                      <a:lvl7pPr eaLnBrk="0" fontAlgn="base" hangingPunct="0">
                        <a:spcBef>
                          <a:spcPct val="20000"/>
                        </a:spcBef>
                        <a:spcAft>
                          <a:spcPct val="0"/>
                        </a:spcAft>
                        <a:defRPr sz="2800">
                          <a:solidFill>
                            <a:schemeClr val="tx1"/>
                          </a:solidFill>
                          <a:latin typeface="Arial" panose="020B0604020202020204" pitchFamily="34" charset="0"/>
                        </a:defRPr>
                      </a:lvl7pPr>
                      <a:lvl8pPr eaLnBrk="0" fontAlgn="base" hangingPunct="0">
                        <a:spcBef>
                          <a:spcPct val="20000"/>
                        </a:spcBef>
                        <a:spcAft>
                          <a:spcPct val="0"/>
                        </a:spcAft>
                        <a:defRPr sz="2800">
                          <a:solidFill>
                            <a:schemeClr val="tx1"/>
                          </a:solidFill>
                          <a:latin typeface="Arial" panose="020B0604020202020204" pitchFamily="34" charset="0"/>
                        </a:defRPr>
                      </a:lvl8pPr>
                      <a:lvl9pPr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2800" b="0" i="0" u="none" strike="noStrike" cap="none" normalizeH="0" baseline="0" dirty="0">
                          <a:ln>
                            <a:noFill/>
                          </a:ln>
                          <a:solidFill>
                            <a:schemeClr val="bg1"/>
                          </a:solidFill>
                          <a:effectLst/>
                          <a:latin typeface="Arial" panose="020B0604020202020204" pitchFamily="34" charset="0"/>
                        </a:rPr>
                        <a:t>Primary (child, HIV, DM, recent converter)</a:t>
                      </a:r>
                    </a:p>
                  </a:txBody>
                  <a:tcPr marT="45721" marB="45721" horzOverflow="overflow"/>
                </a:tc>
                <a:tc>
                  <a:txBody>
                    <a:bodyPr/>
                    <a:lstStyle>
                      <a:lvl1pPr>
                        <a:spcBef>
                          <a:spcPct val="20000"/>
                        </a:spcBef>
                        <a:buClr>
                          <a:schemeClr val="tx2"/>
                        </a:buClr>
                        <a:buSzPct val="150000"/>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buClr>
                          <a:schemeClr val="tx2"/>
                        </a:buClr>
                        <a:buSzPct val="150000"/>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eaLnBrk="0" fontAlgn="base" hangingPunct="0">
                        <a:spcBef>
                          <a:spcPct val="20000"/>
                        </a:spcBef>
                        <a:spcAft>
                          <a:spcPct val="0"/>
                        </a:spcAft>
                        <a:defRPr sz="2800">
                          <a:solidFill>
                            <a:schemeClr val="tx1"/>
                          </a:solidFill>
                          <a:latin typeface="Arial" panose="020B0604020202020204" pitchFamily="34" charset="0"/>
                        </a:defRPr>
                      </a:lvl6pPr>
                      <a:lvl7pPr eaLnBrk="0" fontAlgn="base" hangingPunct="0">
                        <a:spcBef>
                          <a:spcPct val="20000"/>
                        </a:spcBef>
                        <a:spcAft>
                          <a:spcPct val="0"/>
                        </a:spcAft>
                        <a:defRPr sz="2800">
                          <a:solidFill>
                            <a:schemeClr val="tx1"/>
                          </a:solidFill>
                          <a:latin typeface="Arial" panose="020B0604020202020204" pitchFamily="34" charset="0"/>
                        </a:defRPr>
                      </a:lvl7pPr>
                      <a:lvl8pPr eaLnBrk="0" fontAlgn="base" hangingPunct="0">
                        <a:spcBef>
                          <a:spcPct val="20000"/>
                        </a:spcBef>
                        <a:spcAft>
                          <a:spcPct val="0"/>
                        </a:spcAft>
                        <a:defRPr sz="2800">
                          <a:solidFill>
                            <a:schemeClr val="tx1"/>
                          </a:solidFill>
                          <a:latin typeface="Arial" panose="020B0604020202020204" pitchFamily="34" charset="0"/>
                        </a:defRPr>
                      </a:lvl8pPr>
                      <a:lvl9pPr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2800" b="0" i="0" u="none" strike="noStrike" cap="none" normalizeH="0" baseline="0" dirty="0">
                          <a:ln>
                            <a:noFill/>
                          </a:ln>
                          <a:solidFill>
                            <a:schemeClr val="bg1"/>
                          </a:solidFill>
                          <a:effectLst/>
                          <a:latin typeface="Arial" panose="020B0604020202020204" pitchFamily="34" charset="0"/>
                        </a:rPr>
                        <a:t>Post-primary</a:t>
                      </a:r>
                    </a:p>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2800" b="0" i="0" u="none" strike="noStrike" cap="none" normalizeH="0" baseline="0" dirty="0">
                          <a:ln>
                            <a:noFill/>
                          </a:ln>
                          <a:solidFill>
                            <a:schemeClr val="bg1"/>
                          </a:solidFill>
                          <a:effectLst/>
                          <a:latin typeface="Arial" panose="020B0604020202020204" pitchFamily="34" charset="0"/>
                        </a:rPr>
                        <a:t>(reactivation)</a:t>
                      </a:r>
                    </a:p>
                  </a:txBody>
                  <a:tcPr marT="45721" marB="45721" horzOverflow="overflow"/>
                </a:tc>
                <a:extLst>
                  <a:ext uri="{0D108BD9-81ED-4DB2-BD59-A6C34878D82A}">
                    <a16:rowId xmlns:a16="http://schemas.microsoft.com/office/drawing/2014/main" val="4267079761"/>
                  </a:ext>
                </a:extLst>
              </a:tr>
              <a:tr h="1038707">
                <a:tc>
                  <a:txBody>
                    <a:bodyPr/>
                    <a:lstStyle/>
                    <a:p>
                      <a:pPr algn="ctr"/>
                      <a:r>
                        <a:rPr lang="en-US" sz="2800" b="1"/>
                        <a:t>Opacity</a:t>
                      </a:r>
                    </a:p>
                  </a:txBody>
                  <a:tcPr marL="140366" marR="140366" marT="70183" marB="70183"/>
                </a:tc>
                <a:tc>
                  <a:txBody>
                    <a:bodyPr/>
                    <a:lstStyle>
                      <a:lvl1pPr>
                        <a:spcBef>
                          <a:spcPct val="20000"/>
                        </a:spcBef>
                        <a:buClr>
                          <a:schemeClr val="tx2"/>
                        </a:buClr>
                        <a:buSzPct val="150000"/>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buClr>
                          <a:schemeClr val="tx2"/>
                        </a:buClr>
                        <a:buSzPct val="150000"/>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eaLnBrk="0" fontAlgn="base" hangingPunct="0">
                        <a:spcBef>
                          <a:spcPct val="20000"/>
                        </a:spcBef>
                        <a:spcAft>
                          <a:spcPct val="0"/>
                        </a:spcAft>
                        <a:defRPr sz="2800">
                          <a:solidFill>
                            <a:schemeClr val="tx1"/>
                          </a:solidFill>
                          <a:latin typeface="Arial" panose="020B0604020202020204" pitchFamily="34" charset="0"/>
                        </a:defRPr>
                      </a:lvl6pPr>
                      <a:lvl7pPr eaLnBrk="0" fontAlgn="base" hangingPunct="0">
                        <a:spcBef>
                          <a:spcPct val="20000"/>
                        </a:spcBef>
                        <a:spcAft>
                          <a:spcPct val="0"/>
                        </a:spcAft>
                        <a:defRPr sz="2800">
                          <a:solidFill>
                            <a:schemeClr val="tx1"/>
                          </a:solidFill>
                          <a:latin typeface="Arial" panose="020B0604020202020204" pitchFamily="34" charset="0"/>
                        </a:defRPr>
                      </a:lvl7pPr>
                      <a:lvl8pPr eaLnBrk="0" fontAlgn="base" hangingPunct="0">
                        <a:spcBef>
                          <a:spcPct val="20000"/>
                        </a:spcBef>
                        <a:spcAft>
                          <a:spcPct val="0"/>
                        </a:spcAft>
                        <a:defRPr sz="2800">
                          <a:solidFill>
                            <a:schemeClr val="tx1"/>
                          </a:solidFill>
                          <a:latin typeface="Arial" panose="020B0604020202020204" pitchFamily="34" charset="0"/>
                        </a:defRPr>
                      </a:lvl8pPr>
                      <a:lvl9pPr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2400" b="0" i="0" u="none" strike="noStrike" cap="none" normalizeH="0" baseline="0" dirty="0" err="1">
                          <a:ln>
                            <a:noFill/>
                          </a:ln>
                          <a:solidFill>
                            <a:schemeClr val="tx1"/>
                          </a:solidFill>
                          <a:effectLst/>
                          <a:latin typeface="Arial" panose="020B0604020202020204" pitchFamily="34" charset="0"/>
                        </a:rPr>
                        <a:t>Upper:Lower</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60:40</a:t>
                      </a:r>
                    </a:p>
                  </a:txBody>
                  <a:tcPr marT="45721" marB="45721" horzOverflow="overflow"/>
                </a:tc>
                <a:tc>
                  <a:txBody>
                    <a:bodyPr/>
                    <a:lstStyle>
                      <a:lvl1pPr>
                        <a:spcBef>
                          <a:spcPct val="20000"/>
                        </a:spcBef>
                        <a:buClr>
                          <a:schemeClr val="tx2"/>
                        </a:buClr>
                        <a:buSzPct val="150000"/>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buClr>
                          <a:schemeClr val="tx2"/>
                        </a:buClr>
                        <a:buSzPct val="150000"/>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eaLnBrk="0" fontAlgn="base" hangingPunct="0">
                        <a:spcBef>
                          <a:spcPct val="20000"/>
                        </a:spcBef>
                        <a:spcAft>
                          <a:spcPct val="0"/>
                        </a:spcAft>
                        <a:defRPr sz="2800">
                          <a:solidFill>
                            <a:schemeClr val="tx1"/>
                          </a:solidFill>
                          <a:latin typeface="Arial" panose="020B0604020202020204" pitchFamily="34" charset="0"/>
                        </a:defRPr>
                      </a:lvl6pPr>
                      <a:lvl7pPr eaLnBrk="0" fontAlgn="base" hangingPunct="0">
                        <a:spcBef>
                          <a:spcPct val="20000"/>
                        </a:spcBef>
                        <a:spcAft>
                          <a:spcPct val="0"/>
                        </a:spcAft>
                        <a:defRPr sz="2800">
                          <a:solidFill>
                            <a:schemeClr val="tx1"/>
                          </a:solidFill>
                          <a:latin typeface="Arial" panose="020B0604020202020204" pitchFamily="34" charset="0"/>
                        </a:defRPr>
                      </a:lvl7pPr>
                      <a:lvl8pPr eaLnBrk="0" fontAlgn="base" hangingPunct="0">
                        <a:spcBef>
                          <a:spcPct val="20000"/>
                        </a:spcBef>
                        <a:spcAft>
                          <a:spcPct val="0"/>
                        </a:spcAft>
                        <a:defRPr sz="2800">
                          <a:solidFill>
                            <a:schemeClr val="tx1"/>
                          </a:solidFill>
                          <a:latin typeface="Arial" panose="020B0604020202020204" pitchFamily="34" charset="0"/>
                        </a:defRPr>
                      </a:lvl8pPr>
                      <a:lvl9pPr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85% upper</a:t>
                      </a:r>
                    </a:p>
                  </a:txBody>
                  <a:tcPr marT="45721" marB="45721" horzOverflow="overflow"/>
                </a:tc>
                <a:extLst>
                  <a:ext uri="{0D108BD9-81ED-4DB2-BD59-A6C34878D82A}">
                    <a16:rowId xmlns:a16="http://schemas.microsoft.com/office/drawing/2014/main" val="1431853568"/>
                  </a:ext>
                </a:extLst>
              </a:tr>
              <a:tr h="617610">
                <a:tc>
                  <a:txBody>
                    <a:bodyPr/>
                    <a:lstStyle/>
                    <a:p>
                      <a:pPr algn="ctr"/>
                      <a:r>
                        <a:rPr lang="en-US" sz="2800" b="1"/>
                        <a:t>Cavitation</a:t>
                      </a:r>
                    </a:p>
                  </a:txBody>
                  <a:tcPr marL="140366" marR="140366" marT="70183" marB="70183"/>
                </a:tc>
                <a:tc>
                  <a:txBody>
                    <a:bodyPr/>
                    <a:lstStyle>
                      <a:lvl1pPr>
                        <a:spcBef>
                          <a:spcPct val="20000"/>
                        </a:spcBef>
                        <a:buClr>
                          <a:schemeClr val="tx2"/>
                        </a:buClr>
                        <a:buSzPct val="150000"/>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buClr>
                          <a:schemeClr val="tx2"/>
                        </a:buClr>
                        <a:buSzPct val="150000"/>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eaLnBrk="0" fontAlgn="base" hangingPunct="0">
                        <a:spcBef>
                          <a:spcPct val="20000"/>
                        </a:spcBef>
                        <a:spcAft>
                          <a:spcPct val="0"/>
                        </a:spcAft>
                        <a:defRPr sz="2800">
                          <a:solidFill>
                            <a:schemeClr val="tx1"/>
                          </a:solidFill>
                          <a:latin typeface="Arial" panose="020B0604020202020204" pitchFamily="34" charset="0"/>
                        </a:defRPr>
                      </a:lvl6pPr>
                      <a:lvl7pPr eaLnBrk="0" fontAlgn="base" hangingPunct="0">
                        <a:spcBef>
                          <a:spcPct val="20000"/>
                        </a:spcBef>
                        <a:spcAft>
                          <a:spcPct val="0"/>
                        </a:spcAft>
                        <a:defRPr sz="2800">
                          <a:solidFill>
                            <a:schemeClr val="tx1"/>
                          </a:solidFill>
                          <a:latin typeface="Arial" panose="020B0604020202020204" pitchFamily="34" charset="0"/>
                        </a:defRPr>
                      </a:lvl7pPr>
                      <a:lvl8pPr eaLnBrk="0" fontAlgn="base" hangingPunct="0">
                        <a:spcBef>
                          <a:spcPct val="20000"/>
                        </a:spcBef>
                        <a:spcAft>
                          <a:spcPct val="0"/>
                        </a:spcAft>
                        <a:defRPr sz="2800">
                          <a:solidFill>
                            <a:schemeClr val="tx1"/>
                          </a:solidFill>
                          <a:latin typeface="Arial" panose="020B0604020202020204" pitchFamily="34" charset="0"/>
                        </a:defRPr>
                      </a:lvl8pPr>
                      <a:lvl9pPr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Rare</a:t>
                      </a:r>
                    </a:p>
                  </a:txBody>
                  <a:tcPr marT="45721" marB="45721" horzOverflow="overflow"/>
                </a:tc>
                <a:tc>
                  <a:txBody>
                    <a:bodyPr/>
                    <a:lstStyle>
                      <a:lvl1pPr>
                        <a:spcBef>
                          <a:spcPct val="20000"/>
                        </a:spcBef>
                        <a:buClr>
                          <a:schemeClr val="tx2"/>
                        </a:buClr>
                        <a:buSzPct val="150000"/>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buClr>
                          <a:schemeClr val="tx2"/>
                        </a:buClr>
                        <a:buSzPct val="150000"/>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eaLnBrk="0" fontAlgn="base" hangingPunct="0">
                        <a:spcBef>
                          <a:spcPct val="20000"/>
                        </a:spcBef>
                        <a:spcAft>
                          <a:spcPct val="0"/>
                        </a:spcAft>
                        <a:defRPr sz="2800">
                          <a:solidFill>
                            <a:schemeClr val="tx1"/>
                          </a:solidFill>
                          <a:latin typeface="Arial" panose="020B0604020202020204" pitchFamily="34" charset="0"/>
                        </a:defRPr>
                      </a:lvl6pPr>
                      <a:lvl7pPr eaLnBrk="0" fontAlgn="base" hangingPunct="0">
                        <a:spcBef>
                          <a:spcPct val="20000"/>
                        </a:spcBef>
                        <a:spcAft>
                          <a:spcPct val="0"/>
                        </a:spcAft>
                        <a:defRPr sz="2800">
                          <a:solidFill>
                            <a:schemeClr val="tx1"/>
                          </a:solidFill>
                          <a:latin typeface="Arial" panose="020B0604020202020204" pitchFamily="34" charset="0"/>
                        </a:defRPr>
                      </a:lvl7pPr>
                      <a:lvl8pPr eaLnBrk="0" fontAlgn="base" hangingPunct="0">
                        <a:spcBef>
                          <a:spcPct val="20000"/>
                        </a:spcBef>
                        <a:spcAft>
                          <a:spcPct val="0"/>
                        </a:spcAft>
                        <a:defRPr sz="2800">
                          <a:solidFill>
                            <a:schemeClr val="tx1"/>
                          </a:solidFill>
                          <a:latin typeface="Arial" panose="020B0604020202020204" pitchFamily="34" charset="0"/>
                        </a:defRPr>
                      </a:lvl8pPr>
                      <a:lvl9pPr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Often present</a:t>
                      </a:r>
                    </a:p>
                  </a:txBody>
                  <a:tcPr marT="45721" marB="45721" horzOverflow="overflow"/>
                </a:tc>
                <a:extLst>
                  <a:ext uri="{0D108BD9-81ED-4DB2-BD59-A6C34878D82A}">
                    <a16:rowId xmlns:a16="http://schemas.microsoft.com/office/drawing/2014/main" val="3721191807"/>
                  </a:ext>
                </a:extLst>
              </a:tr>
              <a:tr h="1038707">
                <a:tc>
                  <a:txBody>
                    <a:bodyPr/>
                    <a:lstStyle/>
                    <a:p>
                      <a:pPr algn="ctr"/>
                      <a:r>
                        <a:rPr lang="en-US" sz="2800" b="1"/>
                        <a:t>Adenopathy</a:t>
                      </a:r>
                    </a:p>
                  </a:txBody>
                  <a:tcPr marL="140366" marR="140366" marT="70183" marB="70183"/>
                </a:tc>
                <a:tc>
                  <a:txBody>
                    <a:bodyPr/>
                    <a:lstStyle>
                      <a:lvl1pPr>
                        <a:spcBef>
                          <a:spcPct val="20000"/>
                        </a:spcBef>
                        <a:buClr>
                          <a:schemeClr val="tx2"/>
                        </a:buClr>
                        <a:buSzPct val="150000"/>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buClr>
                          <a:schemeClr val="tx2"/>
                        </a:buClr>
                        <a:buSzPct val="150000"/>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eaLnBrk="0" fontAlgn="base" hangingPunct="0">
                        <a:spcBef>
                          <a:spcPct val="20000"/>
                        </a:spcBef>
                        <a:spcAft>
                          <a:spcPct val="0"/>
                        </a:spcAft>
                        <a:defRPr sz="2800">
                          <a:solidFill>
                            <a:schemeClr val="tx1"/>
                          </a:solidFill>
                          <a:latin typeface="Arial" panose="020B0604020202020204" pitchFamily="34" charset="0"/>
                        </a:defRPr>
                      </a:lvl6pPr>
                      <a:lvl7pPr eaLnBrk="0" fontAlgn="base" hangingPunct="0">
                        <a:spcBef>
                          <a:spcPct val="20000"/>
                        </a:spcBef>
                        <a:spcAft>
                          <a:spcPct val="0"/>
                        </a:spcAft>
                        <a:defRPr sz="2800">
                          <a:solidFill>
                            <a:schemeClr val="tx1"/>
                          </a:solidFill>
                          <a:latin typeface="Arial" panose="020B0604020202020204" pitchFamily="34" charset="0"/>
                        </a:defRPr>
                      </a:lvl7pPr>
                      <a:lvl8pPr eaLnBrk="0" fontAlgn="base" hangingPunct="0">
                        <a:spcBef>
                          <a:spcPct val="20000"/>
                        </a:spcBef>
                        <a:spcAft>
                          <a:spcPct val="0"/>
                        </a:spcAft>
                        <a:defRPr sz="2800">
                          <a:solidFill>
                            <a:schemeClr val="tx1"/>
                          </a:solidFill>
                          <a:latin typeface="Arial" panose="020B0604020202020204" pitchFamily="34" charset="0"/>
                        </a:defRPr>
                      </a:lvl8pPr>
                      <a:lvl9pPr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Adults – 30%</a:t>
                      </a:r>
                    </a:p>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Children -common</a:t>
                      </a:r>
                    </a:p>
                  </a:txBody>
                  <a:tcPr marT="45721" marB="45721" horzOverflow="overflow"/>
                </a:tc>
                <a:tc>
                  <a:txBody>
                    <a:bodyPr/>
                    <a:lstStyle>
                      <a:lvl1pPr>
                        <a:spcBef>
                          <a:spcPct val="20000"/>
                        </a:spcBef>
                        <a:buClr>
                          <a:schemeClr val="tx2"/>
                        </a:buClr>
                        <a:buSzPct val="150000"/>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buClr>
                          <a:schemeClr val="tx2"/>
                        </a:buClr>
                        <a:buSzPct val="150000"/>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eaLnBrk="0" fontAlgn="base" hangingPunct="0">
                        <a:spcBef>
                          <a:spcPct val="20000"/>
                        </a:spcBef>
                        <a:spcAft>
                          <a:spcPct val="0"/>
                        </a:spcAft>
                        <a:defRPr sz="2800">
                          <a:solidFill>
                            <a:schemeClr val="tx1"/>
                          </a:solidFill>
                          <a:latin typeface="Arial" panose="020B0604020202020204" pitchFamily="34" charset="0"/>
                        </a:defRPr>
                      </a:lvl6pPr>
                      <a:lvl7pPr eaLnBrk="0" fontAlgn="base" hangingPunct="0">
                        <a:spcBef>
                          <a:spcPct val="20000"/>
                        </a:spcBef>
                        <a:spcAft>
                          <a:spcPct val="0"/>
                        </a:spcAft>
                        <a:defRPr sz="2800">
                          <a:solidFill>
                            <a:schemeClr val="tx1"/>
                          </a:solidFill>
                          <a:latin typeface="Arial" panose="020B0604020202020204" pitchFamily="34" charset="0"/>
                        </a:defRPr>
                      </a:lvl7pPr>
                      <a:lvl8pPr eaLnBrk="0" fontAlgn="base" hangingPunct="0">
                        <a:spcBef>
                          <a:spcPct val="20000"/>
                        </a:spcBef>
                        <a:spcAft>
                          <a:spcPct val="0"/>
                        </a:spcAft>
                        <a:defRPr sz="2800">
                          <a:solidFill>
                            <a:schemeClr val="tx1"/>
                          </a:solidFill>
                          <a:latin typeface="Arial" panose="020B0604020202020204" pitchFamily="34" charset="0"/>
                        </a:defRPr>
                      </a:lvl8pPr>
                      <a:lvl9pPr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Rare</a:t>
                      </a:r>
                    </a:p>
                  </a:txBody>
                  <a:tcPr marT="45721" marB="45721" horzOverflow="overflow"/>
                </a:tc>
                <a:extLst>
                  <a:ext uri="{0D108BD9-81ED-4DB2-BD59-A6C34878D82A}">
                    <a16:rowId xmlns:a16="http://schemas.microsoft.com/office/drawing/2014/main" val="3732525725"/>
                  </a:ext>
                </a:extLst>
              </a:tr>
              <a:tr h="617610">
                <a:tc>
                  <a:txBody>
                    <a:bodyPr/>
                    <a:lstStyle/>
                    <a:p>
                      <a:pPr algn="ctr"/>
                      <a:r>
                        <a:rPr lang="en-US" sz="2800" b="1"/>
                        <a:t>Effusion</a:t>
                      </a:r>
                    </a:p>
                  </a:txBody>
                  <a:tcPr marL="140366" marR="140366" marT="70183" marB="70183"/>
                </a:tc>
                <a:tc>
                  <a:txBody>
                    <a:bodyPr/>
                    <a:lstStyle>
                      <a:lvl1pPr>
                        <a:spcBef>
                          <a:spcPct val="20000"/>
                        </a:spcBef>
                        <a:buClr>
                          <a:schemeClr val="tx2"/>
                        </a:buClr>
                        <a:buSzPct val="150000"/>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buClr>
                          <a:schemeClr val="tx2"/>
                        </a:buClr>
                        <a:buSzPct val="150000"/>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eaLnBrk="0" fontAlgn="base" hangingPunct="0">
                        <a:spcBef>
                          <a:spcPct val="20000"/>
                        </a:spcBef>
                        <a:spcAft>
                          <a:spcPct val="0"/>
                        </a:spcAft>
                        <a:defRPr sz="2800">
                          <a:solidFill>
                            <a:schemeClr val="tx1"/>
                          </a:solidFill>
                          <a:latin typeface="Arial" panose="020B0604020202020204" pitchFamily="34" charset="0"/>
                        </a:defRPr>
                      </a:lvl6pPr>
                      <a:lvl7pPr eaLnBrk="0" fontAlgn="base" hangingPunct="0">
                        <a:spcBef>
                          <a:spcPct val="20000"/>
                        </a:spcBef>
                        <a:spcAft>
                          <a:spcPct val="0"/>
                        </a:spcAft>
                        <a:defRPr sz="2800">
                          <a:solidFill>
                            <a:schemeClr val="tx1"/>
                          </a:solidFill>
                          <a:latin typeface="Arial" panose="020B0604020202020204" pitchFamily="34" charset="0"/>
                        </a:defRPr>
                      </a:lvl7pPr>
                      <a:lvl8pPr eaLnBrk="0" fontAlgn="base" hangingPunct="0">
                        <a:spcBef>
                          <a:spcPct val="20000"/>
                        </a:spcBef>
                        <a:spcAft>
                          <a:spcPct val="0"/>
                        </a:spcAft>
                        <a:defRPr sz="2800">
                          <a:solidFill>
                            <a:schemeClr val="tx1"/>
                          </a:solidFill>
                          <a:latin typeface="Arial" panose="020B0604020202020204" pitchFamily="34" charset="0"/>
                        </a:defRPr>
                      </a:lvl8pPr>
                      <a:lvl9pPr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May be present</a:t>
                      </a:r>
                    </a:p>
                  </a:txBody>
                  <a:tcPr marT="45721" marB="45721" horzOverflow="overflow"/>
                </a:tc>
                <a:tc>
                  <a:txBody>
                    <a:bodyPr/>
                    <a:lstStyle>
                      <a:lvl1pPr>
                        <a:spcBef>
                          <a:spcPct val="20000"/>
                        </a:spcBef>
                        <a:buClr>
                          <a:schemeClr val="tx2"/>
                        </a:buClr>
                        <a:buSzPct val="150000"/>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buClr>
                          <a:schemeClr val="tx2"/>
                        </a:buClr>
                        <a:buSzPct val="150000"/>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eaLnBrk="0" fontAlgn="base" hangingPunct="0">
                        <a:spcBef>
                          <a:spcPct val="20000"/>
                        </a:spcBef>
                        <a:spcAft>
                          <a:spcPct val="0"/>
                        </a:spcAft>
                        <a:defRPr sz="2800">
                          <a:solidFill>
                            <a:schemeClr val="tx1"/>
                          </a:solidFill>
                          <a:latin typeface="Arial" panose="020B0604020202020204" pitchFamily="34" charset="0"/>
                        </a:defRPr>
                      </a:lvl6pPr>
                      <a:lvl7pPr eaLnBrk="0" fontAlgn="base" hangingPunct="0">
                        <a:spcBef>
                          <a:spcPct val="20000"/>
                        </a:spcBef>
                        <a:spcAft>
                          <a:spcPct val="0"/>
                        </a:spcAft>
                        <a:defRPr sz="2800">
                          <a:solidFill>
                            <a:schemeClr val="tx1"/>
                          </a:solidFill>
                          <a:latin typeface="Arial" panose="020B0604020202020204" pitchFamily="34" charset="0"/>
                        </a:defRPr>
                      </a:lvl7pPr>
                      <a:lvl8pPr eaLnBrk="0" fontAlgn="base" hangingPunct="0">
                        <a:spcBef>
                          <a:spcPct val="20000"/>
                        </a:spcBef>
                        <a:spcAft>
                          <a:spcPct val="0"/>
                        </a:spcAft>
                        <a:defRPr sz="2800">
                          <a:solidFill>
                            <a:schemeClr val="tx1"/>
                          </a:solidFill>
                          <a:latin typeface="Arial" panose="020B0604020202020204" pitchFamily="34" charset="0"/>
                        </a:defRPr>
                      </a:lvl8pPr>
                      <a:lvl9pPr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May be present</a:t>
                      </a:r>
                    </a:p>
                  </a:txBody>
                  <a:tcPr marT="45721" marB="45721" horzOverflow="overflow"/>
                </a:tc>
                <a:extLst>
                  <a:ext uri="{0D108BD9-81ED-4DB2-BD59-A6C34878D82A}">
                    <a16:rowId xmlns:a16="http://schemas.microsoft.com/office/drawing/2014/main" val="3599473701"/>
                  </a:ext>
                </a:extLst>
              </a:tr>
            </a:tbl>
          </a:graphicData>
        </a:graphic>
      </p:graphicFrame>
    </p:spTree>
    <p:extLst>
      <p:ext uri="{BB962C8B-B14F-4D97-AF65-F5344CB8AC3E}">
        <p14:creationId xmlns:p14="http://schemas.microsoft.com/office/powerpoint/2010/main" val="1829654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1CD1E-7289-4199-8A42-F529FBA5F9EE}"/>
              </a:ext>
            </a:extLst>
          </p:cNvPr>
          <p:cNvSpPr>
            <a:spLocks noGrp="1"/>
          </p:cNvSpPr>
          <p:nvPr>
            <p:ph type="title"/>
          </p:nvPr>
        </p:nvSpPr>
        <p:spPr/>
        <p:txBody>
          <a:bodyPr/>
          <a:lstStyle/>
          <a:p>
            <a:r>
              <a:rPr lang="en-US" dirty="0"/>
              <a:t>Primary TB</a:t>
            </a:r>
          </a:p>
        </p:txBody>
      </p:sp>
      <p:pic>
        <p:nvPicPr>
          <p:cNvPr id="4" name="Picture 2">
            <a:extLst>
              <a:ext uri="{FF2B5EF4-FFF2-40B4-BE49-F238E27FC236}">
                <a16:creationId xmlns:a16="http://schemas.microsoft.com/office/drawing/2014/main" id="{CEB8742B-9C68-4797-94E2-3AE25955DB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0001"/>
          <a:stretch>
            <a:fillRect/>
          </a:stretch>
        </p:blipFill>
        <p:spPr bwMode="auto">
          <a:xfrm>
            <a:off x="3678563" y="1825625"/>
            <a:ext cx="4834873" cy="43513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0001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5F97D717-24C2-4065-94CD-559468097AAC}"/>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1773239" y="2438400"/>
            <a:ext cx="37750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a:extLst>
              <a:ext uri="{FF2B5EF4-FFF2-40B4-BE49-F238E27FC236}">
                <a16:creationId xmlns:a16="http://schemas.microsoft.com/office/drawing/2014/main" id="{D5A850B7-6AB8-46B1-A725-4F44601F95A2}"/>
              </a:ext>
            </a:extLst>
          </p:cNvPr>
          <p:cNvSpPr>
            <a:spLocks noGrp="1" noChangeArrowheads="1"/>
          </p:cNvSpPr>
          <p:nvPr>
            <p:ph type="title"/>
          </p:nvPr>
        </p:nvSpPr>
        <p:spPr>
          <a:xfrm>
            <a:off x="2438400" y="609600"/>
            <a:ext cx="7467600" cy="1143000"/>
          </a:xfrm>
        </p:spPr>
        <p:txBody>
          <a:bodyPr>
            <a:normAutofit fontScale="90000"/>
          </a:bodyPr>
          <a:lstStyle/>
          <a:p>
            <a:r>
              <a:rPr lang="en-US" altLang="en-US"/>
              <a:t>Primary TB (2)</a:t>
            </a:r>
            <a:br>
              <a:rPr lang="en-US" altLang="en-US"/>
            </a:br>
            <a:endParaRPr lang="en-US" altLang="en-US"/>
          </a:p>
        </p:txBody>
      </p:sp>
      <p:pic>
        <p:nvPicPr>
          <p:cNvPr id="49156" name="Picture 3">
            <a:extLst>
              <a:ext uri="{FF2B5EF4-FFF2-40B4-BE49-F238E27FC236}">
                <a16:creationId xmlns:a16="http://schemas.microsoft.com/office/drawing/2014/main" id="{CE0BE074-1756-4FE5-98E8-78C0381A7777}"/>
              </a:ext>
            </a:extLst>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5867400" y="1219200"/>
            <a:ext cx="45926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4E916ED-C5C4-4FE8-BC63-49C4CB1AEA45}"/>
              </a:ext>
            </a:extLst>
          </p:cNvPr>
          <p:cNvSpPr>
            <a:spLocks noGrp="1" noChangeArrowheads="1"/>
          </p:cNvSpPr>
          <p:nvPr>
            <p:ph type="title"/>
          </p:nvPr>
        </p:nvSpPr>
        <p:spPr/>
        <p:txBody>
          <a:bodyPr/>
          <a:lstStyle/>
          <a:p>
            <a:r>
              <a:rPr lang="en-US" altLang="en-US"/>
              <a:t>Reactivation TB</a:t>
            </a:r>
          </a:p>
        </p:txBody>
      </p:sp>
      <p:pic>
        <p:nvPicPr>
          <p:cNvPr id="51203" name="Picture 3">
            <a:extLst>
              <a:ext uri="{FF2B5EF4-FFF2-40B4-BE49-F238E27FC236}">
                <a16:creationId xmlns:a16="http://schemas.microsoft.com/office/drawing/2014/main" id="{B5B32FB2-E9FD-49A2-9F82-10F0FF52B28C}"/>
              </a:ext>
            </a:extLst>
          </p:cNvPr>
          <p:cNvPicPr>
            <a:picLocks noChangeAspect="1" noChangeArrowheads="1"/>
          </p:cNvPicPr>
          <p:nvPr/>
        </p:nvPicPr>
        <p:blipFill>
          <a:blip r:embed="rId3">
            <a:lum bright="20000" contrast="10000"/>
            <a:extLst>
              <a:ext uri="{28A0092B-C50C-407E-A947-70E740481C1C}">
                <a14:useLocalDpi xmlns:a14="http://schemas.microsoft.com/office/drawing/2010/main" val="0"/>
              </a:ext>
            </a:extLst>
          </a:blip>
          <a:srcRect/>
          <a:stretch>
            <a:fillRect/>
          </a:stretch>
        </p:blipFill>
        <p:spPr bwMode="auto">
          <a:xfrm>
            <a:off x="5638801" y="1295400"/>
            <a:ext cx="4602163"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4">
            <a:extLst>
              <a:ext uri="{FF2B5EF4-FFF2-40B4-BE49-F238E27FC236}">
                <a16:creationId xmlns:a16="http://schemas.microsoft.com/office/drawing/2014/main" id="{77C380D8-B760-4967-8F53-77A9EABDEFC4}"/>
              </a:ext>
            </a:extLst>
          </p:cNvPr>
          <p:cNvSpPr>
            <a:spLocks noGrp="1" noChangeArrowheads="1"/>
          </p:cNvSpPr>
          <p:nvPr>
            <p:ph type="body" idx="1"/>
          </p:nvPr>
        </p:nvSpPr>
        <p:spPr>
          <a:xfrm>
            <a:off x="1905000" y="1981200"/>
            <a:ext cx="3886200" cy="2667000"/>
          </a:xfrm>
        </p:spPr>
        <p:txBody>
          <a:bodyPr/>
          <a:lstStyle/>
          <a:p>
            <a:r>
              <a:rPr lang="en-US" altLang="en-US" dirty="0"/>
              <a:t>Apical Infiltrates</a:t>
            </a:r>
          </a:p>
          <a:p>
            <a:r>
              <a:rPr lang="en-US" altLang="en-US" dirty="0"/>
              <a:t>Cavitation</a:t>
            </a:r>
          </a:p>
          <a:p>
            <a:r>
              <a:rPr lang="en-US" altLang="en-US" dirty="0"/>
              <a:t>Scarring and volume loss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C6E1C-42A9-41EF-9F4B-9294031F8838}"/>
              </a:ext>
            </a:extLst>
          </p:cNvPr>
          <p:cNvSpPr>
            <a:spLocks noGrp="1"/>
          </p:cNvSpPr>
          <p:nvPr>
            <p:ph type="title"/>
          </p:nvPr>
        </p:nvSpPr>
        <p:spPr/>
        <p:txBody>
          <a:bodyPr/>
          <a:lstStyle/>
          <a:p>
            <a:r>
              <a:rPr lang="en-US" dirty="0"/>
              <a:t>Post-primary TB (Reactivation) (2)</a:t>
            </a:r>
          </a:p>
        </p:txBody>
      </p:sp>
      <p:pic>
        <p:nvPicPr>
          <p:cNvPr id="6" name="Content Placeholder 5">
            <a:extLst>
              <a:ext uri="{FF2B5EF4-FFF2-40B4-BE49-F238E27FC236}">
                <a16:creationId xmlns:a16="http://schemas.microsoft.com/office/drawing/2014/main" id="{B2555397-7F68-4FE8-A922-9F4F422C9F74}"/>
              </a:ext>
            </a:extLst>
          </p:cNvPr>
          <p:cNvPicPr>
            <a:picLocks noGrp="1" noChangeAspect="1"/>
          </p:cNvPicPr>
          <p:nvPr>
            <p:ph idx="1"/>
          </p:nvPr>
        </p:nvPicPr>
        <p:blipFill>
          <a:blip r:embed="rId2"/>
          <a:stretch>
            <a:fillRect/>
          </a:stretch>
        </p:blipFill>
        <p:spPr>
          <a:xfrm>
            <a:off x="2560748" y="1690688"/>
            <a:ext cx="4833332" cy="4351338"/>
          </a:xfrm>
          <a:prstGeom prst="rect">
            <a:avLst/>
          </a:prstGeom>
        </p:spPr>
      </p:pic>
    </p:spTree>
    <p:extLst>
      <p:ext uri="{BB962C8B-B14F-4D97-AF65-F5344CB8AC3E}">
        <p14:creationId xmlns:p14="http://schemas.microsoft.com/office/powerpoint/2010/main" val="15402892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3DC597C5-1D9F-4E63-AF34-B2EE3FC41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583" t="5943" r="11458" b="12335"/>
          <a:stretch>
            <a:fillRect/>
          </a:stretch>
        </p:blipFill>
        <p:spPr bwMode="auto">
          <a:xfrm>
            <a:off x="1828800" y="1719264"/>
            <a:ext cx="6629400" cy="4948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1" name="Rectangle 3">
            <a:extLst>
              <a:ext uri="{FF2B5EF4-FFF2-40B4-BE49-F238E27FC236}">
                <a16:creationId xmlns:a16="http://schemas.microsoft.com/office/drawing/2014/main" id="{7FBE3FA2-A7FE-44E4-B0B0-E7A1647C4D3F}"/>
              </a:ext>
            </a:extLst>
          </p:cNvPr>
          <p:cNvSpPr>
            <a:spLocks noGrp="1" noChangeArrowheads="1"/>
          </p:cNvSpPr>
          <p:nvPr>
            <p:ph type="title"/>
          </p:nvPr>
        </p:nvSpPr>
        <p:spPr>
          <a:xfrm>
            <a:off x="2286000" y="469900"/>
            <a:ext cx="7772400" cy="1143000"/>
          </a:xfrm>
        </p:spPr>
        <p:txBody>
          <a:bodyPr>
            <a:normAutofit fontScale="90000"/>
          </a:bodyPr>
          <a:lstStyle/>
          <a:p>
            <a:pPr>
              <a:lnSpc>
                <a:spcPct val="80000"/>
              </a:lnSpc>
            </a:pPr>
            <a:r>
              <a:rPr lang="en-US" altLang="en-US" dirty="0"/>
              <a:t>Reactivation</a:t>
            </a:r>
            <a:br>
              <a:rPr lang="en-US" altLang="en-US" dirty="0"/>
            </a:br>
            <a:r>
              <a:rPr lang="en-US" altLang="en-US" dirty="0"/>
              <a:t>TB (3)</a:t>
            </a:r>
          </a:p>
        </p:txBody>
      </p:sp>
      <p:pic>
        <p:nvPicPr>
          <p:cNvPr id="53252" name="Picture 4">
            <a:extLst>
              <a:ext uri="{FF2B5EF4-FFF2-40B4-BE49-F238E27FC236}">
                <a16:creationId xmlns:a16="http://schemas.microsoft.com/office/drawing/2014/main" id="{553758C7-0DE3-4038-A5EC-060D9BACA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188" y="457200"/>
            <a:ext cx="4813300" cy="6324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253" name="Text Box 6">
            <a:extLst>
              <a:ext uri="{FF2B5EF4-FFF2-40B4-BE49-F238E27FC236}">
                <a16:creationId xmlns:a16="http://schemas.microsoft.com/office/drawing/2014/main" id="{AB7CD5FC-F3D2-4644-A3CC-79E075EAB8EA}"/>
              </a:ext>
            </a:extLst>
          </p:cNvPr>
          <p:cNvSpPr txBox="1">
            <a:spLocks noChangeArrowheads="1"/>
          </p:cNvSpPr>
          <p:nvPr/>
        </p:nvSpPr>
        <p:spPr bwMode="auto">
          <a:xfrm>
            <a:off x="6858000" y="914400"/>
            <a:ext cx="2514600" cy="6413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ctr" defTabSz="914400" rtl="0" eaLnBrk="1" fontAlgn="auto" latinLnBrk="0" hangingPunct="1">
              <a:lnSpc>
                <a:spcPct val="90000"/>
              </a:lnSpc>
              <a:spcBef>
                <a:spcPct val="4000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Apical Cavitary Disease</a:t>
            </a:r>
          </a:p>
        </p:txBody>
      </p:sp>
      <p:sp>
        <p:nvSpPr>
          <p:cNvPr id="53254" name="Text Box 8">
            <a:extLst>
              <a:ext uri="{FF2B5EF4-FFF2-40B4-BE49-F238E27FC236}">
                <a16:creationId xmlns:a16="http://schemas.microsoft.com/office/drawing/2014/main" id="{70D1E063-502D-4798-877D-95700415AE2F}"/>
              </a:ext>
            </a:extLst>
          </p:cNvPr>
          <p:cNvSpPr txBox="1">
            <a:spLocks noChangeArrowheads="1"/>
          </p:cNvSpPr>
          <p:nvPr/>
        </p:nvSpPr>
        <p:spPr bwMode="auto">
          <a:xfrm>
            <a:off x="2362200" y="5562600"/>
            <a:ext cx="2819400" cy="9159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2"/>
                </a:solidFill>
                <a:miter lim="800000"/>
                <a:headEnd/>
                <a:tailEnd/>
              </a14:hiddenLine>
            </a:ext>
          </a:extLst>
        </p:spPr>
        <p:txBody>
          <a:bodyPr>
            <a:spAutoFit/>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ctr" defTabSz="914400" rtl="0" eaLnBrk="1" fontAlgn="auto" latinLnBrk="0" hangingPunct="1">
              <a:lnSpc>
                <a:spcPct val="90000"/>
              </a:lnSpc>
              <a:spcBef>
                <a:spcPct val="4000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Cavity and Nodular Infiltrates From Endobronchial Spread</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0CB82B3B-C8FD-4CB1-9E63-B992C623E316}"/>
              </a:ext>
            </a:extLst>
          </p:cNvPr>
          <p:cNvSpPr>
            <a:spLocks noGrp="1" noChangeArrowheads="1"/>
          </p:cNvSpPr>
          <p:nvPr>
            <p:ph type="title"/>
          </p:nvPr>
        </p:nvSpPr>
        <p:spPr/>
        <p:txBody>
          <a:bodyPr/>
          <a:lstStyle/>
          <a:p>
            <a:r>
              <a:rPr lang="en-US" altLang="en-US"/>
              <a:t>Tuberculoma</a:t>
            </a:r>
          </a:p>
        </p:txBody>
      </p:sp>
      <p:pic>
        <p:nvPicPr>
          <p:cNvPr id="55299" name="Picture 3">
            <a:extLst>
              <a:ext uri="{FF2B5EF4-FFF2-40B4-BE49-F238E27FC236}">
                <a16:creationId xmlns:a16="http://schemas.microsoft.com/office/drawing/2014/main" id="{594C2E00-0C3A-485B-94B5-459D2DF71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11"/>
          <a:stretch>
            <a:fillRect/>
          </a:stretch>
        </p:blipFill>
        <p:spPr bwMode="auto">
          <a:xfrm>
            <a:off x="1905000" y="1676400"/>
            <a:ext cx="44894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a:extLst>
              <a:ext uri="{FF2B5EF4-FFF2-40B4-BE49-F238E27FC236}">
                <a16:creationId xmlns:a16="http://schemas.microsoft.com/office/drawing/2014/main" id="{5BB187CD-3DB3-495B-898A-52EEAD8970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840" r="11926"/>
          <a:stretch>
            <a:fillRect/>
          </a:stretch>
        </p:blipFill>
        <p:spPr bwMode="auto">
          <a:xfrm>
            <a:off x="6673851" y="1281114"/>
            <a:ext cx="3751263"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BE22872C-F2E2-472B-AEF2-8F92E8C97FC1}"/>
              </a:ext>
            </a:extLst>
          </p:cNvPr>
          <p:cNvSpPr>
            <a:spLocks noGrp="1" noChangeArrowheads="1"/>
          </p:cNvSpPr>
          <p:nvPr>
            <p:ph type="title"/>
          </p:nvPr>
        </p:nvSpPr>
        <p:spPr>
          <a:xfrm>
            <a:off x="2438400" y="2819400"/>
            <a:ext cx="7162800" cy="762000"/>
          </a:xfrm>
        </p:spPr>
        <p:txBody>
          <a:bodyPr/>
          <a:lstStyle/>
          <a:p>
            <a:r>
              <a:rPr lang="en-US" altLang="en-US"/>
              <a:t>Extrapulmonary TB</a:t>
            </a:r>
          </a:p>
        </p:txBody>
      </p:sp>
      <p:sp>
        <p:nvSpPr>
          <p:cNvPr id="57347" name="Rectangle 3">
            <a:extLst>
              <a:ext uri="{FF2B5EF4-FFF2-40B4-BE49-F238E27FC236}">
                <a16:creationId xmlns:a16="http://schemas.microsoft.com/office/drawing/2014/main" id="{79E5B556-D5EA-4D91-B0D3-CCC569717B57}"/>
              </a:ext>
            </a:extLst>
          </p:cNvPr>
          <p:cNvSpPr>
            <a:spLocks noChangeArrowheads="1"/>
          </p:cNvSpPr>
          <p:nvPr/>
        </p:nvSpPr>
        <p:spPr bwMode="auto">
          <a:xfrm>
            <a:off x="2438400" y="3886200"/>
            <a:ext cx="7543800" cy="152400"/>
          </a:xfrm>
          <a:prstGeom prst="rect">
            <a:avLst/>
          </a:prstGeom>
          <a:solidFill>
            <a:srgbClr val="6600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Helvetica" panose="020B0604020202020204" pitchFamily="34" charset="0"/>
              <a:ea typeface="+mn-ea"/>
              <a:cs typeface="+mn-cs"/>
            </a:endParaRPr>
          </a:p>
        </p:txBody>
      </p:sp>
      <p:sp>
        <p:nvSpPr>
          <p:cNvPr id="57348" name="Rectangle 4">
            <a:extLst>
              <a:ext uri="{FF2B5EF4-FFF2-40B4-BE49-F238E27FC236}">
                <a16:creationId xmlns:a16="http://schemas.microsoft.com/office/drawing/2014/main" id="{B5CA885A-34EE-4FC7-AFAD-0EDEFA1CF282}"/>
              </a:ext>
            </a:extLst>
          </p:cNvPr>
          <p:cNvSpPr>
            <a:spLocks noChangeArrowheads="1"/>
          </p:cNvSpPr>
          <p:nvPr/>
        </p:nvSpPr>
        <p:spPr bwMode="auto">
          <a:xfrm>
            <a:off x="2438400" y="3581400"/>
            <a:ext cx="5867400" cy="76200"/>
          </a:xfrm>
          <a:prstGeom prst="rect">
            <a:avLst/>
          </a:prstGeom>
          <a:solidFill>
            <a:srgbClr val="6600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Helvetica" panose="020B0604020202020204" pitchFamily="34" charset="0"/>
              <a:ea typeface="+mn-ea"/>
              <a:cs typeface="+mn-cs"/>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265" y="164592"/>
            <a:ext cx="10421470" cy="694944"/>
          </a:xfrm>
        </p:spPr>
        <p:txBody>
          <a:bodyPr/>
          <a:lstStyle/>
          <a:p>
            <a:pPr algn="ctr"/>
            <a:r>
              <a:rPr lang="en-US" sz="3000"/>
              <a:t>Percentage of TB Cases by Site of Disease,</a:t>
            </a:r>
            <a:r>
              <a:rPr lang="en-US" sz="3000" baseline="30000"/>
              <a:t>*</a:t>
            </a:r>
            <a:r>
              <a:rPr lang="en-US" sz="3000"/>
              <a:t> United States, 2021</a:t>
            </a:r>
            <a:endParaRPr lang="en-US" sz="3000">
              <a:solidFill>
                <a:srgbClr val="009999"/>
              </a:solidFill>
            </a:endParaRPr>
          </a:p>
        </p:txBody>
      </p:sp>
      <p:graphicFrame>
        <p:nvGraphicFramePr>
          <p:cNvPr id="9" name="Content Placeholder 8"/>
          <p:cNvGraphicFramePr>
            <a:graphicFrameLocks noGrp="1"/>
          </p:cNvGraphicFramePr>
          <p:nvPr>
            <p:ph idx="1"/>
          </p:nvPr>
        </p:nvGraphicFramePr>
        <p:xfrm>
          <a:off x="80514" y="318717"/>
          <a:ext cx="7065109" cy="565872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3"/>
          <p:cNvSpPr txBox="1">
            <a:spLocks/>
          </p:cNvSpPr>
          <p:nvPr/>
        </p:nvSpPr>
        <p:spPr bwMode="auto">
          <a:xfrm>
            <a:off x="0" y="6257931"/>
            <a:ext cx="11684000" cy="5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lvl1pPr marL="257175" indent="-257175" algn="l" rtl="0" eaLnBrk="0" fontAlgn="base" hangingPunct="0">
              <a:spcBef>
                <a:spcPct val="20000"/>
              </a:spcBef>
              <a:spcAft>
                <a:spcPct val="0"/>
              </a:spcAft>
              <a:buClr>
                <a:srgbClr val="541900"/>
              </a:buClr>
              <a:buSzPct val="70000"/>
              <a:buFont typeface="Wingdings" panose="05000000000000000000" pitchFamily="2" charset="2"/>
              <a:buChar char="§"/>
              <a:defRPr sz="1800" b="1" kern="1200" baseline="0">
                <a:solidFill>
                  <a:srgbClr val="000000"/>
                </a:solidFill>
                <a:latin typeface="Calibri" pitchFamily="34" charset="0"/>
                <a:ea typeface="+mn-ea"/>
                <a:cs typeface="+mn-cs"/>
              </a:defRPr>
            </a:lvl1pPr>
            <a:lvl2pPr marL="557213" indent="-214313" algn="l" rtl="0" eaLnBrk="0" fontAlgn="base" hangingPunct="0">
              <a:spcBef>
                <a:spcPct val="20000"/>
              </a:spcBef>
              <a:spcAft>
                <a:spcPct val="0"/>
              </a:spcAft>
              <a:buClr>
                <a:srgbClr val="005984"/>
              </a:buClr>
              <a:buSzPct val="100000"/>
              <a:buFont typeface="Arial" panose="020B0604020202020204" pitchFamily="34" charset="0"/>
              <a:buChar char="•"/>
              <a:defRPr sz="1500" kern="1200">
                <a:solidFill>
                  <a:schemeClr val="accent4">
                    <a:lumMod val="75000"/>
                  </a:schemeClr>
                </a:solidFill>
                <a:latin typeface="Calibri" panose="020F0502020204030204" pitchFamily="34" charset="0"/>
                <a:ea typeface="+mn-ea"/>
                <a:cs typeface="+mn-cs"/>
              </a:defRPr>
            </a:lvl2pPr>
            <a:lvl3pPr marL="857250" indent="-171450" algn="l" rtl="0" eaLnBrk="0" fontAlgn="base" hangingPunct="0">
              <a:spcBef>
                <a:spcPct val="20000"/>
              </a:spcBef>
              <a:spcAft>
                <a:spcPct val="0"/>
              </a:spcAft>
              <a:buClrTx/>
              <a:buSzPct val="100000"/>
              <a:buFont typeface="Arial" pitchFamily="34" charset="0"/>
              <a:buChar char="•"/>
              <a:defRPr sz="1350" kern="1200">
                <a:solidFill>
                  <a:schemeClr val="accent4">
                    <a:lumMod val="75000"/>
                  </a:schemeClr>
                </a:solidFill>
                <a:latin typeface="Calibri" panose="020F0502020204030204" pitchFamily="34" charset="0"/>
                <a:ea typeface="+mn-ea"/>
                <a:cs typeface="+mn-cs"/>
              </a:defRPr>
            </a:lvl3pPr>
            <a:lvl4pPr marL="1200150" indent="-171450" algn="l" rtl="0" eaLnBrk="0" fontAlgn="base" hangingPunct="0">
              <a:spcBef>
                <a:spcPct val="20000"/>
              </a:spcBef>
              <a:spcAft>
                <a:spcPct val="0"/>
              </a:spcAft>
              <a:buClr>
                <a:schemeClr val="bg1"/>
              </a:buClr>
              <a:buSzPct val="70000"/>
              <a:buFont typeface="Courier New" pitchFamily="49" charset="0"/>
              <a:buChar char="o"/>
              <a:defRPr sz="1350" kern="1200" baseline="0">
                <a:solidFill>
                  <a:schemeClr val="bg2"/>
                </a:solidFill>
                <a:latin typeface="Calibri" panose="020F0502020204030204" pitchFamily="34" charset="0"/>
                <a:ea typeface="+mn-ea"/>
                <a:cs typeface="+mn-cs"/>
              </a:defRPr>
            </a:lvl4pPr>
            <a:lvl5pPr marL="1543050" indent="-171450" algn="l" rtl="0" eaLnBrk="0" fontAlgn="base" hangingPunct="0">
              <a:spcBef>
                <a:spcPct val="20000"/>
              </a:spcBef>
              <a:spcAft>
                <a:spcPct val="0"/>
              </a:spcAft>
              <a:buClr>
                <a:schemeClr val="bg1"/>
              </a:buClr>
              <a:buSzPct val="70000"/>
              <a:buFont typeface="Arial" pitchFamily="34" charset="0"/>
              <a:buChar char="•"/>
              <a:defRPr sz="1350" kern="1200">
                <a:solidFill>
                  <a:schemeClr val="bg2"/>
                </a:solidFill>
                <a:latin typeface="Calibri" panose="020F050202020403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ct val="0"/>
              </a:spcAft>
              <a:buClr>
                <a:srgbClr val="541900"/>
              </a:buClr>
              <a:buSzPct val="70000"/>
              <a:buFont typeface="Wingdings" panose="05000000000000000000" pitchFamily="2" charset="2"/>
              <a:buNone/>
              <a:tabLst/>
              <a:defRPr/>
            </a:pPr>
            <a:r>
              <a:rPr kumimoji="0" lang="en-US" sz="1200" b="0" i="0" u="none" strike="noStrike" kern="1200" cap="none" spc="0" normalizeH="0" baseline="30000" noProof="0">
                <a:ln>
                  <a:noFill/>
                </a:ln>
                <a:solidFill>
                  <a:srgbClr val="000000"/>
                </a:solidFill>
                <a:effectLst/>
                <a:uLnTx/>
                <a:uFillTx/>
                <a:latin typeface="Calibri" pitchFamily="34" charset="0"/>
                <a:ea typeface="+mn-ea"/>
                <a:cs typeface="+mn-cs"/>
              </a:rPr>
              <a:t>*</a:t>
            </a:r>
            <a:r>
              <a:rPr kumimoji="0" lang="en-US" sz="1200" b="0" i="0" u="none" strike="noStrike" kern="1200" cap="none" spc="0" normalizeH="0" baseline="0" noProof="0">
                <a:ln>
                  <a:noFill/>
                </a:ln>
                <a:solidFill>
                  <a:srgbClr val="000000"/>
                </a:solidFill>
                <a:effectLst/>
                <a:uLnTx/>
                <a:uFillTx/>
                <a:latin typeface="Calibri" pitchFamily="34" charset="0"/>
                <a:ea typeface="+mn-ea"/>
                <a:cs typeface="+mn-cs"/>
              </a:rPr>
              <a:t>Patients may have more than one disease site but are counted in mutually exclusive categories for surveillance purposes. </a:t>
            </a:r>
          </a:p>
          <a:p>
            <a:pPr marL="0" marR="0" lvl="0" indent="0" algn="l" defTabSz="914400" rtl="0" eaLnBrk="0" fontAlgn="base" latinLnBrk="0" hangingPunct="0">
              <a:lnSpc>
                <a:spcPct val="100000"/>
              </a:lnSpc>
              <a:spcBef>
                <a:spcPts val="0"/>
              </a:spcBef>
              <a:spcAft>
                <a:spcPct val="0"/>
              </a:spcAft>
              <a:buClr>
                <a:srgbClr val="541900"/>
              </a:buClr>
              <a:buSzPct val="70000"/>
              <a:buFont typeface="Wingdings" panose="05000000000000000000" pitchFamily="2" charset="2"/>
              <a:buNone/>
              <a:tabLst/>
              <a:defRPr/>
            </a:pPr>
            <a:r>
              <a:rPr kumimoji="0" lang="en-US" sz="1200" b="0" i="0" u="none" strike="noStrike" kern="1200" cap="none" spc="0" normalizeH="0" baseline="30000" noProof="0">
                <a:ln>
                  <a:noFill/>
                </a:ln>
                <a:solidFill>
                  <a:srgbClr val="000000"/>
                </a:solidFill>
                <a:effectLst/>
                <a:uLnTx/>
                <a:uFillTx/>
                <a:latin typeface="Segoe UI" panose="020B0502040204020203" pitchFamily="34" charset="0"/>
                <a:ea typeface="+mn-ea"/>
                <a:cs typeface="Segoe UI" panose="020B0502040204020203" pitchFamily="34" charset="0"/>
              </a:rPr>
              <a:t>†</a:t>
            </a:r>
            <a:r>
              <a:rPr kumimoji="0" lang="en-US" sz="1200" b="0" i="0" u="none" strike="noStrike" kern="1200" cap="none" spc="0" normalizeH="0" baseline="0" noProof="0">
                <a:ln>
                  <a:noFill/>
                </a:ln>
                <a:solidFill>
                  <a:srgbClr val="000000"/>
                </a:solidFill>
                <a:effectLst/>
                <a:uLnTx/>
                <a:uFillTx/>
                <a:latin typeface="Calibri" pitchFamily="34" charset="0"/>
                <a:ea typeface="+mn-ea"/>
                <a:cs typeface="+mn-cs"/>
              </a:rPr>
              <a:t>Any pulmonary involvement which includes cases that are pulmonary only and both pulmonary and extrapulmonary. </a:t>
            </a:r>
          </a:p>
        </p:txBody>
      </p:sp>
      <p:graphicFrame>
        <p:nvGraphicFramePr>
          <p:cNvPr id="5" name="Chart 4">
            <a:extLst>
              <a:ext uri="{FF2B5EF4-FFF2-40B4-BE49-F238E27FC236}">
                <a16:creationId xmlns:a16="http://schemas.microsoft.com/office/drawing/2014/main" id="{E1A7F198-20C1-4939-A5EB-172AEB8C6396}"/>
              </a:ext>
            </a:extLst>
          </p:cNvPr>
          <p:cNvGraphicFramePr/>
          <p:nvPr/>
        </p:nvGraphicFramePr>
        <p:xfrm>
          <a:off x="5543007" y="1230460"/>
          <a:ext cx="6291845" cy="4446833"/>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Straight Connector 11">
            <a:extLst>
              <a:ext uri="{FF2B5EF4-FFF2-40B4-BE49-F238E27FC236}">
                <a16:creationId xmlns:a16="http://schemas.microsoft.com/office/drawing/2014/main" id="{23B3BC13-9B87-4B3A-AA06-D465BF7B1721}"/>
              </a:ext>
            </a:extLst>
          </p:cNvPr>
          <p:cNvCxnSpPr>
            <a:cxnSpLocks/>
          </p:cNvCxnSpPr>
          <p:nvPr/>
        </p:nvCxnSpPr>
        <p:spPr>
          <a:xfrm flipV="1">
            <a:off x="4489771" y="1259667"/>
            <a:ext cx="1053236" cy="684152"/>
          </a:xfrm>
          <a:prstGeom prst="line">
            <a:avLst/>
          </a:prstGeom>
          <a:ln>
            <a:solidFill>
              <a:srgbClr val="00788A"/>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E304CE8-4CF9-4C58-B6FE-F54F18A9CAE8}"/>
              </a:ext>
            </a:extLst>
          </p:cNvPr>
          <p:cNvCxnSpPr>
            <a:cxnSpLocks/>
          </p:cNvCxnSpPr>
          <p:nvPr/>
        </p:nvCxnSpPr>
        <p:spPr>
          <a:xfrm>
            <a:off x="4489771" y="4816551"/>
            <a:ext cx="1053236" cy="781784"/>
          </a:xfrm>
          <a:prstGeom prst="line">
            <a:avLst/>
          </a:prstGeom>
          <a:ln>
            <a:solidFill>
              <a:srgbClr val="00788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966437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609597" y="164592"/>
            <a:ext cx="10972807" cy="694944"/>
          </a:xfrm>
        </p:spPr>
        <p:txBody>
          <a:bodyPr/>
          <a:lstStyle/>
          <a:p>
            <a:pPr algn="ctr"/>
            <a:r>
              <a:rPr lang="en-US" sz="3000">
                <a:solidFill>
                  <a:schemeClr val="accent1"/>
                </a:solidFill>
                <a:cs typeface="Arial" charset="0"/>
              </a:rPr>
              <a:t>TB-Related Deaths</a:t>
            </a:r>
            <a:r>
              <a:rPr lang="en-US" sz="3000" baseline="30000">
                <a:solidFill>
                  <a:schemeClr val="accent1"/>
                </a:solidFill>
                <a:cs typeface="Arial" charset="0"/>
              </a:rPr>
              <a:t>*</a:t>
            </a:r>
            <a:r>
              <a:rPr lang="en-US" sz="3000">
                <a:solidFill>
                  <a:schemeClr val="accent1"/>
                </a:solidFill>
                <a:cs typeface="Arial" charset="0"/>
              </a:rPr>
              <a:t> and Mortality Rates, United States, 1993–2020</a:t>
            </a:r>
            <a:endParaRPr lang="en-US" sz="3000">
              <a:solidFill>
                <a:schemeClr val="accent1"/>
              </a:solidFill>
            </a:endParaRPr>
          </a:p>
        </p:txBody>
      </p:sp>
      <p:graphicFrame>
        <p:nvGraphicFramePr>
          <p:cNvPr id="7" name="Chart 6"/>
          <p:cNvGraphicFramePr/>
          <p:nvPr/>
        </p:nvGraphicFramePr>
        <p:xfrm>
          <a:off x="182408" y="786384"/>
          <a:ext cx="11827185" cy="576072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7280711A-AE27-4CE7-8027-B00D786C3F56}"/>
              </a:ext>
            </a:extLst>
          </p:cNvPr>
          <p:cNvSpPr txBox="1"/>
          <p:nvPr/>
        </p:nvSpPr>
        <p:spPr>
          <a:xfrm>
            <a:off x="12803" y="6479011"/>
            <a:ext cx="12035763" cy="276999"/>
          </a:xfrm>
          <a:prstGeom prst="rect">
            <a:avLst/>
          </a:prstGeom>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30000" noProof="0">
                <a:ln>
                  <a:noFill/>
                </a:ln>
                <a:solidFill>
                  <a:srgbClr val="000000"/>
                </a:solidFill>
                <a:effectLst/>
                <a:uLnTx/>
                <a:uFillTx/>
                <a:latin typeface="Calibri" panose="020F0502020204030204" pitchFamily="34" charset="0"/>
                <a:ea typeface="+mn-ea"/>
                <a:cs typeface="+mn-cs"/>
              </a:rPr>
              <a:t>*</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National Vital Statistics System Underlying Cause of Death (based on deaths reported through 2020)</a:t>
            </a:r>
          </a:p>
        </p:txBody>
      </p:sp>
      <p:sp>
        <p:nvSpPr>
          <p:cNvPr id="8" name="TextBox 7">
            <a:extLst>
              <a:ext uri="{FF2B5EF4-FFF2-40B4-BE49-F238E27FC236}">
                <a16:creationId xmlns:a16="http://schemas.microsoft.com/office/drawing/2014/main" id="{FC543B37-8BE2-4A45-AD08-53D5C4C63C7C}"/>
              </a:ext>
            </a:extLst>
          </p:cNvPr>
          <p:cNvSpPr txBox="1"/>
          <p:nvPr/>
        </p:nvSpPr>
        <p:spPr>
          <a:xfrm>
            <a:off x="7886672" y="2718729"/>
            <a:ext cx="2666797" cy="646331"/>
          </a:xfrm>
          <a:prstGeom prst="rect">
            <a:avLst/>
          </a:prstGeom>
          <a:noFill/>
          <a:ln w="19050">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600 TB-related deaths in 2020</a:t>
            </a:r>
          </a:p>
        </p:txBody>
      </p:sp>
      <p:cxnSp>
        <p:nvCxnSpPr>
          <p:cNvPr id="9" name="Straight Connector 8">
            <a:extLst>
              <a:ext uri="{FF2B5EF4-FFF2-40B4-BE49-F238E27FC236}">
                <a16:creationId xmlns:a16="http://schemas.microsoft.com/office/drawing/2014/main" id="{14DDCB7E-C4DE-4034-9005-1451E84A2273}"/>
              </a:ext>
            </a:extLst>
          </p:cNvPr>
          <p:cNvCxnSpPr>
            <a:cxnSpLocks/>
            <a:stCxn id="8" idx="2"/>
          </p:cNvCxnSpPr>
          <p:nvPr/>
        </p:nvCxnSpPr>
        <p:spPr>
          <a:xfrm>
            <a:off x="9220071" y="3365060"/>
            <a:ext cx="1777113" cy="112159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102165"/>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ist22">
            <a:extLst>
              <a:ext uri="{FF2B5EF4-FFF2-40B4-BE49-F238E27FC236}">
                <a16:creationId xmlns:a16="http://schemas.microsoft.com/office/drawing/2014/main" id="{88473D5C-85A7-C08E-8B62-71DF50A47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350" y="0"/>
            <a:ext cx="532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A9D6A9C-F32D-4B82-A64B-7445E1709531}"/>
              </a:ext>
            </a:extLst>
          </p:cNvPr>
          <p:cNvSpPr>
            <a:spLocks noGrp="1" noChangeArrowheads="1"/>
          </p:cNvSpPr>
          <p:nvPr>
            <p:ph type="title"/>
          </p:nvPr>
        </p:nvSpPr>
        <p:spPr>
          <a:xfrm>
            <a:off x="2286000" y="457200"/>
            <a:ext cx="7620000" cy="1143000"/>
          </a:xfrm>
        </p:spPr>
        <p:txBody>
          <a:bodyPr/>
          <a:lstStyle/>
          <a:p>
            <a:r>
              <a:rPr lang="en-US" altLang="en-US"/>
              <a:t>TB Lymphadenitis</a:t>
            </a:r>
          </a:p>
        </p:txBody>
      </p:sp>
      <p:sp>
        <p:nvSpPr>
          <p:cNvPr id="61443" name="Rectangle 3">
            <a:extLst>
              <a:ext uri="{FF2B5EF4-FFF2-40B4-BE49-F238E27FC236}">
                <a16:creationId xmlns:a16="http://schemas.microsoft.com/office/drawing/2014/main" id="{A5B79886-F963-4152-A5C1-341939734E31}"/>
              </a:ext>
            </a:extLst>
          </p:cNvPr>
          <p:cNvSpPr>
            <a:spLocks noGrp="1" noChangeArrowheads="1"/>
          </p:cNvSpPr>
          <p:nvPr>
            <p:ph type="body" sz="half" idx="2"/>
          </p:nvPr>
        </p:nvSpPr>
        <p:spPr>
          <a:xfrm>
            <a:off x="5867400" y="1524000"/>
            <a:ext cx="4800600" cy="5334000"/>
          </a:xfrm>
        </p:spPr>
        <p:txBody>
          <a:bodyPr/>
          <a:lstStyle/>
          <a:p>
            <a:pPr>
              <a:lnSpc>
                <a:spcPct val="85000"/>
              </a:lnSpc>
              <a:spcBef>
                <a:spcPct val="35000"/>
              </a:spcBef>
            </a:pPr>
            <a:r>
              <a:rPr lang="en-US" altLang="en-US" sz="3000"/>
              <a:t>Usually, painless swelling of the lymph nodes</a:t>
            </a:r>
          </a:p>
          <a:p>
            <a:pPr>
              <a:lnSpc>
                <a:spcPct val="85000"/>
              </a:lnSpc>
              <a:spcBef>
                <a:spcPct val="35000"/>
              </a:spcBef>
            </a:pPr>
            <a:r>
              <a:rPr lang="en-US" altLang="en-US" sz="3000"/>
              <a:t>Most often involves the cervical and supraclavicular sites (scrofula)</a:t>
            </a:r>
          </a:p>
          <a:p>
            <a:pPr>
              <a:lnSpc>
                <a:spcPct val="85000"/>
              </a:lnSpc>
              <a:spcBef>
                <a:spcPct val="35000"/>
              </a:spcBef>
            </a:pPr>
            <a:r>
              <a:rPr lang="en-US" altLang="en-US" sz="3000"/>
              <a:t>Usually discrete in early stage, but may become inflamed and develop a fistulous tract</a:t>
            </a:r>
          </a:p>
        </p:txBody>
      </p:sp>
      <p:pic>
        <p:nvPicPr>
          <p:cNvPr id="61444" name="Picture 4">
            <a:extLst>
              <a:ext uri="{FF2B5EF4-FFF2-40B4-BE49-F238E27FC236}">
                <a16:creationId xmlns:a16="http://schemas.microsoft.com/office/drawing/2014/main" id="{3E17DC71-A87A-4A0E-8DFC-893C8AEA0E1D}"/>
              </a:ext>
            </a:extLst>
          </p:cNvPr>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l="15790"/>
          <a:stretch>
            <a:fillRect/>
          </a:stretch>
        </p:blipFill>
        <p:spPr>
          <a:xfrm>
            <a:off x="1752600" y="1752600"/>
            <a:ext cx="4114800" cy="4008438"/>
          </a:xfrm>
          <a:ln w="6350">
            <a:solidFill>
              <a:schemeClr val="tx1"/>
            </a:solid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1D4C741-DC95-4B69-9726-DE48F185B0EF}"/>
              </a:ext>
            </a:extLst>
          </p:cNvPr>
          <p:cNvSpPr>
            <a:spLocks noGrp="1" noChangeArrowheads="1"/>
          </p:cNvSpPr>
          <p:nvPr>
            <p:ph type="title"/>
          </p:nvPr>
        </p:nvSpPr>
        <p:spPr>
          <a:xfrm>
            <a:off x="2286000" y="685800"/>
            <a:ext cx="7620000" cy="914400"/>
          </a:xfrm>
        </p:spPr>
        <p:txBody>
          <a:bodyPr/>
          <a:lstStyle/>
          <a:p>
            <a:r>
              <a:rPr lang="en-US" altLang="en-US"/>
              <a:t>TB Lymphadenitis (2)</a:t>
            </a:r>
          </a:p>
        </p:txBody>
      </p:sp>
      <p:sp>
        <p:nvSpPr>
          <p:cNvPr id="63491" name="Rectangle 3">
            <a:extLst>
              <a:ext uri="{FF2B5EF4-FFF2-40B4-BE49-F238E27FC236}">
                <a16:creationId xmlns:a16="http://schemas.microsoft.com/office/drawing/2014/main" id="{F645B2F7-975E-4FAC-82C3-64D1480EB631}"/>
              </a:ext>
            </a:extLst>
          </p:cNvPr>
          <p:cNvSpPr>
            <a:spLocks noGrp="1" noChangeArrowheads="1"/>
          </p:cNvSpPr>
          <p:nvPr>
            <p:ph type="body" idx="1"/>
          </p:nvPr>
        </p:nvSpPr>
        <p:spPr>
          <a:xfrm>
            <a:off x="1828800" y="1981200"/>
            <a:ext cx="8534400" cy="4495800"/>
          </a:xfrm>
        </p:spPr>
        <p:txBody>
          <a:bodyPr/>
          <a:lstStyle/>
          <a:p>
            <a:pPr>
              <a:lnSpc>
                <a:spcPct val="90000"/>
              </a:lnSpc>
              <a:spcBef>
                <a:spcPct val="35000"/>
              </a:spcBef>
            </a:pPr>
            <a:r>
              <a:rPr lang="en-US" altLang="en-US"/>
              <a:t>Lymphadenitis is a usually a “paucibacillary” form of TB</a:t>
            </a:r>
          </a:p>
          <a:p>
            <a:pPr>
              <a:lnSpc>
                <a:spcPct val="90000"/>
              </a:lnSpc>
              <a:spcBef>
                <a:spcPct val="35000"/>
              </a:spcBef>
            </a:pPr>
            <a:r>
              <a:rPr lang="en-US" altLang="en-US"/>
              <a:t>Fine needle aspiration:</a:t>
            </a:r>
          </a:p>
          <a:p>
            <a:pPr lvl="1">
              <a:lnSpc>
                <a:spcPct val="90000"/>
              </a:lnSpc>
              <a:spcBef>
                <a:spcPct val="35000"/>
              </a:spcBef>
            </a:pPr>
            <a:r>
              <a:rPr lang="en-US" altLang="en-US"/>
              <a:t>Smear positive 40%, culture 60-65%</a:t>
            </a:r>
          </a:p>
          <a:p>
            <a:pPr lvl="1">
              <a:lnSpc>
                <a:spcPct val="90000"/>
              </a:lnSpc>
              <a:spcBef>
                <a:spcPct val="35000"/>
              </a:spcBef>
            </a:pPr>
            <a:r>
              <a:rPr lang="en-US" altLang="en-US"/>
              <a:t>PCR sensitivity &gt;90%</a:t>
            </a:r>
          </a:p>
          <a:p>
            <a:pPr>
              <a:lnSpc>
                <a:spcPct val="90000"/>
              </a:lnSpc>
              <a:spcBef>
                <a:spcPct val="35000"/>
              </a:spcBef>
            </a:pPr>
            <a:r>
              <a:rPr lang="en-US" altLang="en-US"/>
              <a:t>Excisional biopsy:</a:t>
            </a:r>
          </a:p>
          <a:p>
            <a:pPr lvl="1">
              <a:lnSpc>
                <a:spcPct val="90000"/>
              </a:lnSpc>
              <a:spcBef>
                <a:spcPct val="35000"/>
              </a:spcBef>
            </a:pPr>
            <a:r>
              <a:rPr lang="en-US" altLang="en-US"/>
              <a:t>Culture positive 70-75%, granulomas 85-90%</a:t>
            </a:r>
          </a:p>
          <a:p>
            <a:pPr lvl="1">
              <a:lnSpc>
                <a:spcPct val="90000"/>
              </a:lnSpc>
              <a:spcBef>
                <a:spcPct val="35000"/>
              </a:spcBef>
            </a:pPr>
            <a:r>
              <a:rPr lang="en-US" altLang="en-US"/>
              <a:t>Excision without TB Rx </a:t>
            </a:r>
            <a:r>
              <a:rPr lang="en-US" altLang="en-US">
                <a:sym typeface="Wingdings" panose="05000000000000000000" pitchFamily="2" charset="2"/>
              </a:rPr>
              <a:t></a:t>
            </a:r>
            <a:r>
              <a:rPr lang="en-US" altLang="en-US"/>
              <a:t> 83% relapse rate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57D23A4-13F2-4971-85EC-B85F5E7F7A9E}"/>
              </a:ext>
            </a:extLst>
          </p:cNvPr>
          <p:cNvSpPr>
            <a:spLocks noGrp="1" noChangeArrowheads="1"/>
          </p:cNvSpPr>
          <p:nvPr>
            <p:ph type="title"/>
          </p:nvPr>
        </p:nvSpPr>
        <p:spPr/>
        <p:txBody>
          <a:bodyPr/>
          <a:lstStyle/>
          <a:p>
            <a:r>
              <a:rPr lang="en-US" altLang="en-US"/>
              <a:t>TB Pleurisy</a:t>
            </a:r>
            <a:br>
              <a:rPr lang="en-US" altLang="en-US"/>
            </a:br>
            <a:r>
              <a:rPr lang="en-US" altLang="en-US"/>
              <a:t>Clinical Manifestations</a:t>
            </a:r>
          </a:p>
        </p:txBody>
      </p:sp>
      <p:sp>
        <p:nvSpPr>
          <p:cNvPr id="65539" name="Rectangle 3">
            <a:extLst>
              <a:ext uri="{FF2B5EF4-FFF2-40B4-BE49-F238E27FC236}">
                <a16:creationId xmlns:a16="http://schemas.microsoft.com/office/drawing/2014/main" id="{E59C51E4-F3EB-4769-80D8-C6AB619C0D42}"/>
              </a:ext>
            </a:extLst>
          </p:cNvPr>
          <p:cNvSpPr>
            <a:spLocks noGrp="1" noChangeArrowheads="1"/>
          </p:cNvSpPr>
          <p:nvPr>
            <p:ph type="body" idx="1"/>
          </p:nvPr>
        </p:nvSpPr>
        <p:spPr>
          <a:xfrm>
            <a:off x="1828800" y="1981200"/>
            <a:ext cx="8610600" cy="4572000"/>
          </a:xfrm>
        </p:spPr>
        <p:txBody>
          <a:bodyPr/>
          <a:lstStyle/>
          <a:p>
            <a:pPr>
              <a:lnSpc>
                <a:spcPct val="95000"/>
              </a:lnSpc>
            </a:pPr>
            <a:r>
              <a:rPr lang="en-US" altLang="en-US"/>
              <a:t>Acute illness (pleuritic CP, cough, fever) often mistaken for bacterial pneumonia or pleurisy</a:t>
            </a:r>
          </a:p>
          <a:p>
            <a:pPr>
              <a:lnSpc>
                <a:spcPct val="95000"/>
              </a:lnSpc>
            </a:pPr>
            <a:r>
              <a:rPr lang="en-US" altLang="en-US"/>
              <a:t>Usually 6-12 weeks after primary TB infection but can occur during reactivation</a:t>
            </a:r>
          </a:p>
          <a:p>
            <a:pPr>
              <a:lnSpc>
                <a:spcPct val="95000"/>
              </a:lnSpc>
            </a:pPr>
            <a:r>
              <a:rPr lang="en-US" altLang="en-US"/>
              <a:t>Pleural effusion usually unilateral and small or moderate in size</a:t>
            </a:r>
          </a:p>
          <a:p>
            <a:pPr>
              <a:lnSpc>
                <a:spcPct val="95000"/>
              </a:lnSpc>
            </a:pPr>
            <a:r>
              <a:rPr lang="en-US" altLang="en-US"/>
              <a:t>Parenchymal lung involvement evident in 1/3</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A7EE1D6-BD06-4A3F-A61B-5DC88CEE5687}"/>
              </a:ext>
            </a:extLst>
          </p:cNvPr>
          <p:cNvSpPr>
            <a:spLocks noGrp="1" noChangeArrowheads="1"/>
          </p:cNvSpPr>
          <p:nvPr>
            <p:ph type="title"/>
          </p:nvPr>
        </p:nvSpPr>
        <p:spPr/>
        <p:txBody>
          <a:bodyPr/>
          <a:lstStyle/>
          <a:p>
            <a:r>
              <a:rPr lang="en-US" altLang="en-US"/>
              <a:t>Pleural TB</a:t>
            </a:r>
          </a:p>
        </p:txBody>
      </p:sp>
      <p:sp>
        <p:nvSpPr>
          <p:cNvPr id="67587" name="Rectangle 3">
            <a:extLst>
              <a:ext uri="{FF2B5EF4-FFF2-40B4-BE49-F238E27FC236}">
                <a16:creationId xmlns:a16="http://schemas.microsoft.com/office/drawing/2014/main" id="{F7BF3B42-7FB5-429E-9903-C792124CBD50}"/>
              </a:ext>
            </a:extLst>
          </p:cNvPr>
          <p:cNvSpPr>
            <a:spLocks noGrp="1" noChangeArrowheads="1"/>
          </p:cNvSpPr>
          <p:nvPr>
            <p:ph type="body" sz="half" idx="2"/>
          </p:nvPr>
        </p:nvSpPr>
        <p:spPr/>
        <p:txBody>
          <a:bodyPr/>
          <a:lstStyle/>
          <a:p>
            <a:r>
              <a:rPr lang="en-US" altLang="en-US"/>
              <a:t>The sequel to a primary infection 6 to 12 weeks previously</a:t>
            </a:r>
          </a:p>
          <a:p>
            <a:r>
              <a:rPr lang="en-US" altLang="en-US"/>
              <a:t>Or, reactivation TB</a:t>
            </a:r>
          </a:p>
        </p:txBody>
      </p:sp>
      <p:pic>
        <p:nvPicPr>
          <p:cNvPr id="67588" name="Picture 4">
            <a:extLst>
              <a:ext uri="{FF2B5EF4-FFF2-40B4-BE49-F238E27FC236}">
                <a16:creationId xmlns:a16="http://schemas.microsoft.com/office/drawing/2014/main" id="{46324E79-B18D-4DE3-9745-535858501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9" t="14177" r="6058" b="9964"/>
          <a:stretch>
            <a:fillRect/>
          </a:stretch>
        </p:blipFill>
        <p:spPr bwMode="auto">
          <a:xfrm>
            <a:off x="1752600" y="1785938"/>
            <a:ext cx="5595938" cy="49260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89" name="Picture 5">
            <a:extLst>
              <a:ext uri="{FF2B5EF4-FFF2-40B4-BE49-F238E27FC236}">
                <a16:creationId xmlns:a16="http://schemas.microsoft.com/office/drawing/2014/main" id="{270ADD21-417D-459D-ACF7-481E1C889EF4}"/>
              </a:ext>
            </a:extLst>
          </p:cNvPr>
          <p:cNvPicPr>
            <a:picLocks noGrp="1" noChangeAspect="1" noChangeArrowheads="1"/>
          </p:cNvPicPr>
          <p:nvPr>
            <p:ph type="chart" sz="half" idx="1"/>
          </p:nvPr>
        </p:nvPicPr>
        <p:blipFill>
          <a:blip r:embed="rId4">
            <a:extLst>
              <a:ext uri="{28A0092B-C50C-407E-A947-70E740481C1C}">
                <a14:useLocalDpi xmlns:a14="http://schemas.microsoft.com/office/drawing/2010/main" val="0"/>
              </a:ext>
            </a:extLst>
          </a:blip>
          <a:srcRect l="16072" t="18849" r="10715" b="16588"/>
          <a:stretch>
            <a:fillRect/>
          </a:stretch>
        </p:blipFill>
        <p:spPr>
          <a:xfrm>
            <a:off x="5822950" y="457200"/>
            <a:ext cx="4692650" cy="4953000"/>
          </a:xfrm>
          <a:noFill/>
          <a:ln w="6350">
            <a:solidFill>
              <a:schemeClr val="tx1"/>
            </a:solidFill>
            <a:miter lim="800000"/>
            <a:headEnd/>
            <a:tailEnd/>
          </a:ln>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C9C93C2-40A5-4F81-B8AD-6D923A9C7EDF}"/>
              </a:ext>
            </a:extLst>
          </p:cNvPr>
          <p:cNvSpPr>
            <a:spLocks noGrp="1" noChangeArrowheads="1"/>
          </p:cNvSpPr>
          <p:nvPr>
            <p:ph type="title"/>
          </p:nvPr>
        </p:nvSpPr>
        <p:spPr>
          <a:xfrm>
            <a:off x="2286000" y="685800"/>
            <a:ext cx="7620000" cy="914400"/>
          </a:xfrm>
        </p:spPr>
        <p:txBody>
          <a:bodyPr/>
          <a:lstStyle/>
          <a:p>
            <a:r>
              <a:rPr lang="en-US" altLang="en-US"/>
              <a:t>Disseminated (Miliary) TB</a:t>
            </a:r>
          </a:p>
        </p:txBody>
      </p:sp>
      <p:sp>
        <p:nvSpPr>
          <p:cNvPr id="69635" name="Rectangle 3">
            <a:extLst>
              <a:ext uri="{FF2B5EF4-FFF2-40B4-BE49-F238E27FC236}">
                <a16:creationId xmlns:a16="http://schemas.microsoft.com/office/drawing/2014/main" id="{2E8D6FF9-5B35-4C01-901E-4E2E864AAA46}"/>
              </a:ext>
            </a:extLst>
          </p:cNvPr>
          <p:cNvSpPr>
            <a:spLocks noGrp="1" noChangeArrowheads="1"/>
          </p:cNvSpPr>
          <p:nvPr>
            <p:ph type="body" idx="1"/>
          </p:nvPr>
        </p:nvSpPr>
        <p:spPr>
          <a:xfrm>
            <a:off x="1905000" y="1828800"/>
            <a:ext cx="8458200" cy="4724400"/>
          </a:xfrm>
        </p:spPr>
        <p:txBody>
          <a:bodyPr/>
          <a:lstStyle/>
          <a:p>
            <a:r>
              <a:rPr lang="en-US" altLang="en-US"/>
              <a:t>Either primary or post-primary</a:t>
            </a:r>
          </a:p>
          <a:p>
            <a:r>
              <a:rPr lang="en-US" altLang="en-US"/>
              <a:t>Symptoms: primarily systemic (fever, weight loss, night sweats)</a:t>
            </a:r>
          </a:p>
          <a:p>
            <a:r>
              <a:rPr lang="en-US" altLang="en-US"/>
              <a:t>Multiple organ involvement </a:t>
            </a:r>
          </a:p>
          <a:p>
            <a:r>
              <a:rPr lang="en-US" altLang="en-US"/>
              <a:t>Miliary chest x-ray (CXR) pattern</a:t>
            </a:r>
          </a:p>
          <a:p>
            <a:r>
              <a:rPr lang="en-US" altLang="en-US"/>
              <a:t>Pathology: grossly, 1-2 mm yellowish nodules that resemble millet seeds (histologically, granulomas)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AEFB4C90-C90E-4515-9F7E-9B436AAA0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592"/>
          <a:stretch>
            <a:fillRect/>
          </a:stretch>
        </p:blipFill>
        <p:spPr bwMode="auto">
          <a:xfrm>
            <a:off x="1676400" y="2286000"/>
            <a:ext cx="7086600" cy="4440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683" name="Rectangle 3">
            <a:extLst>
              <a:ext uri="{FF2B5EF4-FFF2-40B4-BE49-F238E27FC236}">
                <a16:creationId xmlns:a16="http://schemas.microsoft.com/office/drawing/2014/main" id="{C66E203D-51CA-4EE9-A017-DD012DF27F0E}"/>
              </a:ext>
            </a:extLst>
          </p:cNvPr>
          <p:cNvSpPr>
            <a:spLocks noGrp="1" noChangeArrowheads="1"/>
          </p:cNvSpPr>
          <p:nvPr>
            <p:ph type="title"/>
          </p:nvPr>
        </p:nvSpPr>
        <p:spPr>
          <a:xfrm>
            <a:off x="2438400" y="685800"/>
            <a:ext cx="7467600" cy="914400"/>
          </a:xfrm>
        </p:spPr>
        <p:txBody>
          <a:bodyPr/>
          <a:lstStyle/>
          <a:p>
            <a:r>
              <a:rPr lang="en-US" altLang="en-US"/>
              <a:t>Miliary TB</a:t>
            </a:r>
          </a:p>
        </p:txBody>
      </p:sp>
      <p:pic>
        <p:nvPicPr>
          <p:cNvPr id="71684" name="Picture 4">
            <a:extLst>
              <a:ext uri="{FF2B5EF4-FFF2-40B4-BE49-F238E27FC236}">
                <a16:creationId xmlns:a16="http://schemas.microsoft.com/office/drawing/2014/main" id="{6A7C3F59-EDD6-48E4-AE16-F3CE264CD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850" t="29672" r="15637" b="15610"/>
          <a:stretch>
            <a:fillRect/>
          </a:stretch>
        </p:blipFill>
        <p:spPr bwMode="auto">
          <a:xfrm>
            <a:off x="6226175" y="1066800"/>
            <a:ext cx="4071938" cy="41910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5" name="Rectangle 5">
            <a:extLst>
              <a:ext uri="{FF2B5EF4-FFF2-40B4-BE49-F238E27FC236}">
                <a16:creationId xmlns:a16="http://schemas.microsoft.com/office/drawing/2014/main" id="{AE1CC74D-ADF6-4DC6-8F3A-C260624A17AF}"/>
              </a:ext>
            </a:extLst>
          </p:cNvPr>
          <p:cNvSpPr>
            <a:spLocks noChangeArrowheads="1"/>
          </p:cNvSpPr>
          <p:nvPr/>
        </p:nvSpPr>
        <p:spPr bwMode="auto">
          <a:xfrm>
            <a:off x="8472488" y="630239"/>
            <a:ext cx="18478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Helvetica" panose="020B0604020202020204" pitchFamily="34" charset="0"/>
              </a:defRPr>
            </a:lvl1pPr>
            <a:lvl2pPr marL="742950" indent="-285750">
              <a:defRPr sz="2400">
                <a:solidFill>
                  <a:schemeClr val="tx1"/>
                </a:solidFill>
                <a:latin typeface="Helvetica" panose="020B0604020202020204" pitchFamily="34" charset="0"/>
              </a:defRPr>
            </a:lvl2pPr>
            <a:lvl3pPr marL="1143000" indent="-228600">
              <a:defRPr sz="2400">
                <a:solidFill>
                  <a:schemeClr val="tx1"/>
                </a:solidFill>
                <a:latin typeface="Helvetica" panose="020B0604020202020204" pitchFamily="34" charset="0"/>
              </a:defRPr>
            </a:lvl3pPr>
            <a:lvl4pPr marL="1600200" indent="-228600">
              <a:defRPr sz="2400">
                <a:solidFill>
                  <a:schemeClr val="tx1"/>
                </a:solidFill>
                <a:latin typeface="Helvetica" panose="020B0604020202020204" pitchFamily="34" charset="0"/>
              </a:defRPr>
            </a:lvl4pPr>
            <a:lvl5pPr marL="2057400" indent="-22860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a:ln>
                  <a:noFill/>
                </a:ln>
                <a:solidFill>
                  <a:srgbClr val="FFFFFF"/>
                </a:solidFill>
                <a:effectLst/>
                <a:uLnTx/>
                <a:uFillTx/>
                <a:latin typeface="Helvetica" panose="020B0604020202020204" pitchFamily="34" charset="0"/>
                <a:ea typeface="+mn-ea"/>
                <a:cs typeface="+mn-cs"/>
              </a:rPr>
              <a:t>Millet Seeds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EA060938-E3B9-4A19-BDC7-20D802830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10" t="4239" r="15482"/>
          <a:stretch>
            <a:fillRect/>
          </a:stretch>
        </p:blipFill>
        <p:spPr bwMode="auto">
          <a:xfrm>
            <a:off x="1676400" y="3048001"/>
            <a:ext cx="3962400" cy="3654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731" name="Rectangle 3">
            <a:extLst>
              <a:ext uri="{FF2B5EF4-FFF2-40B4-BE49-F238E27FC236}">
                <a16:creationId xmlns:a16="http://schemas.microsoft.com/office/drawing/2014/main" id="{B01A6974-D26A-4243-85F4-D7C753EB3E85}"/>
              </a:ext>
            </a:extLst>
          </p:cNvPr>
          <p:cNvSpPr>
            <a:spLocks noGrp="1" noChangeArrowheads="1"/>
          </p:cNvSpPr>
          <p:nvPr>
            <p:ph type="title"/>
          </p:nvPr>
        </p:nvSpPr>
        <p:spPr>
          <a:xfrm>
            <a:off x="2286000" y="457200"/>
            <a:ext cx="7467600" cy="1143000"/>
          </a:xfrm>
        </p:spPr>
        <p:txBody>
          <a:bodyPr/>
          <a:lstStyle/>
          <a:p>
            <a:r>
              <a:rPr lang="en-US" altLang="en-US"/>
              <a:t>Miliary TB (2)</a:t>
            </a:r>
          </a:p>
        </p:txBody>
      </p:sp>
      <p:pic>
        <p:nvPicPr>
          <p:cNvPr id="73732" name="Picture 4">
            <a:extLst>
              <a:ext uri="{FF2B5EF4-FFF2-40B4-BE49-F238E27FC236}">
                <a16:creationId xmlns:a16="http://schemas.microsoft.com/office/drawing/2014/main" id="{5F69E8D7-8FD4-4E25-815B-89914DD25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850" y="1066800"/>
            <a:ext cx="5010150" cy="5562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E5B7235F-2CAE-498A-BFD1-D66529664830}"/>
              </a:ext>
            </a:extLst>
          </p:cNvPr>
          <p:cNvSpPr>
            <a:spLocks noGrp="1" noChangeArrowheads="1"/>
          </p:cNvSpPr>
          <p:nvPr>
            <p:ph type="title"/>
          </p:nvPr>
        </p:nvSpPr>
        <p:spPr>
          <a:xfrm>
            <a:off x="2286000" y="457200"/>
            <a:ext cx="7620000" cy="1143000"/>
          </a:xfrm>
        </p:spPr>
        <p:txBody>
          <a:bodyPr>
            <a:normAutofit fontScale="90000"/>
          </a:bodyPr>
          <a:lstStyle/>
          <a:p>
            <a:r>
              <a:rPr lang="en-US" altLang="en-US"/>
              <a:t>Diagnosis of </a:t>
            </a:r>
            <a:br>
              <a:rPr lang="en-US" altLang="en-US"/>
            </a:br>
            <a:r>
              <a:rPr lang="en-US" altLang="en-US"/>
              <a:t>Disseminated TB</a:t>
            </a:r>
          </a:p>
        </p:txBody>
      </p:sp>
      <p:sp>
        <p:nvSpPr>
          <p:cNvPr id="75779" name="Rectangle 3">
            <a:extLst>
              <a:ext uri="{FF2B5EF4-FFF2-40B4-BE49-F238E27FC236}">
                <a16:creationId xmlns:a16="http://schemas.microsoft.com/office/drawing/2014/main" id="{3ACD7098-5231-42DD-9F50-8E49144EFD0B}"/>
              </a:ext>
            </a:extLst>
          </p:cNvPr>
          <p:cNvSpPr>
            <a:spLocks noGrp="1" noChangeArrowheads="1"/>
          </p:cNvSpPr>
          <p:nvPr>
            <p:ph type="body" idx="1"/>
          </p:nvPr>
        </p:nvSpPr>
        <p:spPr>
          <a:xfrm>
            <a:off x="1828800" y="1981200"/>
            <a:ext cx="8610600" cy="4419600"/>
          </a:xfrm>
        </p:spPr>
        <p:txBody>
          <a:bodyPr/>
          <a:lstStyle/>
          <a:p>
            <a:r>
              <a:rPr lang="en-US" altLang="en-US"/>
              <a:t>Sputum (positive smear 30%, culture 60%)</a:t>
            </a:r>
          </a:p>
          <a:p>
            <a:r>
              <a:rPr lang="en-US" altLang="en-US"/>
              <a:t>Morning urine (positive culture 30%)</a:t>
            </a:r>
          </a:p>
          <a:p>
            <a:r>
              <a:rPr lang="en-US" altLang="en-US"/>
              <a:t>Biopsy and culture of new skin lesions or superficial lymph nodes</a:t>
            </a:r>
          </a:p>
          <a:p>
            <a:r>
              <a:rPr lang="en-US" altLang="en-US"/>
              <a:t>Lumbar puncture if (+) meningeal signs</a:t>
            </a:r>
          </a:p>
          <a:p>
            <a:r>
              <a:rPr lang="en-US" altLang="en-US"/>
              <a:t>Consider bronchoscopy, liver biopsy, bone marrow biopsy</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8D3A059-8B72-42BB-A0A4-98FB10A50831}"/>
              </a:ext>
            </a:extLst>
          </p:cNvPr>
          <p:cNvSpPr>
            <a:spLocks noGrp="1" noChangeArrowheads="1"/>
          </p:cNvSpPr>
          <p:nvPr>
            <p:ph type="title"/>
          </p:nvPr>
        </p:nvSpPr>
        <p:spPr>
          <a:xfrm>
            <a:off x="1895476" y="990600"/>
            <a:ext cx="7972425" cy="4495800"/>
          </a:xfrm>
        </p:spPr>
        <p:txBody>
          <a:bodyPr/>
          <a:lstStyle/>
          <a:p>
            <a:r>
              <a:rPr lang="en-US" altLang="en-US"/>
              <a:t>Approach to the Patient with Suspected TB</a:t>
            </a:r>
          </a:p>
        </p:txBody>
      </p:sp>
      <p:sp>
        <p:nvSpPr>
          <p:cNvPr id="37891" name="Rectangle 3">
            <a:extLst>
              <a:ext uri="{FF2B5EF4-FFF2-40B4-BE49-F238E27FC236}">
                <a16:creationId xmlns:a16="http://schemas.microsoft.com/office/drawing/2014/main" id="{E8CC8ADD-7C81-48EF-AD42-9EAA40FE2AF5}"/>
              </a:ext>
            </a:extLst>
          </p:cNvPr>
          <p:cNvSpPr>
            <a:spLocks noChangeArrowheads="1"/>
          </p:cNvSpPr>
          <p:nvPr/>
        </p:nvSpPr>
        <p:spPr bwMode="auto">
          <a:xfrm>
            <a:off x="1981201" y="4343400"/>
            <a:ext cx="8486775" cy="152400"/>
          </a:xfrm>
          <a:prstGeom prst="rect">
            <a:avLst/>
          </a:prstGeom>
          <a:solidFill>
            <a:srgbClr val="6600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endParaRPr lang="en-US" altLang="en-US"/>
          </a:p>
        </p:txBody>
      </p:sp>
      <p:sp>
        <p:nvSpPr>
          <p:cNvPr id="37892" name="Rectangle 4">
            <a:extLst>
              <a:ext uri="{FF2B5EF4-FFF2-40B4-BE49-F238E27FC236}">
                <a16:creationId xmlns:a16="http://schemas.microsoft.com/office/drawing/2014/main" id="{8D2F751E-62A8-44BB-9120-66D817A9A1F7}"/>
              </a:ext>
            </a:extLst>
          </p:cNvPr>
          <p:cNvSpPr>
            <a:spLocks noChangeArrowheads="1"/>
          </p:cNvSpPr>
          <p:nvPr/>
        </p:nvSpPr>
        <p:spPr bwMode="auto">
          <a:xfrm>
            <a:off x="1981201" y="4038600"/>
            <a:ext cx="6600825" cy="76200"/>
          </a:xfrm>
          <a:prstGeom prst="rect">
            <a:avLst/>
          </a:prstGeom>
          <a:solidFill>
            <a:srgbClr val="6600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endParaRPr lang="en-US" alt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id="{1AD5C544-BB87-6446-8FAE-53EEB8BABD22}"/>
              </a:ext>
            </a:extLst>
          </p:cNvPr>
          <p:cNvPicPr>
            <a:picLocks noChangeAspect="1"/>
          </p:cNvPicPr>
          <p:nvPr/>
        </p:nvPicPr>
        <p:blipFill>
          <a:blip r:embed="rId3"/>
          <a:stretch>
            <a:fillRect/>
          </a:stretch>
        </p:blipFill>
        <p:spPr>
          <a:xfrm>
            <a:off x="1614166" y="801595"/>
            <a:ext cx="8850084" cy="5595404"/>
          </a:xfrm>
          <a:prstGeom prst="rect">
            <a:avLst/>
          </a:prstGeom>
        </p:spPr>
      </p:pic>
      <p:sp>
        <p:nvSpPr>
          <p:cNvPr id="2" name="Title 1"/>
          <p:cNvSpPr>
            <a:spLocks noGrp="1"/>
          </p:cNvSpPr>
          <p:nvPr>
            <p:ph type="title"/>
          </p:nvPr>
        </p:nvSpPr>
        <p:spPr>
          <a:xfrm>
            <a:off x="609600" y="164591"/>
            <a:ext cx="10972800" cy="694944"/>
          </a:xfrm>
        </p:spPr>
        <p:txBody>
          <a:bodyPr/>
          <a:lstStyle/>
          <a:p>
            <a:pPr algn="ctr"/>
            <a:r>
              <a:rPr lang="en-US" sz="3000">
                <a:solidFill>
                  <a:schemeClr val="accent1"/>
                </a:solidFill>
              </a:rPr>
              <a:t>TB Cases by Reporting Area, United States, 2021</a:t>
            </a:r>
            <a:endParaRPr lang="en-US" sz="3000" b="0">
              <a:solidFill>
                <a:schemeClr val="accent1"/>
              </a:solidFill>
            </a:endParaRPr>
          </a:p>
        </p:txBody>
      </p:sp>
      <p:pic>
        <p:nvPicPr>
          <p:cNvPr id="16" name="Picture 15">
            <a:extLst>
              <a:ext uri="{FF2B5EF4-FFF2-40B4-BE49-F238E27FC236}">
                <a16:creationId xmlns:a16="http://schemas.microsoft.com/office/drawing/2014/main" id="{1CC6CEAC-6534-4C66-8162-B02AEF92A04B}"/>
              </a:ext>
            </a:extLst>
          </p:cNvPr>
          <p:cNvPicPr>
            <a:picLocks noChangeAspect="1"/>
          </p:cNvPicPr>
          <p:nvPr/>
        </p:nvPicPr>
        <p:blipFill rotWithShape="1">
          <a:blip r:embed="rId4"/>
          <a:srcRect b="13783"/>
          <a:stretch/>
        </p:blipFill>
        <p:spPr>
          <a:xfrm>
            <a:off x="2277008" y="5154760"/>
            <a:ext cx="1288384" cy="824222"/>
          </a:xfrm>
          <a:prstGeom prst="rect">
            <a:avLst/>
          </a:prstGeom>
        </p:spPr>
      </p:pic>
      <p:pic>
        <p:nvPicPr>
          <p:cNvPr id="17" name="Picture 16">
            <a:extLst>
              <a:ext uri="{FF2B5EF4-FFF2-40B4-BE49-F238E27FC236}">
                <a16:creationId xmlns:a16="http://schemas.microsoft.com/office/drawing/2014/main" id="{4475D0D2-64C5-4BC8-B8A6-7F3909E4DEC4}"/>
              </a:ext>
            </a:extLst>
          </p:cNvPr>
          <p:cNvPicPr>
            <a:picLocks/>
          </p:cNvPicPr>
          <p:nvPr/>
        </p:nvPicPr>
        <p:blipFill>
          <a:blip r:embed="rId5"/>
          <a:stretch>
            <a:fillRect/>
          </a:stretch>
        </p:blipFill>
        <p:spPr>
          <a:xfrm>
            <a:off x="2987" y="4255230"/>
            <a:ext cx="2277202" cy="1801175"/>
          </a:xfrm>
          <a:prstGeom prst="rect">
            <a:avLst/>
          </a:prstGeom>
        </p:spPr>
      </p:pic>
      <p:cxnSp>
        <p:nvCxnSpPr>
          <p:cNvPr id="19" name="Straight Connector 18">
            <a:extLst>
              <a:ext uri="{FF2B5EF4-FFF2-40B4-BE49-F238E27FC236}">
                <a16:creationId xmlns:a16="http://schemas.microsoft.com/office/drawing/2014/main" id="{5A97B211-E6B7-AC1F-99D8-C382C6514B08}"/>
              </a:ext>
            </a:extLst>
          </p:cNvPr>
          <p:cNvCxnSpPr>
            <a:cxnSpLocks/>
          </p:cNvCxnSpPr>
          <p:nvPr/>
        </p:nvCxnSpPr>
        <p:spPr>
          <a:xfrm flipH="1" flipV="1">
            <a:off x="573751" y="2444018"/>
            <a:ext cx="1675646" cy="984982"/>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20F74FF-97A7-C78C-2B22-8528EECE3808}"/>
              </a:ext>
            </a:extLst>
          </p:cNvPr>
          <p:cNvCxnSpPr>
            <a:cxnSpLocks/>
          </p:cNvCxnSpPr>
          <p:nvPr/>
        </p:nvCxnSpPr>
        <p:spPr>
          <a:xfrm flipV="1">
            <a:off x="4255783" y="5089851"/>
            <a:ext cx="1072786" cy="685242"/>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5F2188C-AA02-1A21-93A2-5FE71E42F5BA}"/>
              </a:ext>
            </a:extLst>
          </p:cNvPr>
          <p:cNvSpPr txBox="1"/>
          <p:nvPr/>
        </p:nvSpPr>
        <p:spPr>
          <a:xfrm>
            <a:off x="3728422" y="5491270"/>
            <a:ext cx="1602213" cy="646331"/>
          </a:xfrm>
          <a:prstGeom prst="rect">
            <a:avLst/>
          </a:prstGeom>
          <a:solidFill>
            <a:schemeClr val="bg1"/>
          </a:solidFill>
          <a:ln w="31750">
            <a:solidFill>
              <a:schemeClr val="accent2"/>
            </a:solidFill>
          </a:ln>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Texas </a:t>
            </a:r>
            <a:endParaRPr kumimoji="0" lang="en-US" sz="18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13%</a:t>
            </a:r>
            <a:endParaRPr kumimoji="0" lang="en-US" sz="18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cxnSp>
        <p:nvCxnSpPr>
          <p:cNvPr id="21" name="Straight Connector 20">
            <a:extLst>
              <a:ext uri="{FF2B5EF4-FFF2-40B4-BE49-F238E27FC236}">
                <a16:creationId xmlns:a16="http://schemas.microsoft.com/office/drawing/2014/main" id="{6539BDE8-3189-9931-ADC9-7C36A2F10BC2}"/>
              </a:ext>
            </a:extLst>
          </p:cNvPr>
          <p:cNvCxnSpPr>
            <a:cxnSpLocks/>
          </p:cNvCxnSpPr>
          <p:nvPr/>
        </p:nvCxnSpPr>
        <p:spPr>
          <a:xfrm flipH="1" flipV="1">
            <a:off x="9385765" y="2411822"/>
            <a:ext cx="1727182" cy="405806"/>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D364878-4E26-F57A-6040-7B1B1174817E}"/>
              </a:ext>
            </a:extLst>
          </p:cNvPr>
          <p:cNvSpPr txBox="1"/>
          <p:nvPr/>
        </p:nvSpPr>
        <p:spPr>
          <a:xfrm>
            <a:off x="234203" y="2400937"/>
            <a:ext cx="1379963" cy="646331"/>
          </a:xfrm>
          <a:prstGeom prst="rect">
            <a:avLst/>
          </a:prstGeom>
          <a:solidFill>
            <a:schemeClr val="bg1"/>
          </a:solidFill>
          <a:ln w="31750">
            <a:solidFill>
              <a:schemeClr val="accent2"/>
            </a:solidFill>
          </a:ln>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California 22%</a:t>
            </a:r>
            <a:endParaRPr kumimoji="0" lang="en-US" sz="18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cxnSp>
        <p:nvCxnSpPr>
          <p:cNvPr id="23" name="Straight Connector 22">
            <a:extLst>
              <a:ext uri="{FF2B5EF4-FFF2-40B4-BE49-F238E27FC236}">
                <a16:creationId xmlns:a16="http://schemas.microsoft.com/office/drawing/2014/main" id="{A956605C-4C07-454B-6D6B-EA7532277883}"/>
              </a:ext>
            </a:extLst>
          </p:cNvPr>
          <p:cNvCxnSpPr>
            <a:cxnSpLocks/>
          </p:cNvCxnSpPr>
          <p:nvPr/>
        </p:nvCxnSpPr>
        <p:spPr>
          <a:xfrm flipH="1">
            <a:off x="8828884" y="4904554"/>
            <a:ext cx="451393" cy="748696"/>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EBDC2E-10FE-6C63-9D97-D920914A9FC1}"/>
              </a:ext>
            </a:extLst>
          </p:cNvPr>
          <p:cNvSpPr txBox="1"/>
          <p:nvPr/>
        </p:nvSpPr>
        <p:spPr>
          <a:xfrm>
            <a:off x="10395922" y="2475019"/>
            <a:ext cx="1496380" cy="646331"/>
          </a:xfrm>
          <a:prstGeom prst="rect">
            <a:avLst/>
          </a:prstGeom>
          <a:solidFill>
            <a:schemeClr val="bg1"/>
          </a:solidFill>
          <a:ln w="31750">
            <a:solidFill>
              <a:schemeClr val="accent2"/>
            </a:solidFill>
          </a:ln>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New York</a:t>
            </a:r>
            <a:r>
              <a:rPr kumimoji="0" lang="en-US" sz="1800" b="0" i="0" u="none" strike="noStrike" kern="1200" cap="none" spc="0" normalizeH="0" baseline="30000" noProof="0">
                <a:ln>
                  <a:noFill/>
                </a:ln>
                <a:solidFill>
                  <a:srgbClr val="000000">
                    <a:lumMod val="85000"/>
                    <a:lumOff val="15000"/>
                  </a:srgbClr>
                </a:solidFill>
                <a:effectLst/>
                <a:uLnTx/>
                <a:uFillTx/>
                <a:latin typeface="Calibri"/>
                <a:ea typeface="+mn-ea"/>
                <a:cs typeface="Calibri"/>
              </a:rPr>
              <a:t>*</a:t>
            </a: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 </a:t>
            </a:r>
            <a:endParaRPr kumimoji="0" lang="en-US" sz="18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9%</a:t>
            </a:r>
            <a:endParaRPr kumimoji="0" lang="en-US" sz="18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sp>
        <p:nvSpPr>
          <p:cNvPr id="22" name="Oval 64">
            <a:extLst>
              <a:ext uri="{FF2B5EF4-FFF2-40B4-BE49-F238E27FC236}">
                <a16:creationId xmlns:a16="http://schemas.microsoft.com/office/drawing/2014/main" id="{E3BB5C87-14D2-4E66-B96F-79B9B3D13B6C}"/>
              </a:ext>
            </a:extLst>
          </p:cNvPr>
          <p:cNvSpPr>
            <a:spLocks noChangeArrowheads="1"/>
          </p:cNvSpPr>
          <p:nvPr/>
        </p:nvSpPr>
        <p:spPr bwMode="auto">
          <a:xfrm>
            <a:off x="9127877" y="3278188"/>
            <a:ext cx="152400" cy="150812"/>
          </a:xfrm>
          <a:prstGeom prst="ellipse">
            <a:avLst/>
          </a:prstGeom>
          <a:solidFill>
            <a:srgbClr val="B6DAFA"/>
          </a:solidFill>
          <a:ln w="19050">
            <a:solidFill>
              <a:schemeClr val="bg1"/>
            </a:solidFill>
            <a:round/>
            <a:headEnd/>
            <a:tailEnd/>
          </a:ln>
        </p:spPr>
        <p:txBody>
          <a:bodyPr lIns="0" tIns="0" r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Web Pro" panose="020B0503030403020204" pitchFamily="34" charset="0"/>
              <a:ea typeface="+mn-ea"/>
              <a:cs typeface="+mn-cs"/>
            </a:endParaRPr>
          </a:p>
        </p:txBody>
      </p:sp>
      <p:grpSp>
        <p:nvGrpSpPr>
          <p:cNvPr id="13" name="Group 12">
            <a:extLst>
              <a:ext uri="{FF2B5EF4-FFF2-40B4-BE49-F238E27FC236}">
                <a16:creationId xmlns:a16="http://schemas.microsoft.com/office/drawing/2014/main" id="{461368AE-9C54-D5DD-5BB4-3D5730F7CA51}"/>
              </a:ext>
            </a:extLst>
          </p:cNvPr>
          <p:cNvGrpSpPr/>
          <p:nvPr/>
        </p:nvGrpSpPr>
        <p:grpSpPr>
          <a:xfrm>
            <a:off x="10082909" y="4904555"/>
            <a:ext cx="2060076" cy="1757643"/>
            <a:chOff x="10399030" y="5274529"/>
            <a:chExt cx="1731957" cy="1353811"/>
          </a:xfrm>
        </p:grpSpPr>
        <p:pic>
          <p:nvPicPr>
            <p:cNvPr id="30" name="Picture 30">
              <a:extLst>
                <a:ext uri="{FF2B5EF4-FFF2-40B4-BE49-F238E27FC236}">
                  <a16:creationId xmlns:a16="http://schemas.microsoft.com/office/drawing/2014/main" id="{CF66209C-C123-0441-B1A2-115CA43C0132}"/>
                </a:ext>
              </a:extLst>
            </p:cNvPr>
            <p:cNvPicPr>
              <a:picLocks noChangeAspect="1"/>
            </p:cNvPicPr>
            <p:nvPr/>
          </p:nvPicPr>
          <p:blipFill rotWithShape="1">
            <a:blip r:embed="rId6"/>
            <a:srcRect t="16820" r="54656"/>
            <a:stretch/>
          </p:blipFill>
          <p:spPr>
            <a:xfrm>
              <a:off x="10399030" y="5471529"/>
              <a:ext cx="677667" cy="1156811"/>
            </a:xfrm>
            <a:prstGeom prst="rect">
              <a:avLst/>
            </a:prstGeom>
          </p:spPr>
        </p:pic>
        <p:sp>
          <p:nvSpPr>
            <p:cNvPr id="4" name="TextBox 3">
              <a:extLst>
                <a:ext uri="{FF2B5EF4-FFF2-40B4-BE49-F238E27FC236}">
                  <a16:creationId xmlns:a16="http://schemas.microsoft.com/office/drawing/2014/main" id="{FF3521C5-0D80-F9FA-72A2-2A308BE85158}"/>
                </a:ext>
              </a:extLst>
            </p:cNvPr>
            <p:cNvSpPr txBox="1"/>
            <p:nvPr/>
          </p:nvSpPr>
          <p:spPr>
            <a:xfrm>
              <a:off x="10568163" y="5274529"/>
              <a:ext cx="1562824" cy="26076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lumMod val="85000"/>
                      <a:lumOff val="15000"/>
                    </a:srgbClr>
                  </a:solidFill>
                  <a:effectLst/>
                  <a:uLnTx/>
                  <a:uFillTx/>
                  <a:latin typeface="Calibri"/>
                  <a:ea typeface="+mn-ea"/>
                  <a:cs typeface="Calibri"/>
                </a:rPr>
                <a:t>Number of TB cases</a:t>
              </a:r>
              <a:endParaRPr kumimoji="0" lang="en-US" sz="16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sp>
          <p:nvSpPr>
            <p:cNvPr id="6" name="TextBox 5">
              <a:extLst>
                <a:ext uri="{FF2B5EF4-FFF2-40B4-BE49-F238E27FC236}">
                  <a16:creationId xmlns:a16="http://schemas.microsoft.com/office/drawing/2014/main" id="{4A42C3D7-11CF-5667-DA3D-9DA63A25A426}"/>
                </a:ext>
              </a:extLst>
            </p:cNvPr>
            <p:cNvSpPr txBox="1"/>
            <p:nvPr/>
          </p:nvSpPr>
          <p:spPr>
            <a:xfrm>
              <a:off x="11112948" y="5590575"/>
              <a:ext cx="677667" cy="23706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≤99</a:t>
              </a:r>
              <a:endParaRPr kumimoji="0" lang="en-US" sz="14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sp>
          <p:nvSpPr>
            <p:cNvPr id="8" name="TextBox 7">
              <a:extLst>
                <a:ext uri="{FF2B5EF4-FFF2-40B4-BE49-F238E27FC236}">
                  <a16:creationId xmlns:a16="http://schemas.microsoft.com/office/drawing/2014/main" id="{0D1E3E80-AA5B-6A68-148A-1733394F4F60}"/>
                </a:ext>
              </a:extLst>
            </p:cNvPr>
            <p:cNvSpPr txBox="1"/>
            <p:nvPr/>
          </p:nvSpPr>
          <p:spPr>
            <a:xfrm>
              <a:off x="11112948" y="5854344"/>
              <a:ext cx="804667" cy="23706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100–299</a:t>
              </a:r>
              <a:endParaRPr kumimoji="0" lang="en-US" sz="14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sp>
          <p:nvSpPr>
            <p:cNvPr id="10" name="TextBox 9">
              <a:extLst>
                <a:ext uri="{FF2B5EF4-FFF2-40B4-BE49-F238E27FC236}">
                  <a16:creationId xmlns:a16="http://schemas.microsoft.com/office/drawing/2014/main" id="{CAC0E026-2466-7862-7460-018DBAE32751}"/>
                </a:ext>
              </a:extLst>
            </p:cNvPr>
            <p:cNvSpPr txBox="1"/>
            <p:nvPr/>
          </p:nvSpPr>
          <p:spPr>
            <a:xfrm>
              <a:off x="11112949" y="6118113"/>
              <a:ext cx="804667" cy="23706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300–999</a:t>
              </a:r>
            </a:p>
          </p:txBody>
        </p:sp>
        <p:sp>
          <p:nvSpPr>
            <p:cNvPr id="11" name="TextBox 10">
              <a:extLst>
                <a:ext uri="{FF2B5EF4-FFF2-40B4-BE49-F238E27FC236}">
                  <a16:creationId xmlns:a16="http://schemas.microsoft.com/office/drawing/2014/main" id="{1CB23CAE-043C-7D67-CBCD-9ACADED0702B}"/>
                </a:ext>
              </a:extLst>
            </p:cNvPr>
            <p:cNvSpPr txBox="1"/>
            <p:nvPr/>
          </p:nvSpPr>
          <p:spPr>
            <a:xfrm>
              <a:off x="11112947" y="6362343"/>
              <a:ext cx="804667" cy="23706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Calibri"/>
                  <a:ea typeface="+mn-ea"/>
                  <a:cs typeface="Calibri"/>
                </a:rPr>
                <a:t>≥1000</a:t>
              </a:r>
            </a:p>
          </p:txBody>
        </p:sp>
      </p:grpSp>
      <p:sp>
        <p:nvSpPr>
          <p:cNvPr id="12" name="TextBox 11">
            <a:extLst>
              <a:ext uri="{FF2B5EF4-FFF2-40B4-BE49-F238E27FC236}">
                <a16:creationId xmlns:a16="http://schemas.microsoft.com/office/drawing/2014/main" id="{BA75ADAB-5DEE-85E1-D539-021C1951D230}"/>
              </a:ext>
            </a:extLst>
          </p:cNvPr>
          <p:cNvSpPr txBox="1"/>
          <p:nvPr/>
        </p:nvSpPr>
        <p:spPr>
          <a:xfrm>
            <a:off x="8619928" y="4369915"/>
            <a:ext cx="1168297" cy="646331"/>
          </a:xfrm>
          <a:prstGeom prst="rect">
            <a:avLst/>
          </a:prstGeom>
          <a:solidFill>
            <a:schemeClr val="bg1"/>
          </a:solidFill>
          <a:ln w="31750">
            <a:solidFill>
              <a:schemeClr val="accent2"/>
            </a:solidFill>
          </a:ln>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Florida </a:t>
            </a:r>
            <a:endParaRPr kumimoji="0" lang="en-US" sz="18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lumMod val="85000"/>
                    <a:lumOff val="15000"/>
                  </a:srgbClr>
                </a:solidFill>
                <a:effectLst/>
                <a:uLnTx/>
                <a:uFillTx/>
                <a:latin typeface="Calibri"/>
                <a:ea typeface="+mn-ea"/>
                <a:cs typeface="Calibri"/>
              </a:rPr>
              <a:t>6%</a:t>
            </a:r>
            <a:endParaRPr kumimoji="0" lang="en-US" sz="1800" b="0" i="0" u="none" strike="noStrike" kern="1200" cap="none" spc="0" normalizeH="0" baseline="0" noProof="0">
              <a:ln>
                <a:noFill/>
              </a:ln>
              <a:solidFill>
                <a:srgbClr val="000000">
                  <a:lumMod val="85000"/>
                  <a:lumOff val="15000"/>
                </a:srgbClr>
              </a:solidFill>
              <a:effectLst/>
              <a:uLnTx/>
              <a:uFillTx/>
              <a:latin typeface="Myriad Web Pro" panose="020B0503030403020204" pitchFamily="34" charset="0"/>
              <a:ea typeface="+mn-ea"/>
              <a:cs typeface="+mn-cs"/>
            </a:endParaRPr>
          </a:p>
        </p:txBody>
      </p:sp>
      <p:sp>
        <p:nvSpPr>
          <p:cNvPr id="24" name="Text Placeholder 3">
            <a:extLst>
              <a:ext uri="{FF2B5EF4-FFF2-40B4-BE49-F238E27FC236}">
                <a16:creationId xmlns:a16="http://schemas.microsoft.com/office/drawing/2014/main" id="{CBE128A1-2B01-4A89-B886-F7FD694E4BF9}"/>
              </a:ext>
            </a:extLst>
          </p:cNvPr>
          <p:cNvSpPr txBox="1">
            <a:spLocks/>
          </p:cNvSpPr>
          <p:nvPr/>
        </p:nvSpPr>
        <p:spPr>
          <a:xfrm>
            <a:off x="0" y="6463066"/>
            <a:ext cx="12192000" cy="2702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747" marR="0" lvl="0" indent="-158747"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Includes New York City</a:t>
            </a:r>
            <a:endParaRPr kumimoji="0" lang="en-US" sz="1200" b="0" i="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41975872"/>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0E72B2F-E0F8-4B79-8003-79BC6B75BF30}"/>
              </a:ext>
            </a:extLst>
          </p:cNvPr>
          <p:cNvSpPr>
            <a:spLocks noGrp="1" noChangeArrowheads="1"/>
          </p:cNvSpPr>
          <p:nvPr>
            <p:ph type="title"/>
          </p:nvPr>
        </p:nvSpPr>
        <p:spPr>
          <a:xfrm>
            <a:off x="1809751" y="457200"/>
            <a:ext cx="8829675" cy="1143000"/>
          </a:xfrm>
        </p:spPr>
        <p:txBody>
          <a:bodyPr>
            <a:normAutofit fontScale="90000"/>
          </a:bodyPr>
          <a:lstStyle/>
          <a:p>
            <a:r>
              <a:rPr lang="en-US" altLang="en-US"/>
              <a:t>Maintaining a High Index of Clinical Suspicion</a:t>
            </a:r>
          </a:p>
        </p:txBody>
      </p:sp>
      <p:sp>
        <p:nvSpPr>
          <p:cNvPr id="39939" name="Rectangle 3">
            <a:extLst>
              <a:ext uri="{FF2B5EF4-FFF2-40B4-BE49-F238E27FC236}">
                <a16:creationId xmlns:a16="http://schemas.microsoft.com/office/drawing/2014/main" id="{6952F5FA-277B-4DD5-993D-441E5231CE32}"/>
              </a:ext>
            </a:extLst>
          </p:cNvPr>
          <p:cNvSpPr>
            <a:spLocks noGrp="1" noChangeArrowheads="1"/>
          </p:cNvSpPr>
          <p:nvPr>
            <p:ph type="body" idx="1"/>
          </p:nvPr>
        </p:nvSpPr>
        <p:spPr>
          <a:xfrm>
            <a:off x="1466851" y="2133600"/>
            <a:ext cx="9172575" cy="4419600"/>
          </a:xfrm>
        </p:spPr>
        <p:txBody>
          <a:bodyPr/>
          <a:lstStyle/>
          <a:p>
            <a:pPr>
              <a:spcBef>
                <a:spcPct val="45000"/>
              </a:spcBef>
            </a:pPr>
            <a:r>
              <a:rPr lang="en-US" altLang="en-US"/>
              <a:t>If a patient has </a:t>
            </a:r>
            <a:r>
              <a:rPr lang="en-US" altLang="en-US" i="1"/>
              <a:t>risk factors for TB</a:t>
            </a:r>
            <a:r>
              <a:rPr lang="en-US" altLang="en-US"/>
              <a:t>…</a:t>
            </a:r>
          </a:p>
          <a:p>
            <a:pPr>
              <a:spcBef>
                <a:spcPct val="45000"/>
              </a:spcBef>
            </a:pPr>
            <a:r>
              <a:rPr lang="en-US" altLang="en-US"/>
              <a:t>And, they have a clinical illness, exam finding, and/or radiographic image </a:t>
            </a:r>
            <a:r>
              <a:rPr lang="en-US" altLang="en-US" i="1"/>
              <a:t>compatible with TB</a:t>
            </a:r>
            <a:r>
              <a:rPr lang="en-US" altLang="en-US"/>
              <a:t>…</a:t>
            </a:r>
          </a:p>
          <a:p>
            <a:pPr>
              <a:spcBef>
                <a:spcPct val="45000"/>
              </a:spcBef>
            </a:pPr>
            <a:r>
              <a:rPr lang="en-US" altLang="en-US"/>
              <a:t>Then, they may have active TB, and they should be </a:t>
            </a:r>
            <a:r>
              <a:rPr lang="en-US" altLang="en-US" i="1"/>
              <a:t>evaluated for TB disease</a:t>
            </a:r>
            <a:r>
              <a:rPr lang="en-US" altLang="en-US"/>
              <a:t>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B7E3DBB-F91E-E18B-CCB0-D01E2D945CBF}"/>
              </a:ext>
            </a:extLst>
          </p:cNvPr>
          <p:cNvSpPr>
            <a:spLocks noGrp="1" noChangeArrowheads="1"/>
          </p:cNvSpPr>
          <p:nvPr>
            <p:ph type="title"/>
          </p:nvPr>
        </p:nvSpPr>
        <p:spPr>
          <a:xfrm>
            <a:off x="1895475" y="609600"/>
            <a:ext cx="8401050" cy="1143000"/>
          </a:xfrm>
        </p:spPr>
        <p:txBody>
          <a:bodyPr/>
          <a:lstStyle/>
          <a:p>
            <a:r>
              <a:rPr lang="en-US" altLang="en-US"/>
              <a:t>Diagnosis of TB Disease</a:t>
            </a:r>
          </a:p>
        </p:txBody>
      </p:sp>
      <p:sp>
        <p:nvSpPr>
          <p:cNvPr id="21507" name="Rectangle 3">
            <a:extLst>
              <a:ext uri="{FF2B5EF4-FFF2-40B4-BE49-F238E27FC236}">
                <a16:creationId xmlns:a16="http://schemas.microsoft.com/office/drawing/2014/main" id="{77848CB1-529B-B529-D4B6-10805387C77F}"/>
              </a:ext>
            </a:extLst>
          </p:cNvPr>
          <p:cNvSpPr>
            <a:spLocks noGrp="1" noChangeArrowheads="1"/>
          </p:cNvSpPr>
          <p:nvPr>
            <p:ph type="body" idx="1"/>
          </p:nvPr>
        </p:nvSpPr>
        <p:spPr>
          <a:xfrm>
            <a:off x="1552576" y="2057400"/>
            <a:ext cx="8886825" cy="4495800"/>
          </a:xfrm>
        </p:spPr>
        <p:txBody>
          <a:bodyPr/>
          <a:lstStyle/>
          <a:p>
            <a:r>
              <a:rPr lang="en-US" altLang="en-US"/>
              <a:t>TB is a clinical, radiographic, and (usually) laboratory diagnosis</a:t>
            </a:r>
          </a:p>
          <a:p>
            <a:r>
              <a:rPr lang="en-US" altLang="en-US"/>
              <a:t>Suitable laboratory specimens</a:t>
            </a:r>
          </a:p>
          <a:p>
            <a:pPr lvl="1"/>
            <a:r>
              <a:rPr lang="en-US" altLang="en-US"/>
              <a:t>Sputum or bronchoscopic sample</a:t>
            </a:r>
          </a:p>
          <a:p>
            <a:pPr lvl="1"/>
            <a:r>
              <a:rPr lang="en-US" altLang="en-US"/>
              <a:t>Gastric aspirate</a:t>
            </a:r>
          </a:p>
          <a:p>
            <a:pPr lvl="1"/>
            <a:r>
              <a:rPr lang="en-US" altLang="en-US"/>
              <a:t>Pleural fluid, stool, urine, csf, other</a:t>
            </a:r>
          </a:p>
          <a:p>
            <a:pPr lvl="1"/>
            <a:r>
              <a:rPr lang="en-US" altLang="en-US"/>
              <a:t>Tissue (lung, pleura, lymph node, other)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1149E7A-1E9E-47C7-A2C8-65F8A5B1AC92}"/>
              </a:ext>
            </a:extLst>
          </p:cNvPr>
          <p:cNvSpPr>
            <a:spLocks noGrp="1" noChangeArrowheads="1"/>
          </p:cNvSpPr>
          <p:nvPr>
            <p:ph type="title"/>
          </p:nvPr>
        </p:nvSpPr>
        <p:spPr>
          <a:xfrm>
            <a:off x="1809750" y="457200"/>
            <a:ext cx="8572500" cy="1143000"/>
          </a:xfrm>
        </p:spPr>
        <p:txBody>
          <a:bodyPr>
            <a:normAutofit fontScale="90000"/>
          </a:bodyPr>
          <a:lstStyle/>
          <a:p>
            <a:r>
              <a:rPr lang="en-US" altLang="en-US"/>
              <a:t>When there is a High Index of Suspicion for TB…</a:t>
            </a:r>
          </a:p>
        </p:txBody>
      </p:sp>
      <p:sp>
        <p:nvSpPr>
          <p:cNvPr id="41987" name="Rectangle 3">
            <a:extLst>
              <a:ext uri="{FF2B5EF4-FFF2-40B4-BE49-F238E27FC236}">
                <a16:creationId xmlns:a16="http://schemas.microsoft.com/office/drawing/2014/main" id="{EEA5280D-9A86-4253-A48C-B18C8A7B74E7}"/>
              </a:ext>
            </a:extLst>
          </p:cNvPr>
          <p:cNvSpPr>
            <a:spLocks noGrp="1" noChangeArrowheads="1"/>
          </p:cNvSpPr>
          <p:nvPr>
            <p:ph type="body" idx="1"/>
          </p:nvPr>
        </p:nvSpPr>
        <p:spPr>
          <a:xfrm>
            <a:off x="1724025" y="1503407"/>
            <a:ext cx="8743950" cy="3492500"/>
          </a:xfrm>
        </p:spPr>
        <p:txBody>
          <a:bodyPr/>
          <a:lstStyle/>
          <a:p>
            <a:r>
              <a:rPr lang="en-US" altLang="en-US" dirty="0"/>
              <a:t>Obtain a chest radiograph</a:t>
            </a:r>
          </a:p>
          <a:p>
            <a:r>
              <a:rPr lang="en-US" altLang="en-US" dirty="0"/>
              <a:t>Perform sputum examination (AFB smear, NAAT and culture)</a:t>
            </a:r>
          </a:p>
          <a:p>
            <a:r>
              <a:rPr lang="en-US" altLang="en-US" dirty="0"/>
              <a:t>Evaluate any non-pulmonary symptoms and signs</a:t>
            </a:r>
          </a:p>
        </p:txBody>
      </p:sp>
      <p:pic>
        <p:nvPicPr>
          <p:cNvPr id="4" name="Picture 4">
            <a:extLst>
              <a:ext uri="{FF2B5EF4-FFF2-40B4-BE49-F238E27FC236}">
                <a16:creationId xmlns:a16="http://schemas.microsoft.com/office/drawing/2014/main" id="{3BB3BB04-1E4C-44ED-8458-77482F053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422" y="3453091"/>
            <a:ext cx="2394527" cy="32525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720FC77A-C72B-4036-8A91-D238CAA4A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322" y="3465869"/>
            <a:ext cx="2394527" cy="32564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AB5949-CCD4-4577-B46F-4F74BEA6AC2B}"/>
              </a:ext>
            </a:extLst>
          </p:cNvPr>
          <p:cNvSpPr txBox="1"/>
          <p:nvPr/>
        </p:nvSpPr>
        <p:spPr>
          <a:xfrm>
            <a:off x="2867486" y="3719744"/>
            <a:ext cx="1647257" cy="369332"/>
          </a:xfrm>
          <a:prstGeom prst="rect">
            <a:avLst/>
          </a:prstGeom>
          <a:noFill/>
        </p:spPr>
        <p:txBody>
          <a:bodyPr wrap="square" rtlCol="0">
            <a:spAutoFit/>
          </a:bodyPr>
          <a:lstStyle/>
          <a:p>
            <a:r>
              <a:rPr lang="en-US" dirty="0">
                <a:solidFill>
                  <a:schemeClr val="bg1"/>
                </a:solidFill>
              </a:rPr>
              <a:t>Auramine</a:t>
            </a:r>
          </a:p>
        </p:txBody>
      </p:sp>
      <p:sp>
        <p:nvSpPr>
          <p:cNvPr id="6" name="TextBox 5">
            <a:extLst>
              <a:ext uri="{FF2B5EF4-FFF2-40B4-BE49-F238E27FC236}">
                <a16:creationId xmlns:a16="http://schemas.microsoft.com/office/drawing/2014/main" id="{1C4012BA-1AD9-4E37-AE64-3362F605C9F9}"/>
              </a:ext>
            </a:extLst>
          </p:cNvPr>
          <p:cNvSpPr txBox="1"/>
          <p:nvPr/>
        </p:nvSpPr>
        <p:spPr>
          <a:xfrm>
            <a:off x="6578353" y="3719744"/>
            <a:ext cx="985422" cy="369332"/>
          </a:xfrm>
          <a:prstGeom prst="rect">
            <a:avLst/>
          </a:prstGeom>
          <a:noFill/>
        </p:spPr>
        <p:txBody>
          <a:bodyPr wrap="square" rtlCol="0">
            <a:spAutoFit/>
          </a:bodyPr>
          <a:lstStyle/>
          <a:p>
            <a:r>
              <a:rPr lang="en-US" dirty="0">
                <a:solidFill>
                  <a:schemeClr val="bg1"/>
                </a:solidFill>
              </a:rPr>
              <a:t>AFB</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898C25E-E0F2-66B2-CDFB-687C433ADF6C}"/>
              </a:ext>
            </a:extLst>
          </p:cNvPr>
          <p:cNvSpPr>
            <a:spLocks noGrp="1" noChangeArrowheads="1"/>
          </p:cNvSpPr>
          <p:nvPr>
            <p:ph type="title"/>
          </p:nvPr>
        </p:nvSpPr>
        <p:spPr>
          <a:xfrm>
            <a:off x="4965430" y="629268"/>
            <a:ext cx="6586491" cy="1286160"/>
          </a:xfrm>
          <a:extLst>
            <a:ext uri="{91240B29-F687-4F45-9708-019B960494DF}">
              <a14:hiddenLine xmlns:a14="http://schemas.microsoft.com/office/drawing/2010/main" w="12700">
                <a:solidFill>
                  <a:schemeClr val="tx1"/>
                </a:solidFill>
                <a:miter lim="800000"/>
                <a:headEnd/>
                <a:tailEnd/>
              </a14:hiddenLine>
            </a:ext>
          </a:extLst>
        </p:spPr>
        <p:txBody>
          <a:bodyPr vert="horz" lIns="90487" tIns="44450" rIns="90487" bIns="44450" rtlCol="0" anchor="b">
            <a:normAutofit/>
          </a:bodyPr>
          <a:lstStyle/>
          <a:p>
            <a:r>
              <a:rPr lang="en-US" altLang="en-US"/>
              <a:t>Sputum Examination</a:t>
            </a:r>
          </a:p>
        </p:txBody>
      </p:sp>
      <p:sp>
        <p:nvSpPr>
          <p:cNvPr id="23555" name="Rectangle 3">
            <a:extLst>
              <a:ext uri="{FF2B5EF4-FFF2-40B4-BE49-F238E27FC236}">
                <a16:creationId xmlns:a16="http://schemas.microsoft.com/office/drawing/2014/main" id="{58023B68-14AA-8EC0-775D-BAE8271B3526}"/>
              </a:ext>
            </a:extLst>
          </p:cNvPr>
          <p:cNvSpPr>
            <a:spLocks noGrp="1" noChangeArrowheads="1"/>
          </p:cNvSpPr>
          <p:nvPr>
            <p:ph type="body" idx="1"/>
          </p:nvPr>
        </p:nvSpPr>
        <p:spPr>
          <a:xfrm>
            <a:off x="4965431" y="2438400"/>
            <a:ext cx="6586489" cy="3785419"/>
          </a:xfrm>
          <a:extLst>
            <a:ext uri="{91240B29-F687-4F45-9708-019B960494DF}">
              <a14:hiddenLine xmlns:a14="http://schemas.microsoft.com/office/drawing/2010/main" w="12700">
                <a:solidFill>
                  <a:schemeClr val="tx1"/>
                </a:solidFill>
                <a:miter lim="800000"/>
                <a:headEnd/>
                <a:tailEnd/>
              </a14:hiddenLine>
            </a:ext>
          </a:extLst>
        </p:spPr>
        <p:txBody>
          <a:bodyPr vert="horz" lIns="90487" tIns="44450" rIns="90487" bIns="44450" rtlCol="0">
            <a:normAutofit/>
          </a:bodyPr>
          <a:lstStyle/>
          <a:p>
            <a:r>
              <a:rPr lang="en-US" altLang="en-US" sz="2000"/>
              <a:t>AFB Smears</a:t>
            </a:r>
          </a:p>
          <a:p>
            <a:pPr lvl="1"/>
            <a:r>
              <a:rPr lang="en-US" altLang="en-US" sz="2000"/>
              <a:t>Ziehl-Nielsen, auramine-rhodamine</a:t>
            </a:r>
          </a:p>
          <a:p>
            <a:pPr lvl="1"/>
            <a:r>
              <a:rPr lang="en-US" altLang="en-US" sz="2000"/>
              <a:t>Rapid, ~50-70% sensitive, nonspecific (NTM)</a:t>
            </a:r>
          </a:p>
          <a:p>
            <a:r>
              <a:rPr lang="en-US" altLang="en-US" sz="2000"/>
              <a:t>Culture</a:t>
            </a:r>
          </a:p>
          <a:p>
            <a:pPr lvl="1"/>
            <a:r>
              <a:rPr lang="en-US" altLang="en-US" sz="2000"/>
              <a:t>Sensitive and specific, but slow</a:t>
            </a:r>
          </a:p>
          <a:p>
            <a:pPr lvl="1"/>
            <a:r>
              <a:rPr lang="en-US" altLang="en-US" sz="2000"/>
              <a:t>Beware “culture negative” TB</a:t>
            </a:r>
          </a:p>
          <a:p>
            <a:r>
              <a:rPr lang="en-US" altLang="en-US" sz="2000"/>
              <a:t>Molecular methods</a:t>
            </a:r>
          </a:p>
          <a:p>
            <a:pPr lvl="1"/>
            <a:r>
              <a:rPr lang="en-US" altLang="en-US" sz="2000"/>
              <a:t>Nucleic Acid Amplification Test/PCR</a:t>
            </a:r>
          </a:p>
        </p:txBody>
      </p:sp>
      <p:pic>
        <p:nvPicPr>
          <p:cNvPr id="2" name="Picture 3" descr="Graphical user interface, application&#10;&#10;Description automatically generated">
            <a:extLst>
              <a:ext uri="{FF2B5EF4-FFF2-40B4-BE49-F238E27FC236}">
                <a16:creationId xmlns:a16="http://schemas.microsoft.com/office/drawing/2014/main" id="{06D636DF-268D-2DFD-7C52-E31FC9BB22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25" r="30529"/>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64" name="Straight Connector 2355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F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8FC8-23E0-6A2C-60DA-31CDE8CA3A4C}"/>
              </a:ext>
            </a:extLst>
          </p:cNvPr>
          <p:cNvSpPr>
            <a:spLocks noGrp="1"/>
          </p:cNvSpPr>
          <p:nvPr>
            <p:ph type="title"/>
          </p:nvPr>
        </p:nvSpPr>
        <p:spPr/>
        <p:txBody>
          <a:bodyPr/>
          <a:lstStyle/>
          <a:p>
            <a:pPr>
              <a:defRPr/>
            </a:pPr>
            <a:r>
              <a:rPr lang="en-US" dirty="0"/>
              <a:t>Sputum SMEARs - results</a:t>
            </a:r>
          </a:p>
        </p:txBody>
      </p:sp>
      <p:sp>
        <p:nvSpPr>
          <p:cNvPr id="16387" name="Content Placeholder 2">
            <a:extLst>
              <a:ext uri="{FF2B5EF4-FFF2-40B4-BE49-F238E27FC236}">
                <a16:creationId xmlns:a16="http://schemas.microsoft.com/office/drawing/2014/main" id="{700851F2-277D-D548-1555-271789FE1819}"/>
              </a:ext>
            </a:extLst>
          </p:cNvPr>
          <p:cNvSpPr>
            <a:spLocks noGrp="1"/>
          </p:cNvSpPr>
          <p:nvPr>
            <p:ph idx="1"/>
          </p:nvPr>
        </p:nvSpPr>
        <p:spPr>
          <a:xfrm>
            <a:off x="1524000" y="1714500"/>
            <a:ext cx="8039100" cy="2941638"/>
          </a:xfrm>
        </p:spPr>
        <p:txBody>
          <a:bodyPr>
            <a:normAutofit lnSpcReduction="10000"/>
          </a:bodyPr>
          <a:lstStyle/>
          <a:p>
            <a:pPr eaLnBrk="1" hangingPunct="1"/>
            <a:r>
              <a:rPr lang="en-US" altLang="en-US"/>
              <a:t>Negative result- the NAAT or culture may still be MTB+!</a:t>
            </a:r>
          </a:p>
          <a:p>
            <a:pPr eaLnBrk="1" hangingPunct="1"/>
            <a:r>
              <a:rPr lang="en-US" altLang="en-US"/>
              <a:t>Positive result- patient may have MTB BUT…can be nontuberculosis mycobacteria (NTM) IF MTB, highly infectious.</a:t>
            </a:r>
          </a:p>
          <a:p>
            <a:pPr eaLnBrk="1" hangingPunct="1"/>
            <a:r>
              <a:rPr lang="en-US" altLang="en-US"/>
              <a:t>AFB smear positive – 1+- 4+</a:t>
            </a:r>
          </a:p>
          <a:p>
            <a:pPr eaLnBrk="1" hangingPunct="1"/>
            <a:r>
              <a:rPr lang="en-US" altLang="en-US"/>
              <a:t>The higher the smear grade, the more infectious.</a:t>
            </a:r>
          </a:p>
          <a:p>
            <a:endParaRPr lang="en-US" altLang="en-US"/>
          </a:p>
        </p:txBody>
      </p:sp>
      <p:pic>
        <p:nvPicPr>
          <p:cNvPr id="16388" name="Picture 6" descr="800px-Mycobacterium_tuberculosis_Ziehl-Neelsen_stain_02">
            <a:hlinkClick r:id="rId2"/>
            <a:extLst>
              <a:ext uri="{FF2B5EF4-FFF2-40B4-BE49-F238E27FC236}">
                <a16:creationId xmlns:a16="http://schemas.microsoft.com/office/drawing/2014/main" id="{FB9BA1FB-6B7C-F59E-769A-0FB6044F5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275" y="4521200"/>
            <a:ext cx="2332038"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Diagram&#10;&#10;Description automatically generated">
            <a:extLst>
              <a:ext uri="{FF2B5EF4-FFF2-40B4-BE49-F238E27FC236}">
                <a16:creationId xmlns:a16="http://schemas.microsoft.com/office/drawing/2014/main" id="{BD2155BB-3D63-09AD-1052-C60D26712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0413" y="1714500"/>
            <a:ext cx="2443162"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A screenshot of a video game&#10;&#10;Description automatically generated with low confidence">
            <a:extLst>
              <a:ext uri="{FF2B5EF4-FFF2-40B4-BE49-F238E27FC236}">
                <a16:creationId xmlns:a16="http://schemas.microsoft.com/office/drawing/2014/main" id="{7064D197-4BB5-C7C1-E47E-AB255D3C2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950" y="4521200"/>
            <a:ext cx="26574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9A9C3-14F3-28DF-23BF-CE9507E87B4A}"/>
              </a:ext>
            </a:extLst>
          </p:cNvPr>
          <p:cNvSpPr>
            <a:spLocks noGrp="1"/>
          </p:cNvSpPr>
          <p:nvPr>
            <p:ph type="title"/>
          </p:nvPr>
        </p:nvSpPr>
        <p:spPr/>
        <p:txBody>
          <a:bodyPr/>
          <a:lstStyle/>
          <a:p>
            <a:pPr>
              <a:defRPr/>
            </a:pPr>
            <a:r>
              <a:rPr lang="en-US" dirty="0"/>
              <a:t>Nucleic acid amplification test (NAAT)</a:t>
            </a:r>
          </a:p>
        </p:txBody>
      </p:sp>
      <p:sp>
        <p:nvSpPr>
          <p:cNvPr id="19459" name="Content Placeholder 2">
            <a:extLst>
              <a:ext uri="{FF2B5EF4-FFF2-40B4-BE49-F238E27FC236}">
                <a16:creationId xmlns:a16="http://schemas.microsoft.com/office/drawing/2014/main" id="{B583A73C-9334-9E4C-E89D-68C357CD90FA}"/>
              </a:ext>
            </a:extLst>
          </p:cNvPr>
          <p:cNvSpPr>
            <a:spLocks noGrp="1"/>
          </p:cNvSpPr>
          <p:nvPr>
            <p:ph idx="1"/>
          </p:nvPr>
        </p:nvSpPr>
        <p:spPr/>
        <p:txBody>
          <a:bodyPr>
            <a:normAutofit lnSpcReduction="10000"/>
          </a:bodyPr>
          <a:lstStyle/>
          <a:p>
            <a:pPr marL="365125" indent="-282575" eaLnBrk="1" hangingPunct="1">
              <a:buFont typeface="Wingdings 2" panose="05020102010507070707" pitchFamily="18" charset="2"/>
              <a:buChar char=""/>
            </a:pPr>
            <a:r>
              <a:rPr lang="en-US" altLang="en-US" dirty="0"/>
              <a:t>The NAAT is a molecular test</a:t>
            </a:r>
          </a:p>
          <a:p>
            <a:pPr marL="365125" indent="-282575" eaLnBrk="1" hangingPunct="1">
              <a:buFont typeface="Wingdings 2" panose="05020102010507070707" pitchFamily="18" charset="2"/>
              <a:buChar char=""/>
            </a:pPr>
            <a:r>
              <a:rPr lang="en-US" altLang="en-US" dirty="0"/>
              <a:t> It detects genetic materials of TB (not antibodies or antigens)</a:t>
            </a:r>
          </a:p>
          <a:p>
            <a:pPr marL="365125" indent="-282575">
              <a:buFont typeface="Wingdings 2" panose="05020102010507070707" pitchFamily="18" charset="2"/>
              <a:buChar char=""/>
            </a:pPr>
            <a:r>
              <a:rPr lang="en-US" altLang="en-US" dirty="0"/>
              <a:t>CDC recommends </a:t>
            </a:r>
            <a:r>
              <a:rPr lang="en-US" altLang="en-US" b="1" dirty="0"/>
              <a:t>the use of NAATs in all patients for whom a diagnosis of TB is being considered </a:t>
            </a:r>
            <a:r>
              <a:rPr lang="en-US" altLang="en-US" dirty="0"/>
              <a:t>if the results would influence clinical or public health decision-making </a:t>
            </a:r>
          </a:p>
          <a:p>
            <a:pPr marL="365125" indent="-282575">
              <a:buFont typeface="Wingdings 2" panose="05020102010507070707" pitchFamily="18" charset="2"/>
              <a:buChar char=""/>
            </a:pPr>
            <a:r>
              <a:rPr lang="en-US" altLang="en-US" dirty="0"/>
              <a:t>The reality…most labs only automatically test smear+ sputum or upon request due to expense</a:t>
            </a:r>
          </a:p>
          <a:p>
            <a:pPr marL="365125" indent="-282575">
              <a:buFont typeface="Wingdings 2" panose="05020102010507070707" pitchFamily="18" charset="2"/>
              <a:buChar char=""/>
            </a:pPr>
            <a:r>
              <a:rPr lang="en-US" altLang="en-US" dirty="0"/>
              <a:t>Most labs are not validated (approved ) to test primary </a:t>
            </a:r>
            <a:r>
              <a:rPr lang="en-US" altLang="en-US" b="1" dirty="0"/>
              <a:t>extrapulmonary</a:t>
            </a:r>
            <a:r>
              <a:rPr lang="en-US" altLang="en-US" dirty="0"/>
              <a:t> specimens (e.g. tissue, lymph node, etc.) using NAAT. Only respiratory specimens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1" name="Rectangle 2048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A46D0D-D07E-0344-3BF2-9CAF2F286881}"/>
              </a:ext>
            </a:extLst>
          </p:cNvPr>
          <p:cNvSpPr>
            <a:spLocks noGrp="1"/>
          </p:cNvSpPr>
          <p:nvPr>
            <p:ph type="title"/>
          </p:nvPr>
        </p:nvSpPr>
        <p:spPr>
          <a:xfrm>
            <a:off x="572493" y="238539"/>
            <a:ext cx="11018520" cy="1434415"/>
          </a:xfrm>
        </p:spPr>
        <p:txBody>
          <a:bodyPr anchor="b">
            <a:normAutofit/>
          </a:bodyPr>
          <a:lstStyle/>
          <a:p>
            <a:pPr>
              <a:defRPr/>
            </a:pPr>
            <a:r>
              <a:rPr lang="en-US" sz="5400" dirty="0"/>
              <a:t>Nucleic acid amplification test (NAAT)</a:t>
            </a:r>
          </a:p>
        </p:txBody>
      </p:sp>
      <p:sp>
        <p:nvSpPr>
          <p:cNvPr id="2049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3" name="Content Placeholder 2">
            <a:extLst>
              <a:ext uri="{FF2B5EF4-FFF2-40B4-BE49-F238E27FC236}">
                <a16:creationId xmlns:a16="http://schemas.microsoft.com/office/drawing/2014/main" id="{E0654AFD-061B-81CC-0449-9959FEF574D9}"/>
              </a:ext>
            </a:extLst>
          </p:cNvPr>
          <p:cNvSpPr>
            <a:spLocks noGrp="1"/>
          </p:cNvSpPr>
          <p:nvPr>
            <p:ph idx="1"/>
          </p:nvPr>
        </p:nvSpPr>
        <p:spPr>
          <a:xfrm>
            <a:off x="572493" y="2071316"/>
            <a:ext cx="6713552" cy="4119172"/>
          </a:xfrm>
        </p:spPr>
        <p:txBody>
          <a:bodyPr anchor="t">
            <a:normAutofit fontScale="92500"/>
          </a:bodyPr>
          <a:lstStyle/>
          <a:p>
            <a:pPr marL="365125" indent="-282575" eaLnBrk="1" hangingPunct="1">
              <a:buFont typeface="Wingdings 2" panose="05020102010507070707" pitchFamily="18" charset="2"/>
              <a:buChar char=""/>
            </a:pPr>
            <a:r>
              <a:rPr lang="en-US" altLang="en-US" sz="1700" dirty="0"/>
              <a:t>NAAT for MTB = TB PCR, GeneXpert MTB/RIF, MTD, other names or types</a:t>
            </a:r>
          </a:p>
          <a:p>
            <a:pPr marL="365125" indent="-282575" eaLnBrk="1" hangingPunct="1">
              <a:buFont typeface="Wingdings 2" panose="05020102010507070707" pitchFamily="18" charset="2"/>
              <a:buChar char=""/>
            </a:pPr>
            <a:r>
              <a:rPr lang="en-US" altLang="en-US" sz="1700" dirty="0"/>
              <a:t>Can be run on “primary specimen” - sputum</a:t>
            </a:r>
          </a:p>
          <a:p>
            <a:pPr marL="365125" indent="-282575" eaLnBrk="1" hangingPunct="1">
              <a:buFont typeface="Wingdings 2" panose="05020102010507070707" pitchFamily="18" charset="2"/>
              <a:buChar char=""/>
            </a:pPr>
            <a:r>
              <a:rPr lang="en-US" altLang="en-US" sz="1700" dirty="0"/>
              <a:t>Identify if MTB or NTM in a smear+ patient = faster release from airborne or home isolation (if NTM) or earlier start of appropriate treatment  </a:t>
            </a:r>
          </a:p>
          <a:p>
            <a:pPr marL="365125" indent="-282575" eaLnBrk="1" hangingPunct="1">
              <a:buFont typeface="Wingdings 2" panose="05020102010507070707" pitchFamily="18" charset="2"/>
              <a:buChar char=""/>
            </a:pPr>
            <a:r>
              <a:rPr lang="en-US" altLang="en-US" sz="1700" dirty="0"/>
              <a:t>May be used to detect MTB faster in smear- = less spread of TB disease due to earlier initiation of airborne isolation and treatment.</a:t>
            </a:r>
          </a:p>
          <a:p>
            <a:pPr marL="365125" indent="-282575" eaLnBrk="1" hangingPunct="1">
              <a:buFont typeface="Wingdings 2" panose="05020102010507070707" pitchFamily="18" charset="2"/>
              <a:buChar char=""/>
            </a:pPr>
            <a:r>
              <a:rPr lang="en-US" altLang="en-US" sz="1700" dirty="0"/>
              <a:t>Results available quickly in &lt;24 hours - 5 days after sputum submitted</a:t>
            </a:r>
          </a:p>
          <a:p>
            <a:pPr marL="365125" indent="-282575" eaLnBrk="1" hangingPunct="1">
              <a:buFont typeface="Wingdings 2" panose="05020102010507070707" pitchFamily="18" charset="2"/>
              <a:buChar char=""/>
            </a:pPr>
            <a:r>
              <a:rPr lang="en-US" altLang="en-US" sz="1700" dirty="0"/>
              <a:t>Do NOT use as “test of cure” (</a:t>
            </a:r>
            <a:r>
              <a:rPr lang="en-US" altLang="en-US" sz="1700" dirty="0" err="1"/>
              <a:t>deadbugs</a:t>
            </a:r>
            <a:r>
              <a:rPr lang="en-US" altLang="en-US" sz="1700" dirty="0"/>
              <a:t>)</a:t>
            </a:r>
          </a:p>
          <a:p>
            <a:pPr marL="365125" indent="-282575" eaLnBrk="1" hangingPunct="1">
              <a:buFont typeface="Wingdings 2" panose="05020102010507070707" pitchFamily="18" charset="2"/>
              <a:buChar char=""/>
            </a:pPr>
            <a:r>
              <a:rPr lang="en-US" altLang="en-US" sz="1700" dirty="0"/>
              <a:t>If positive, is a confirmed TB case</a:t>
            </a:r>
          </a:p>
          <a:p>
            <a:r>
              <a:rPr lang="en-US" altLang="en-US" sz="1300" dirty="0"/>
              <a:t>GeneXpert platform can be used to test for many other infectious diseases besides TB (flu, MRSA, etc.).  Becoming more commonly used by hospital labs.  Is a nucleic acid amplification test. </a:t>
            </a:r>
          </a:p>
          <a:p>
            <a:r>
              <a:rPr lang="en-US" altLang="en-US" sz="1300" dirty="0"/>
              <a:t>Detects MTB AND </a:t>
            </a:r>
            <a:r>
              <a:rPr lang="en-US" altLang="en-US" sz="1300" b="1" dirty="0"/>
              <a:t>mutations associated with Rifampin resistance</a:t>
            </a:r>
            <a:r>
              <a:rPr lang="en-US" altLang="en-US" sz="1300" dirty="0"/>
              <a:t>.</a:t>
            </a:r>
          </a:p>
          <a:p>
            <a:r>
              <a:rPr lang="en-US" altLang="en-US" sz="1300" dirty="0"/>
              <a:t>Usually if RIF resistant, also INH resistant =  MDR.</a:t>
            </a:r>
          </a:p>
          <a:p>
            <a:pPr marL="365125" indent="-282575" eaLnBrk="1" hangingPunct="1">
              <a:buFont typeface="Wingdings 2" panose="05020102010507070707" pitchFamily="18" charset="2"/>
              <a:buChar char=""/>
            </a:pPr>
            <a:endParaRPr lang="en-US" altLang="en-US" sz="1700" dirty="0"/>
          </a:p>
          <a:p>
            <a:pPr marL="365125" indent="-282575" eaLnBrk="1" hangingPunct="1">
              <a:buFont typeface="Wingdings 2" panose="05020102010507070707" pitchFamily="18" charset="2"/>
              <a:buChar char=""/>
            </a:pPr>
            <a:endParaRPr lang="en-US" altLang="en-US" sz="1700" dirty="0"/>
          </a:p>
        </p:txBody>
      </p:sp>
      <p:pic>
        <p:nvPicPr>
          <p:cNvPr id="3" name="Picture 2" descr="GeneXpert I">
            <a:extLst>
              <a:ext uri="{FF2B5EF4-FFF2-40B4-BE49-F238E27FC236}">
                <a16:creationId xmlns:a16="http://schemas.microsoft.com/office/drawing/2014/main" id="{970BEEAD-5573-5443-67AA-40FD5D9EFC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86" r="4" b="1870"/>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A813522-628C-B9AE-BAF6-4E275FD42074}"/>
              </a:ext>
            </a:extLst>
          </p:cNvPr>
          <p:cNvSpPr>
            <a:spLocks noGrp="1" noChangeArrowheads="1"/>
          </p:cNvSpPr>
          <p:nvPr>
            <p:ph type="title"/>
          </p:nvPr>
        </p:nvSpPr>
        <p:spPr>
          <a:xfrm>
            <a:off x="1809750" y="457200"/>
            <a:ext cx="9144000" cy="1143000"/>
          </a:xfrm>
        </p:spPr>
        <p:txBody>
          <a:bodyPr>
            <a:normAutofit fontScale="90000"/>
          </a:bodyPr>
          <a:lstStyle/>
          <a:p>
            <a:r>
              <a:rPr lang="en-US" altLang="en-US"/>
              <a:t>Mycobacterial Culture in the Diagnosis of TB</a:t>
            </a:r>
          </a:p>
        </p:txBody>
      </p:sp>
      <p:sp>
        <p:nvSpPr>
          <p:cNvPr id="27651" name="Rectangle 3">
            <a:extLst>
              <a:ext uri="{FF2B5EF4-FFF2-40B4-BE49-F238E27FC236}">
                <a16:creationId xmlns:a16="http://schemas.microsoft.com/office/drawing/2014/main" id="{A0655C6D-F0CF-02DE-8E17-0C2D51CDBE6E}"/>
              </a:ext>
            </a:extLst>
          </p:cNvPr>
          <p:cNvSpPr>
            <a:spLocks noGrp="1" noChangeArrowheads="1"/>
          </p:cNvSpPr>
          <p:nvPr>
            <p:ph type="body" idx="1"/>
          </p:nvPr>
        </p:nvSpPr>
        <p:spPr>
          <a:xfrm>
            <a:off x="1019176" y="1873250"/>
            <a:ext cx="7286625" cy="4800600"/>
          </a:xfrm>
        </p:spPr>
        <p:txBody>
          <a:bodyPr/>
          <a:lstStyle/>
          <a:p>
            <a:pPr marL="339725" indent="-339725">
              <a:lnSpc>
                <a:spcPct val="80000"/>
              </a:lnSpc>
              <a:spcBef>
                <a:spcPct val="30000"/>
              </a:spcBef>
            </a:pPr>
            <a:r>
              <a:rPr lang="en-US" altLang="en-US" sz="3100"/>
              <a:t>Culture is the “Gold Standard” test for the diagnosis of TB</a:t>
            </a:r>
          </a:p>
          <a:p>
            <a:pPr marL="339725" indent="-339725">
              <a:lnSpc>
                <a:spcPct val="80000"/>
              </a:lnSpc>
              <a:spcBef>
                <a:spcPct val="30000"/>
              </a:spcBef>
            </a:pPr>
            <a:r>
              <a:rPr lang="en-US" altLang="en-US" sz="3100"/>
              <a:t>Culture all specimens, even if smear negative</a:t>
            </a:r>
          </a:p>
          <a:p>
            <a:pPr marL="339725" indent="-339725">
              <a:lnSpc>
                <a:spcPct val="80000"/>
              </a:lnSpc>
              <a:spcBef>
                <a:spcPct val="30000"/>
              </a:spcBef>
            </a:pPr>
            <a:r>
              <a:rPr lang="en-US" altLang="en-US" sz="3100"/>
              <a:t>Up to 20% of TB cases may be culture negative</a:t>
            </a:r>
          </a:p>
          <a:p>
            <a:pPr marL="339725" indent="-339725">
              <a:lnSpc>
                <a:spcPct val="80000"/>
              </a:lnSpc>
              <a:spcBef>
                <a:spcPct val="30000"/>
              </a:spcBef>
            </a:pPr>
            <a:r>
              <a:rPr lang="en-US" altLang="en-US" sz="3100"/>
              <a:t>Culture results are not available immediately (2-6 weeks depending on culture techniques)</a:t>
            </a:r>
          </a:p>
          <a:p>
            <a:pPr marL="339725" indent="-339725">
              <a:lnSpc>
                <a:spcPct val="80000"/>
              </a:lnSpc>
              <a:spcBef>
                <a:spcPct val="30000"/>
              </a:spcBef>
            </a:pPr>
            <a:r>
              <a:rPr lang="en-US" altLang="en-US" sz="3100"/>
              <a:t>Culture permits susceptibility testing</a:t>
            </a:r>
          </a:p>
        </p:txBody>
      </p:sp>
      <p:sp>
        <p:nvSpPr>
          <p:cNvPr id="27652" name="Rectangle 4">
            <a:extLst>
              <a:ext uri="{FF2B5EF4-FFF2-40B4-BE49-F238E27FC236}">
                <a16:creationId xmlns:a16="http://schemas.microsoft.com/office/drawing/2014/main" id="{91C11BF5-8F79-BA56-BCFE-37DAE7E07841}"/>
              </a:ext>
            </a:extLst>
          </p:cNvPr>
          <p:cNvSpPr>
            <a:spLocks noChangeArrowheads="1"/>
          </p:cNvSpPr>
          <p:nvPr/>
        </p:nvSpPr>
        <p:spPr bwMode="auto">
          <a:xfrm>
            <a:off x="8239126" y="5943600"/>
            <a:ext cx="30003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r>
              <a:rPr lang="en-US" altLang="en-US" sz="1800">
                <a:solidFill>
                  <a:srgbClr val="FFFF00"/>
                </a:solidFill>
                <a:latin typeface="Helvetica" panose="020B0604020202020204" pitchFamily="34" charset="0"/>
              </a:rPr>
              <a:t>Colonies of </a:t>
            </a:r>
          </a:p>
          <a:p>
            <a:pPr algn="ctr"/>
            <a:r>
              <a:rPr lang="en-US" altLang="en-US" sz="1800" i="1">
                <a:solidFill>
                  <a:srgbClr val="FFFF00"/>
                </a:solidFill>
                <a:latin typeface="Helvetica" panose="020B0604020202020204" pitchFamily="34" charset="0"/>
              </a:rPr>
              <a:t>M. tuberculosis</a:t>
            </a:r>
            <a:r>
              <a:rPr lang="en-US" altLang="en-US" sz="1800">
                <a:solidFill>
                  <a:srgbClr val="FFFF00"/>
                </a:solidFill>
                <a:latin typeface="Helvetica" panose="020B0604020202020204" pitchFamily="34" charset="0"/>
              </a:rPr>
              <a:t> </a:t>
            </a:r>
          </a:p>
          <a:p>
            <a:pPr algn="ctr"/>
            <a:r>
              <a:rPr lang="en-US" altLang="en-US" sz="1800">
                <a:solidFill>
                  <a:srgbClr val="FFFF00"/>
                </a:solidFill>
                <a:latin typeface="Helvetica" panose="020B0604020202020204" pitchFamily="34" charset="0"/>
              </a:rPr>
              <a:t>growing on solid media</a:t>
            </a:r>
          </a:p>
        </p:txBody>
      </p:sp>
      <p:pic>
        <p:nvPicPr>
          <p:cNvPr id="27653" name="Picture 5">
            <a:extLst>
              <a:ext uri="{FF2B5EF4-FFF2-40B4-BE49-F238E27FC236}">
                <a16:creationId xmlns:a16="http://schemas.microsoft.com/office/drawing/2014/main" id="{7C3CD216-8BF1-0C22-43BF-08114243B1FD}"/>
              </a:ext>
            </a:extLst>
          </p:cNvPr>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l="21770" t="12198" r="23912" b="8296"/>
          <a:stretch>
            <a:fillRect/>
          </a:stretch>
        </p:blipFill>
        <p:spPr bwMode="auto">
          <a:xfrm>
            <a:off x="8305800" y="1295400"/>
            <a:ext cx="27432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64548478-2C30-10AE-FF0E-915DC5308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642" t="7678" r="3819" b="10022"/>
          <a:stretch>
            <a:fillRect/>
          </a:stretch>
        </p:blipFill>
        <p:spPr bwMode="auto">
          <a:xfrm>
            <a:off x="6953251" y="1447800"/>
            <a:ext cx="4067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D5006C90-4ED1-3B66-E557-30C6A41D32D6}"/>
              </a:ext>
            </a:extLst>
          </p:cNvPr>
          <p:cNvSpPr txBox="1">
            <a:spLocks noChangeArrowheads="1"/>
          </p:cNvSpPr>
          <p:nvPr/>
        </p:nvSpPr>
        <p:spPr bwMode="auto">
          <a:xfrm>
            <a:off x="7124701" y="6065838"/>
            <a:ext cx="3857625"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a:lnSpc>
                <a:spcPct val="85000"/>
              </a:lnSpc>
              <a:spcBef>
                <a:spcPct val="20000"/>
              </a:spcBef>
            </a:pPr>
            <a:r>
              <a:rPr lang="en-US" altLang="en-US" sz="1800">
                <a:solidFill>
                  <a:srgbClr val="FFFF00"/>
                </a:solidFill>
              </a:rPr>
              <a:t>Drug susceptibility testing on solid media. Upper left quadrant contains no drug.</a:t>
            </a:r>
          </a:p>
        </p:txBody>
      </p:sp>
      <p:sp>
        <p:nvSpPr>
          <p:cNvPr id="29700" name="Rectangle 4">
            <a:extLst>
              <a:ext uri="{FF2B5EF4-FFF2-40B4-BE49-F238E27FC236}">
                <a16:creationId xmlns:a16="http://schemas.microsoft.com/office/drawing/2014/main" id="{A9B9E2A4-7652-23D3-62F1-DA068572C8ED}"/>
              </a:ext>
            </a:extLst>
          </p:cNvPr>
          <p:cNvSpPr>
            <a:spLocks noGrp="1" noChangeArrowheads="1"/>
          </p:cNvSpPr>
          <p:nvPr>
            <p:ph type="title"/>
          </p:nvPr>
        </p:nvSpPr>
        <p:spPr>
          <a:xfrm>
            <a:off x="1809750" y="457200"/>
            <a:ext cx="9429750" cy="1143000"/>
          </a:xfrm>
        </p:spPr>
        <p:txBody>
          <a:bodyPr/>
          <a:lstStyle/>
          <a:p>
            <a:r>
              <a:rPr lang="en-US" altLang="en-US"/>
              <a:t>TB Drug Susceptibility Testing</a:t>
            </a:r>
          </a:p>
        </p:txBody>
      </p:sp>
      <p:sp>
        <p:nvSpPr>
          <p:cNvPr id="29701" name="Rectangle 5">
            <a:extLst>
              <a:ext uri="{FF2B5EF4-FFF2-40B4-BE49-F238E27FC236}">
                <a16:creationId xmlns:a16="http://schemas.microsoft.com/office/drawing/2014/main" id="{11EA2845-7985-4F0E-0205-1D7F22E8E7BF}"/>
              </a:ext>
            </a:extLst>
          </p:cNvPr>
          <p:cNvSpPr>
            <a:spLocks noGrp="1" noChangeArrowheads="1"/>
          </p:cNvSpPr>
          <p:nvPr>
            <p:ph type="body" idx="1"/>
          </p:nvPr>
        </p:nvSpPr>
        <p:spPr>
          <a:xfrm>
            <a:off x="1466851" y="1828800"/>
            <a:ext cx="5572125" cy="4800600"/>
          </a:xfrm>
        </p:spPr>
        <p:txBody>
          <a:bodyPr/>
          <a:lstStyle/>
          <a:p>
            <a:pPr>
              <a:lnSpc>
                <a:spcPct val="90000"/>
              </a:lnSpc>
            </a:pPr>
            <a:r>
              <a:rPr lang="en-US" altLang="en-US" dirty="0"/>
              <a:t>Always request drug susceptibility testing when TB is isolated</a:t>
            </a:r>
          </a:p>
          <a:p>
            <a:pPr>
              <a:lnSpc>
                <a:spcPct val="90000"/>
              </a:lnSpc>
            </a:pPr>
            <a:r>
              <a:rPr lang="en-US" altLang="en-US" dirty="0"/>
              <a:t>Results usually available 2-4 weeks after culture is reported positive</a:t>
            </a:r>
          </a:p>
          <a:p>
            <a:pPr>
              <a:lnSpc>
                <a:spcPct val="90000"/>
              </a:lnSpc>
            </a:pPr>
            <a:r>
              <a:rPr lang="en-US" altLang="en-US" dirty="0"/>
              <a:t>Drug resistance influences treatment decisions</a:t>
            </a:r>
          </a:p>
          <a:p>
            <a:pPr>
              <a:lnSpc>
                <a:spcPct val="90000"/>
              </a:lnSpc>
            </a:pPr>
            <a:r>
              <a:rPr lang="en-US" altLang="en-US" dirty="0"/>
              <a:t>Rapid Molecular Detection of Drug Resistance now available</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773FFB46-B3E1-46EA-B1C1-53A5DE7EBD02}"/>
              </a:ext>
            </a:extLst>
          </p:cNvPr>
          <p:cNvSpPr>
            <a:spLocks noGrp="1" noChangeArrowheads="1"/>
          </p:cNvSpPr>
          <p:nvPr>
            <p:ph type="title"/>
          </p:nvPr>
        </p:nvSpPr>
        <p:spPr>
          <a:xfrm>
            <a:off x="1809750" y="457200"/>
            <a:ext cx="8858250" cy="1143000"/>
          </a:xfrm>
        </p:spPr>
        <p:txBody>
          <a:bodyPr>
            <a:normAutofit fontScale="90000"/>
          </a:bodyPr>
          <a:lstStyle/>
          <a:p>
            <a:r>
              <a:rPr lang="en-US" altLang="en-US"/>
              <a:t>Diagnosis of TB:</a:t>
            </a:r>
            <a:br>
              <a:rPr lang="en-US" altLang="en-US"/>
            </a:br>
            <a:r>
              <a:rPr lang="en-US" altLang="en-US"/>
              <a:t>Summary</a:t>
            </a:r>
          </a:p>
        </p:txBody>
      </p:sp>
      <p:sp>
        <p:nvSpPr>
          <p:cNvPr id="267267" name="Rectangle 3">
            <a:extLst>
              <a:ext uri="{FF2B5EF4-FFF2-40B4-BE49-F238E27FC236}">
                <a16:creationId xmlns:a16="http://schemas.microsoft.com/office/drawing/2014/main" id="{A05721D2-EDEF-4825-A1E9-8D697F2DC1CC}"/>
              </a:ext>
            </a:extLst>
          </p:cNvPr>
          <p:cNvSpPr>
            <a:spLocks noGrp="1" noChangeArrowheads="1"/>
          </p:cNvSpPr>
          <p:nvPr>
            <p:ph type="body" idx="1"/>
          </p:nvPr>
        </p:nvSpPr>
        <p:spPr>
          <a:xfrm>
            <a:off x="1371601" y="2057400"/>
            <a:ext cx="9439275" cy="4572000"/>
          </a:xfrm>
        </p:spPr>
        <p:txBody>
          <a:bodyPr vert="horz" lIns="90487" tIns="44450" rIns="90487" bIns="44450" rtlCol="0">
            <a:normAutofit/>
          </a:bodyPr>
          <a:lstStyle/>
          <a:p>
            <a:pPr>
              <a:lnSpc>
                <a:spcPct val="90000"/>
              </a:lnSpc>
              <a:spcBef>
                <a:spcPct val="35000"/>
              </a:spcBef>
              <a:defRPr/>
            </a:pPr>
            <a:r>
              <a:rPr lang="en-US" altLang="en-US" sz="3000"/>
              <a:t>Think TB if </a:t>
            </a:r>
            <a:r>
              <a:rPr lang="en-US" altLang="en-US" sz="3000">
                <a:latin typeface="Helvetica" panose="020B0604020202020204" pitchFamily="34" charset="0"/>
              </a:rPr>
              <a:t>“</a:t>
            </a:r>
            <a:r>
              <a:rPr lang="en-US" altLang="en-US" sz="3000"/>
              <a:t>high-risk</a:t>
            </a:r>
            <a:r>
              <a:rPr lang="en-US" altLang="en-US" sz="3000">
                <a:latin typeface="Helvetica" panose="020B0604020202020204" pitchFamily="34" charset="0"/>
              </a:rPr>
              <a:t>”</a:t>
            </a:r>
            <a:r>
              <a:rPr lang="en-US" altLang="en-US" sz="3000"/>
              <a:t> profile </a:t>
            </a:r>
          </a:p>
          <a:p>
            <a:pPr>
              <a:lnSpc>
                <a:spcPct val="90000"/>
              </a:lnSpc>
              <a:spcBef>
                <a:spcPct val="35000"/>
              </a:spcBef>
              <a:defRPr/>
            </a:pPr>
            <a:r>
              <a:rPr lang="en-US" altLang="en-US" sz="3000"/>
              <a:t>Although lungs are primary site of infection, TB can involve any organ</a:t>
            </a:r>
          </a:p>
          <a:p>
            <a:pPr>
              <a:lnSpc>
                <a:spcPct val="90000"/>
              </a:lnSpc>
              <a:spcBef>
                <a:spcPct val="35000"/>
              </a:spcBef>
              <a:defRPr/>
            </a:pPr>
            <a:r>
              <a:rPr lang="en-US" altLang="en-US" sz="3000"/>
              <a:t>Positive smears correlate with contagiousness and the extent of disease, but are negative in half of all TB cases</a:t>
            </a:r>
          </a:p>
          <a:p>
            <a:pPr>
              <a:lnSpc>
                <a:spcPct val="90000"/>
              </a:lnSpc>
              <a:spcBef>
                <a:spcPct val="35000"/>
              </a:spcBef>
              <a:defRPr/>
            </a:pPr>
            <a:r>
              <a:rPr lang="en-US" altLang="en-US" sz="3000"/>
              <a:t>New TB diagnostic tests can improve on the sensitivity and specificity of AFB smear results</a:t>
            </a:r>
          </a:p>
          <a:p>
            <a:pPr>
              <a:lnSpc>
                <a:spcPct val="90000"/>
              </a:lnSpc>
              <a:spcBef>
                <a:spcPct val="35000"/>
              </a:spcBef>
              <a:defRPr/>
            </a:pPr>
            <a:r>
              <a:rPr lang="en-US" altLang="en-US" sz="3000"/>
              <a:t>Clinical suspicion remains key to TB diagnosis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H_ATSDR_combined">
  <a:themeElements>
    <a:clrScheme name="NCHHSTP">
      <a:dk1>
        <a:srgbClr val="000000"/>
      </a:dk1>
      <a:lt1>
        <a:srgbClr val="FFFFFF"/>
      </a:lt1>
      <a:dk2>
        <a:srgbClr val="FFFFFF"/>
      </a:dk2>
      <a:lt2>
        <a:srgbClr val="FFFFFF"/>
      </a:lt2>
      <a:accent1>
        <a:srgbClr val="00788A"/>
      </a:accent1>
      <a:accent2>
        <a:srgbClr val="9A4E9E"/>
      </a:accent2>
      <a:accent3>
        <a:srgbClr val="C00000"/>
      </a:accent3>
      <a:accent4>
        <a:srgbClr val="86B2D8"/>
      </a:accent4>
      <a:accent5>
        <a:srgbClr val="F6A01A"/>
      </a:accent5>
      <a:accent6>
        <a:srgbClr val="005DAA"/>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buFont typeface="Arial" pitchFamily="34" charset="0"/>
          <a:buNone/>
          <a:defRPr sz="1100" dirty="0" smtClean="0">
            <a:solidFill>
              <a:schemeClr val="accent4">
                <a:lumMod val="50000"/>
              </a:schemeClr>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NMDOH 2016">
      <a:dk1>
        <a:sysClr val="windowText" lastClr="000000"/>
      </a:dk1>
      <a:lt1>
        <a:sysClr val="window" lastClr="FFFFFF"/>
      </a:lt1>
      <a:dk2>
        <a:srgbClr val="2A315F"/>
      </a:dk2>
      <a:lt2>
        <a:srgbClr val="E7E6E6"/>
      </a:lt2>
      <a:accent1>
        <a:srgbClr val="4953A4"/>
      </a:accent1>
      <a:accent2>
        <a:srgbClr val="EA1D25"/>
      </a:accent2>
      <a:accent3>
        <a:srgbClr val="2E318B"/>
      </a:accent3>
      <a:accent4>
        <a:srgbClr val="FFFF00"/>
      </a:accent4>
      <a:accent5>
        <a:srgbClr val="2FA6DE"/>
      </a:accent5>
      <a:accent6>
        <a:srgbClr val="0E9C49"/>
      </a:accent6>
      <a:hlink>
        <a:srgbClr val="0563C1"/>
      </a:hlink>
      <a:folHlink>
        <a:srgbClr val="F5971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H PPT Template" id="{780ADCA6-5CD0-4B46-94F7-34209DC81E88}" vid="{54028512-844A-44A8-BE2A-642953C30B3B}"/>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SCDHS Comm title">
  <a:themeElements>
    <a:clrScheme name="Sonoma County Brand">
      <a:dk1>
        <a:srgbClr val="000000"/>
      </a:dk1>
      <a:lt1>
        <a:srgbClr val="FFFFFF"/>
      </a:lt1>
      <a:dk2>
        <a:srgbClr val="00675A"/>
      </a:dk2>
      <a:lt2>
        <a:srgbClr val="C59217"/>
      </a:lt2>
      <a:accent1>
        <a:srgbClr val="00675A"/>
      </a:accent1>
      <a:accent2>
        <a:srgbClr val="C59217"/>
      </a:accent2>
      <a:accent3>
        <a:srgbClr val="97233F"/>
      </a:accent3>
      <a:accent4>
        <a:srgbClr val="A3A86B"/>
      </a:accent4>
      <a:accent5>
        <a:srgbClr val="6C4D23"/>
      </a:accent5>
      <a:accent6>
        <a:srgbClr val="739ABC"/>
      </a:accent6>
      <a:hlink>
        <a:srgbClr val="002060"/>
      </a:hlink>
      <a:folHlink>
        <a:srgbClr val="D8D8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Custom Design">
  <a:themeElements>
    <a:clrScheme name="Sonoma County Brand">
      <a:dk1>
        <a:srgbClr val="000000"/>
      </a:dk1>
      <a:lt1>
        <a:srgbClr val="FFFFFF"/>
      </a:lt1>
      <a:dk2>
        <a:srgbClr val="00675A"/>
      </a:dk2>
      <a:lt2>
        <a:srgbClr val="C59217"/>
      </a:lt2>
      <a:accent1>
        <a:srgbClr val="00675A"/>
      </a:accent1>
      <a:accent2>
        <a:srgbClr val="C59217"/>
      </a:accent2>
      <a:accent3>
        <a:srgbClr val="97233F"/>
      </a:accent3>
      <a:accent4>
        <a:srgbClr val="A3A86B"/>
      </a:accent4>
      <a:accent5>
        <a:srgbClr val="6C4D23"/>
      </a:accent5>
      <a:accent6>
        <a:srgbClr val="739ABC"/>
      </a:accent6>
      <a:hlink>
        <a:srgbClr val="002060"/>
      </a:hlink>
      <a:folHlink>
        <a:srgbClr val="D8D8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1517</TotalTime>
  <Words>11209</Words>
  <Application>Microsoft Office PowerPoint</Application>
  <PresentationFormat>Widescreen</PresentationFormat>
  <Paragraphs>1502</Paragraphs>
  <Slides>160</Slides>
  <Notes>108</Notes>
  <HiddenSlides>1</HiddenSlides>
  <MMClips>0</MMClips>
  <ScaleCrop>false</ScaleCrop>
  <HeadingPairs>
    <vt:vector size="8" baseType="variant">
      <vt:variant>
        <vt:lpstr>Fonts Used</vt:lpstr>
      </vt:variant>
      <vt:variant>
        <vt:i4>22</vt:i4>
      </vt:variant>
      <vt:variant>
        <vt:lpstr>Theme</vt:lpstr>
      </vt:variant>
      <vt:variant>
        <vt:i4>9</vt:i4>
      </vt:variant>
      <vt:variant>
        <vt:lpstr>Embedded OLE Servers</vt:lpstr>
      </vt:variant>
      <vt:variant>
        <vt:i4>1</vt:i4>
      </vt:variant>
      <vt:variant>
        <vt:lpstr>Slide Titles</vt:lpstr>
      </vt:variant>
      <vt:variant>
        <vt:i4>160</vt:i4>
      </vt:variant>
    </vt:vector>
  </HeadingPairs>
  <TitlesOfParts>
    <vt:vector size="192" baseType="lpstr">
      <vt:lpstr>Arial</vt:lpstr>
      <vt:lpstr>Calibri</vt:lpstr>
      <vt:lpstr>Calibri Light</vt:lpstr>
      <vt:lpstr>Cambria Math</vt:lpstr>
      <vt:lpstr>Courier New</vt:lpstr>
      <vt:lpstr>Franklin Gothic Book</vt:lpstr>
      <vt:lpstr>Franklin Gothic Medium</vt:lpstr>
      <vt:lpstr>Gill Sans MT</vt:lpstr>
      <vt:lpstr>Helvetica</vt:lpstr>
      <vt:lpstr>Helvetica Neue</vt:lpstr>
      <vt:lpstr>Helvetica Neue Light</vt:lpstr>
      <vt:lpstr>Myriad Web Pro</vt:lpstr>
      <vt:lpstr>Open Sans</vt:lpstr>
      <vt:lpstr>Segoe UI</vt:lpstr>
      <vt:lpstr>Symbol</vt:lpstr>
      <vt:lpstr>Tahoma</vt:lpstr>
      <vt:lpstr>Times</vt:lpstr>
      <vt:lpstr>Times New Roman</vt:lpstr>
      <vt:lpstr>Trebuchet MS</vt:lpstr>
      <vt:lpstr>Tw Cen MT</vt:lpstr>
      <vt:lpstr>Wingdings</vt:lpstr>
      <vt:lpstr>Wingdings 2</vt:lpstr>
      <vt:lpstr>Office Theme</vt:lpstr>
      <vt:lpstr>NCEH_ATSDR_combined</vt:lpstr>
      <vt:lpstr>1_Office Theme</vt:lpstr>
      <vt:lpstr>3_Office Theme</vt:lpstr>
      <vt:lpstr>2_Office Theme</vt:lpstr>
      <vt:lpstr>4_Office Theme</vt:lpstr>
      <vt:lpstr>5_Office Theme</vt:lpstr>
      <vt:lpstr>1_SCDHS Comm title</vt:lpstr>
      <vt:lpstr>2_Custom Design</vt:lpstr>
      <vt:lpstr>Photo Editor Photo</vt:lpstr>
      <vt:lpstr>World TB Day Best Practices in TB Care and Management </vt:lpstr>
      <vt:lpstr>Disclosures</vt:lpstr>
      <vt:lpstr>Global TB Burden</vt:lpstr>
      <vt:lpstr>8 countries, 68% of global cases in 2021            87% in 30 high TB burden countries </vt:lpstr>
      <vt:lpstr>Why do we need to care about TB in the rest of the world? </vt:lpstr>
      <vt:lpstr>PowerPoint Presentation</vt:lpstr>
      <vt:lpstr>Progress Towards TB Elimination, United States, 1982–2021</vt:lpstr>
      <vt:lpstr>TB-Related Deaths* and Mortality Rates, United States, 1993–2020</vt:lpstr>
      <vt:lpstr>TB Cases by Reporting Area, United States, 2021</vt:lpstr>
      <vt:lpstr>Top 10 TB Incidence Rates* by Metropolitan Statistical Areas (MSAs), United States, 2021</vt:lpstr>
      <vt:lpstr>TB Incidence Rates and Percentages by Origin of Birth,*  United States, 2021 (N=7,849)</vt:lpstr>
      <vt:lpstr>TB Cases by Countries of Birth Among Non-U.S.–Born* Persons with TB, United States, 2021 (N=5,626)</vt:lpstr>
      <vt:lpstr>TB Cases by Age Group, United States, 1993–2021</vt:lpstr>
      <vt:lpstr>Statewide</vt:lpstr>
      <vt:lpstr>TB in 2022 increased but stayed below prepandemic level California 2019-2022</vt:lpstr>
      <vt:lpstr>TB in 2022 stayed below prepandemic level Largest case increase since 1992</vt:lpstr>
      <vt:lpstr>Large majority of TB attributable to progression from LTBI California 2021</vt:lpstr>
      <vt:lpstr>PowerPoint Presentation</vt:lpstr>
      <vt:lpstr>People with TB in California come from all over the world</vt:lpstr>
      <vt:lpstr>MDR remains ~1% of TB  Primary Multidrug-resistant TB Cases California, 2013‒2022</vt:lpstr>
      <vt:lpstr>Proportion of people with TB who died before treatment start increased during COVID</vt:lpstr>
      <vt:lpstr>Tuberculosis in Sonoma County 5-year report (2018-2022)</vt:lpstr>
      <vt:lpstr>Decrease in active TB cases in 2022</vt:lpstr>
      <vt:lpstr>25-34 age group most impacted by TB</vt:lpstr>
      <vt:lpstr>Higher rates among Asian, African American, Latinx groups compared to White</vt:lpstr>
      <vt:lpstr>Asian, Latinx makes up majority of TB cases in Sonoma County over the past 5 years</vt:lpstr>
      <vt:lpstr>Cases by Birth Country</vt:lpstr>
      <vt:lpstr>Majority of cases 2018-2022 from Mexico</vt:lpstr>
      <vt:lpstr>PowerPoint Presentation</vt:lpstr>
      <vt:lpstr>Majority of TB testing done at SCPHL</vt:lpstr>
      <vt:lpstr>Primary reason evaluated for TB</vt:lpstr>
      <vt:lpstr>Testing</vt:lpstr>
      <vt:lpstr>Chest Radiography/Imaging Results</vt:lpstr>
      <vt:lpstr>Site of TB disease</vt:lpstr>
      <vt:lpstr>Test results by TB site 33 positive culture samples</vt:lpstr>
      <vt:lpstr>Culture negative diagnoses verification</vt:lpstr>
      <vt:lpstr>Susceptibility Testing- PZA, INH resistance seen, majority pansusceptible</vt:lpstr>
      <vt:lpstr>PowerPoint Presentation</vt:lpstr>
      <vt:lpstr>TB deaths 2018-2022</vt:lpstr>
      <vt:lpstr>Contact investigations</vt:lpstr>
      <vt:lpstr>Questions?</vt:lpstr>
      <vt:lpstr>PowerPoint Presentation</vt:lpstr>
      <vt:lpstr>Latent TB Infection</vt:lpstr>
      <vt:lpstr>What is Tuberculosis?</vt:lpstr>
      <vt:lpstr>TB Transmission</vt:lpstr>
      <vt:lpstr>Does everyone who is exposed to TB become infected and get sick?</vt:lpstr>
      <vt:lpstr>PowerPoint Presentation</vt:lpstr>
      <vt:lpstr>PowerPoint Presentation</vt:lpstr>
      <vt:lpstr>Persons at Risk for Developing TB Disease</vt:lpstr>
      <vt:lpstr>TB Exposure Risks</vt:lpstr>
      <vt:lpstr>Risk for Progression to Disease after infection</vt:lpstr>
      <vt:lpstr>TB Pathogenesis Progression to TB disease</vt:lpstr>
      <vt:lpstr>Testing for TBI</vt:lpstr>
      <vt:lpstr>TB Skin Test (TST)</vt:lpstr>
      <vt:lpstr>IGRA </vt:lpstr>
      <vt:lpstr>Recommendations for TBI testing</vt:lpstr>
      <vt:lpstr>Recommendations for TBI testing</vt:lpstr>
      <vt:lpstr>Who to test</vt:lpstr>
      <vt:lpstr>Treating TBI</vt:lpstr>
      <vt:lpstr>What is always necessary before starting LTBI treatment? </vt:lpstr>
      <vt:lpstr>PowerPoint Presentation</vt:lpstr>
      <vt:lpstr>Add B6 with regimens including Isoniazid </vt:lpstr>
      <vt:lpstr>TB Disease</vt:lpstr>
      <vt:lpstr>Why Do We Care about TB?</vt:lpstr>
      <vt:lpstr>Fame, Infamy, and TB</vt:lpstr>
      <vt:lpstr>Importance of Diagnosing TB</vt:lpstr>
      <vt:lpstr>General Issues</vt:lpstr>
      <vt:lpstr>General Issues: Clinical Suspicion</vt:lpstr>
      <vt:lpstr>Clinical Presentation</vt:lpstr>
      <vt:lpstr>Clinical Presentation  Symptoms and Signs</vt:lpstr>
      <vt:lpstr>Pulmonary TB:   Radiographic Presentation</vt:lpstr>
      <vt:lpstr>Primary TB</vt:lpstr>
      <vt:lpstr>Primary TB (2) </vt:lpstr>
      <vt:lpstr>Reactivation TB</vt:lpstr>
      <vt:lpstr>Post-primary TB (Reactivation) (2)</vt:lpstr>
      <vt:lpstr>Reactivation TB (3)</vt:lpstr>
      <vt:lpstr>Tuberculoma</vt:lpstr>
      <vt:lpstr>Extrapulmonary TB</vt:lpstr>
      <vt:lpstr>Percentage of TB Cases by Site of Disease,* United States, 2021</vt:lpstr>
      <vt:lpstr>PowerPoint Presentation</vt:lpstr>
      <vt:lpstr>TB Lymphadenitis</vt:lpstr>
      <vt:lpstr>TB Lymphadenitis (2)</vt:lpstr>
      <vt:lpstr>TB Pleurisy Clinical Manifestations</vt:lpstr>
      <vt:lpstr>Pleural TB</vt:lpstr>
      <vt:lpstr>Disseminated (Miliary) TB</vt:lpstr>
      <vt:lpstr>Miliary TB</vt:lpstr>
      <vt:lpstr>Miliary TB (2)</vt:lpstr>
      <vt:lpstr>Diagnosis of  Disseminated TB</vt:lpstr>
      <vt:lpstr>Approach to the Patient with Suspected TB</vt:lpstr>
      <vt:lpstr>Maintaining a High Index of Clinical Suspicion</vt:lpstr>
      <vt:lpstr>Diagnosis of TB Disease</vt:lpstr>
      <vt:lpstr>When there is a High Index of Suspicion for TB…</vt:lpstr>
      <vt:lpstr>Sputum Examination</vt:lpstr>
      <vt:lpstr>Sputum SMEARs - results</vt:lpstr>
      <vt:lpstr>Nucleic acid amplification test (NAAT)</vt:lpstr>
      <vt:lpstr>Nucleic acid amplification test (NAAT)</vt:lpstr>
      <vt:lpstr>Mycobacterial Culture in the Diagnosis of TB</vt:lpstr>
      <vt:lpstr>TB Drug Susceptibility Testing</vt:lpstr>
      <vt:lpstr>Diagnosis of TB: Summary</vt:lpstr>
      <vt:lpstr>Case Presentation</vt:lpstr>
      <vt:lpstr>Epidemiology</vt:lpstr>
      <vt:lpstr>Risk Factors for progression from latent to active TB</vt:lpstr>
      <vt:lpstr>Patient Environment</vt:lpstr>
      <vt:lpstr>Case Presentation:</vt:lpstr>
      <vt:lpstr>Case Presentation:</vt:lpstr>
      <vt:lpstr>Case Presentation: Early Data Phase</vt:lpstr>
      <vt:lpstr>Case Presentation:</vt:lpstr>
      <vt:lpstr>Case Presentation:</vt:lpstr>
      <vt:lpstr>CDC Definition of a TB Case</vt:lpstr>
      <vt:lpstr>Try to capture the bacteria</vt:lpstr>
      <vt:lpstr>TST/IGRA</vt:lpstr>
      <vt:lpstr>PowerPoint Presentation</vt:lpstr>
      <vt:lpstr>Conclusions</vt:lpstr>
      <vt:lpstr>Treating TB Disease</vt:lpstr>
      <vt:lpstr>The Drugs (first-line)</vt:lpstr>
      <vt:lpstr>General Principles</vt:lpstr>
      <vt:lpstr>General Principles</vt:lpstr>
      <vt:lpstr>General Principles, pan-susceptible</vt:lpstr>
      <vt:lpstr>General Principles, pan-susceptible</vt:lpstr>
      <vt:lpstr>Treatment Guidelines, 2016</vt:lpstr>
      <vt:lpstr>Treatment Regimens</vt:lpstr>
      <vt:lpstr>Drug Regimens for Drug-Susceptible TB Disease</vt:lpstr>
      <vt:lpstr>Who should receive extended therapy (i.e. at least 9 mo)?</vt:lpstr>
      <vt:lpstr>HIV infection</vt:lpstr>
      <vt:lpstr>HIV infection</vt:lpstr>
      <vt:lpstr>Extrapulmonary Tuberculosis</vt:lpstr>
      <vt:lpstr>Treatment Completion</vt:lpstr>
      <vt:lpstr>Treatment failure</vt:lpstr>
      <vt:lpstr>Monitoring</vt:lpstr>
      <vt:lpstr>Baseline evaluation</vt:lpstr>
      <vt:lpstr>Monitoring</vt:lpstr>
      <vt:lpstr>Lab Monitoring</vt:lpstr>
      <vt:lpstr>PowerPoint Presentation</vt:lpstr>
      <vt:lpstr>NEW 4 MONTH REGIMEN</vt:lpstr>
      <vt:lpstr>NEW 4 MONTH REGIMEN</vt:lpstr>
      <vt:lpstr>NEW 4 MONTH REGIMEN</vt:lpstr>
      <vt:lpstr>NEW 4 MONTH REGIMEN</vt:lpstr>
      <vt:lpstr>NEW 4 MONTH REGIMEN</vt:lpstr>
      <vt:lpstr>Slow Local Adoption</vt:lpstr>
      <vt:lpstr>PowerPoint Presentation</vt:lpstr>
      <vt:lpstr>New guidelines for INH-Resistant TB*</vt:lpstr>
      <vt:lpstr>PowerPoint Presentation</vt:lpstr>
      <vt:lpstr>PowerPoint Presentation</vt:lpstr>
      <vt:lpstr>The Role of Sonoma County Tuberculosis Control</vt:lpstr>
      <vt:lpstr>Pulmonary TB Evaluation </vt:lpstr>
      <vt:lpstr>Extra-Pulmonary TB Evaluation</vt:lpstr>
      <vt:lpstr>Case Study #1</vt:lpstr>
      <vt:lpstr>Case Study # 1 (Cont.)</vt:lpstr>
      <vt:lpstr>Case Study #1 (Cont.)</vt:lpstr>
      <vt:lpstr>Case Study #1 (Cont.) </vt:lpstr>
      <vt:lpstr>Case Study #1 (Cont.)</vt:lpstr>
      <vt:lpstr>Medication Management &amp; DOT</vt:lpstr>
      <vt:lpstr>Case Study #2</vt:lpstr>
      <vt:lpstr>Case Study #2 (cont.) </vt:lpstr>
      <vt:lpstr>Case Study #2 (cont.) </vt:lpstr>
      <vt:lpstr>GOTCH Form</vt:lpstr>
      <vt:lpstr>Contact Investigation</vt:lpstr>
      <vt:lpstr>Takeaways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Sundari Mase</dc:creator>
  <cp:lastModifiedBy>Michelle Heredia</cp:lastModifiedBy>
  <cp:revision>7</cp:revision>
  <dcterms:created xsi:type="dcterms:W3CDTF">2023-03-22T16:41:30Z</dcterms:created>
  <dcterms:modified xsi:type="dcterms:W3CDTF">2023-06-21T20:58:48Z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